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2"/>
  </p:notesMasterIdLst>
  <p:handoutMasterIdLst>
    <p:handoutMasterId r:id="rId33"/>
  </p:handoutMasterIdLst>
  <p:sldIdLst>
    <p:sldId id="297" r:id="rId2"/>
    <p:sldId id="298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321" r:id="rId25"/>
    <p:sldId id="322" r:id="rId26"/>
    <p:sldId id="323" r:id="rId27"/>
    <p:sldId id="324" r:id="rId28"/>
    <p:sldId id="325" r:id="rId29"/>
    <p:sldId id="401" r:id="rId30"/>
    <p:sldId id="49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7FDE0CE-3720-45B5-B6E9-62275E4B5BE2}">
          <p14:sldIdLst>
            <p14:sldId id="297"/>
            <p14:sldId id="298"/>
          </p14:sldIdLst>
        </p14:section>
        <p14:section name="Multidimensional Arrays" id="{34C1CCA5-C067-4EE8-9C0D-8D3B8436599F}">
          <p14:sldIdLst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  <p14:section name="Jagged Arrays" id="{0E7E0E7A-86C1-4A11-BCB1-E9D8675BC036}">
          <p14:sldIdLst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</p14:sldIdLst>
        </p14:section>
        <p14:section name="Conclusion" id="{426121B8-8251-4A61-99D2-D56866A46DD5}">
          <p14:sldIdLst>
            <p14:sldId id="325"/>
            <p14:sldId id="401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95" d="100"/>
          <a:sy n="95" d="100"/>
        </p:scale>
        <p:origin x="158" y="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611983-E9FE-49F0-B09D-96B60D3DC08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9248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D598CF0-1BB5-4E45-907A-6A37407AC60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01039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7A88574-A863-4D63-8168-6F1B489641C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52523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BE9DF41-23C9-45FA-9D04-3E940441CF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78742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1DDF1CF-E2FB-4AC0-ACF5-267D04B4400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66991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B4BA1E6-2C58-49AB-A356-874744D5A8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26670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5010F51-CABD-4860-831D-C0A9CB0810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88001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C7B85DF-58B9-4AB8-83DD-F81EDFB7197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351927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D7EBD99-E91A-4598-9230-1309D9B081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1469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174#11" TargetMode="Externa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174#12" TargetMode="Externa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174#15" TargetMode="Externa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174#16" TargetMode="Externa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ascal's_triangle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174#17" TargetMode="Externa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70897" y="1326438"/>
            <a:ext cx="10959592" cy="882424"/>
          </a:xfrm>
        </p:spPr>
        <p:txBody>
          <a:bodyPr>
            <a:normAutofit/>
          </a:bodyPr>
          <a:lstStyle/>
          <a:p>
            <a:r>
              <a:rPr lang="en-US" dirty="0"/>
              <a:t>Processing Matrices and Jagged Arrays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Multidimensional Arrays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4525" y="5335991"/>
            <a:ext cx="2979920" cy="46006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3" name="Picture 4" descr="Image result for 3d cube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9128">
            <a:off x="4674218" y="2103231"/>
            <a:ext cx="2843566" cy="3237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17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Matrix Elements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127448" y="4243243"/>
            <a:ext cx="3161476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3, 6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7, 1, 3, 3, 2, 1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1, 3, 9, 8, 5, 6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4, 6, 7, 9, 1, 0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5201327" y="4461278"/>
            <a:ext cx="609441" cy="12000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76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4518808" y="4884345"/>
            <a:ext cx="457081" cy="29749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7D2E5C09-8360-4DEA-A5A6-E7C09AD58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1795" y="4276659"/>
            <a:ext cx="2018774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3, 4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1, 2, 3, 1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1, 2, 2, 4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2, 2, 2, 2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7C78E728-4C80-4C1E-A090-52B864B2D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4732" y="4461977"/>
            <a:ext cx="609441" cy="12000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24</a:t>
            </a: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D05B5DF9-2BE9-4947-98E5-13EC1035F465}"/>
              </a:ext>
            </a:extLst>
          </p:cNvPr>
          <p:cNvSpPr/>
          <p:nvPr/>
        </p:nvSpPr>
        <p:spPr>
          <a:xfrm>
            <a:off x="8779110" y="4884345"/>
            <a:ext cx="457081" cy="29749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1043D228-540D-4EC1-B7FE-5E13E7A1F77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EBF4B6F-9539-4B9F-A5ED-4D9037A20997}"/>
              </a:ext>
            </a:extLst>
          </p:cNvPr>
          <p:cNvSpPr txBox="1">
            <a:spLocks/>
          </p:cNvSpPr>
          <p:nvPr/>
        </p:nvSpPr>
        <p:spPr>
          <a:xfrm>
            <a:off x="190353" y="1196124"/>
            <a:ext cx="11815018" cy="5561125"/>
          </a:xfrm>
          <a:prstGeom prst="rect">
            <a:avLst/>
          </a:prstGeom>
        </p:spPr>
        <p:txBody>
          <a:bodyPr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indent="-457063"/>
            <a:r>
              <a:rPr lang="en-US" sz="3600"/>
              <a:t>Read a matrix from the console</a:t>
            </a:r>
          </a:p>
          <a:p>
            <a:pPr marL="457063" indent="-457063"/>
            <a:r>
              <a:rPr lang="en-US" sz="3600"/>
              <a:t>Print the number of rows</a:t>
            </a:r>
          </a:p>
          <a:p>
            <a:pPr marL="457063" indent="-457063"/>
            <a:r>
              <a:rPr lang="en-US" sz="3600"/>
              <a:t>Print the number of columns</a:t>
            </a:r>
          </a:p>
          <a:p>
            <a:pPr marL="457063" indent="-457063"/>
            <a:r>
              <a:rPr lang="en-US" sz="3600"/>
              <a:t>Print the </a:t>
            </a:r>
            <a:r>
              <a:rPr lang="en-US" sz="3600" b="1">
                <a:solidFill>
                  <a:schemeClr val="bg1"/>
                </a:solidFill>
              </a:rPr>
              <a:t>sum of all numbers </a:t>
            </a:r>
            <a:r>
              <a:rPr lang="en-US" sz="3600"/>
              <a:t>in the 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25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1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/>
          <p:cNvSpPr txBox="1">
            <a:spLocks/>
          </p:cNvSpPr>
          <p:nvPr/>
        </p:nvSpPr>
        <p:spPr>
          <a:xfrm>
            <a:off x="501527" y="1411664"/>
            <a:ext cx="11253092" cy="501936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noProof="1"/>
              <a:t>int[] sizes = Console.ReadLine().Split(", ")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noProof="1"/>
              <a:t>   .Select(int.Parse).ToArray();</a:t>
            </a:r>
            <a:endParaRPr lang="bg-BG" sz="2400" noProof="1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int[,] matrix = new int[sizes[0], sizes[1]];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for (int row = 0; row &lt; matrix.GetLength(0); row++)</a:t>
            </a:r>
            <a:r>
              <a:rPr lang="bg-BG" sz="2400" noProof="1"/>
              <a:t> </a:t>
            </a:r>
            <a:endParaRPr lang="en-US" sz="24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int[] colElements = </a:t>
            </a:r>
            <a:r>
              <a:rPr lang="en-GB" sz="2400" noProof="1"/>
              <a:t>Console.ReadLine()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noProof="1"/>
              <a:t>	.Split(", ")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noProof="1"/>
              <a:t>	.Select(int.Parse)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noProof="1"/>
              <a:t>	.ToArray();</a:t>
            </a:r>
            <a:endParaRPr lang="en-US" sz="24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for (int col = 0; col &lt; matrix.GetLength(1); col++)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  matrix[row, col] = colElements[col];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}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Matrix Elements (1)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680177" y="5870060"/>
            <a:ext cx="2760595" cy="727292"/>
          </a:xfrm>
          <a:prstGeom prst="wedgeRoundRectCallout">
            <a:avLst>
              <a:gd name="adj1" fmla="val -59525"/>
              <a:gd name="adj2" fmla="val -514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rgbClr val="FFFFFF"/>
                </a:solidFill>
              </a:rPr>
              <a:t>Gets length of 1st dimension (cols)</a:t>
            </a:r>
            <a:endParaRPr lang="bg-BG" sz="2399" b="1" dirty="0">
              <a:solidFill>
                <a:srgbClr val="FFFFFF"/>
              </a:solidFill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7608169" y="3457486"/>
            <a:ext cx="2760595" cy="896308"/>
          </a:xfrm>
          <a:prstGeom prst="wedgeRoundRectCallout">
            <a:avLst>
              <a:gd name="adj1" fmla="val -63621"/>
              <a:gd name="adj2" fmla="val -605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rgbClr val="FFFFFF"/>
                </a:solidFill>
              </a:rPr>
              <a:t>Gets length of 0th  dimension (rows)</a:t>
            </a:r>
            <a:endParaRPr lang="bg-BG" sz="2399" b="1" dirty="0">
              <a:solidFill>
                <a:srgbClr val="FFFFFF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50ED8A82-C6E3-4052-8D2A-57FF72351D5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32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Matrix Elements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5398" y="1781234"/>
            <a:ext cx="10801202" cy="40960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noProof="1"/>
              <a:t>int sum = 0;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noProof="1"/>
              <a:t>for (int row = 0; row &lt; matrix.GetLength(0); row++)</a:t>
            </a:r>
            <a:r>
              <a:rPr lang="bg-BG" sz="2800" noProof="1"/>
              <a:t> </a:t>
            </a:r>
            <a:endParaRPr lang="en-GB" sz="28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noProof="1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noProof="1"/>
              <a:t>  for (int col = 0; col &lt; matrix.GetLength(1); col++)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noProof="1"/>
              <a:t>    sum += matrix[row, col];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noProof="1"/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noProof="1"/>
              <a:t>Console.WriteLine(matrix.GetLength(0));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noProof="1"/>
              <a:t>Console.WriteLine(matrix.GetLength(1));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noProof="1"/>
              <a:t>Console.WriteLine(sum);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4840373-FE19-45E1-8DF5-25758118711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2418E0-8C08-4839-B00A-08A6EF1B32DF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here: </a:t>
            </a:r>
            <a:r>
              <a:rPr lang="en-US" sz="1999" dirty="0">
                <a:hlinkClick r:id="rId2"/>
              </a:rPr>
              <a:t>https://judge.softuni.org/Contests/Practice/Index/3174#11</a:t>
            </a:r>
            <a:endParaRPr lang="en-US" sz="1999" dirty="0"/>
          </a:p>
        </p:txBody>
      </p:sp>
    </p:spTree>
    <p:extLst>
      <p:ext uri="{BB962C8B-B14F-4D97-AF65-F5344CB8AC3E}">
        <p14:creationId xmlns:p14="http://schemas.microsoft.com/office/powerpoint/2010/main" val="36052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Matrix Columns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708371" y="3866778"/>
            <a:ext cx="2171134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3, 6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7 1 3 3 2 1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1 3 9 8 5 6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4 6 7 9 1 0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649644" y="3497542"/>
            <a:ext cx="609441" cy="23077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19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4036035" y="4502655"/>
            <a:ext cx="457081" cy="29749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167C2DEF-5F86-4897-9F12-1257BE49C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699" y="3866778"/>
            <a:ext cx="1223050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3, 3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1 2 3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4 5 6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7 8 9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1FC03C8B-AFB0-43B1-8A39-78F23458E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8888" y="4051395"/>
            <a:ext cx="609441" cy="12000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18</a:t>
            </a: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686209EA-B5AE-4AC6-9159-EC3D81B4440F}"/>
              </a:ext>
            </a:extLst>
          </p:cNvPr>
          <p:cNvSpPr/>
          <p:nvPr/>
        </p:nvSpPr>
        <p:spPr>
          <a:xfrm>
            <a:off x="7825278" y="4502655"/>
            <a:ext cx="457081" cy="29749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31B71530-F4D7-4F7B-B4B6-E34A750C3B4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C8B5A77-9547-4C69-903A-1E5D558ABC11}"/>
              </a:ext>
            </a:extLst>
          </p:cNvPr>
          <p:cNvSpPr txBox="1">
            <a:spLocks/>
          </p:cNvSpPr>
          <p:nvPr/>
        </p:nvSpPr>
        <p:spPr>
          <a:xfrm>
            <a:off x="190353" y="1196124"/>
            <a:ext cx="11815018" cy="5561125"/>
          </a:xfrm>
          <a:prstGeom prst="rect">
            <a:avLst/>
          </a:prstGeom>
        </p:spPr>
        <p:txBody>
          <a:bodyPr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indent="-457063"/>
            <a:r>
              <a:rPr lang="en-US" sz="3600"/>
              <a:t>Read matrix sizes</a:t>
            </a:r>
          </a:p>
          <a:p>
            <a:pPr marL="457063" indent="-457063"/>
            <a:r>
              <a:rPr lang="en-US" sz="3600"/>
              <a:t>Read a matrix from the console</a:t>
            </a:r>
          </a:p>
          <a:p>
            <a:pPr marL="457063" indent="-457063"/>
            <a:r>
              <a:rPr lang="en-US" sz="3600"/>
              <a:t>Print the </a:t>
            </a:r>
            <a:r>
              <a:rPr lang="en-US" sz="3600" b="1">
                <a:solidFill>
                  <a:schemeClr val="bg1"/>
                </a:solidFill>
              </a:rPr>
              <a:t>sum of all numbers </a:t>
            </a:r>
            <a:r>
              <a:rPr lang="en-US" sz="3600"/>
              <a:t>in matrix columns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20457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1" grpId="0" animBg="1"/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Matrix Columns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756989" y="1244948"/>
            <a:ext cx="8678023" cy="54964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/>
              <a:t>var sizes = Console.ReadLine().Split(", ")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/>
              <a:t>   .Select(int.Parse).ToArray();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>
                <a:solidFill>
                  <a:schemeClr val="bg1"/>
                </a:solidFill>
              </a:rPr>
              <a:t>int[,]</a:t>
            </a:r>
            <a:r>
              <a:rPr lang="en-US" sz="2400" noProof="1"/>
              <a:t> matrix = new int[sizes[0], sizes[1]];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/>
              <a:t>for (int r = 0; r &lt; matrix.</a:t>
            </a:r>
            <a:r>
              <a:rPr lang="en-US" sz="2400" noProof="1">
                <a:solidFill>
                  <a:schemeClr val="bg1"/>
                </a:solidFill>
              </a:rPr>
              <a:t>GetLength(0)</a:t>
            </a:r>
            <a:r>
              <a:rPr lang="en-US" sz="2400" noProof="1"/>
              <a:t>; r++)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/>
              <a:t>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/>
              <a:t>  var col = Console.ReadLine().Split()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/>
              <a:t>     .Select(int.Parse).ToArray();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/>
              <a:t>  for (int c = 0; c &lt; matrix.</a:t>
            </a:r>
            <a:r>
              <a:rPr lang="en-US" sz="2400" noProof="1">
                <a:solidFill>
                  <a:schemeClr val="bg1"/>
                </a:solidFill>
              </a:rPr>
              <a:t>GetLength(1)</a:t>
            </a:r>
            <a:r>
              <a:rPr lang="en-US" sz="2400" noProof="1"/>
              <a:t>; c++)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/>
              <a:t> 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/>
              <a:t>    matrix</a:t>
            </a:r>
            <a:r>
              <a:rPr lang="en-US" sz="2400" noProof="1">
                <a:solidFill>
                  <a:schemeClr val="bg1"/>
                </a:solidFill>
              </a:rPr>
              <a:t>[r, c]</a:t>
            </a:r>
            <a:r>
              <a:rPr lang="en-US" sz="2400" noProof="1"/>
              <a:t> = col[c];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/>
              <a:t>  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/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C7F4800-2D4D-47BE-8856-49A9B043552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45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Matrix Columns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63140" y="1484784"/>
            <a:ext cx="9665720" cy="41547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nb-NO" sz="2398" dirty="0"/>
              <a:t>for (int c = 0; c &lt; matrix.</a:t>
            </a:r>
            <a:r>
              <a:rPr lang="nb-NO" sz="2398" dirty="0">
                <a:solidFill>
                  <a:schemeClr val="bg1"/>
                </a:solidFill>
              </a:rPr>
              <a:t>GetLength(1)</a:t>
            </a:r>
            <a:r>
              <a:rPr lang="nb-NO" sz="2398" dirty="0"/>
              <a:t>; c++)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398" dirty="0"/>
              <a:t>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398" dirty="0"/>
              <a:t>  int sum = 0;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sz="2398" dirty="0"/>
              <a:t>  for (int r = 0; r &lt; matrix.</a:t>
            </a:r>
            <a:r>
              <a:rPr lang="pt-BR" sz="2398" dirty="0">
                <a:solidFill>
                  <a:schemeClr val="bg1"/>
                </a:solidFill>
              </a:rPr>
              <a:t>GetLength(0)</a:t>
            </a:r>
            <a:r>
              <a:rPr lang="pt-BR" sz="2398" dirty="0"/>
              <a:t>; r++)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sz="2398" dirty="0"/>
              <a:t> 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398" dirty="0"/>
              <a:t>    sum += matrix</a:t>
            </a:r>
            <a:r>
              <a:rPr lang="en-GB" sz="2398" dirty="0">
                <a:solidFill>
                  <a:schemeClr val="bg1"/>
                </a:solidFill>
              </a:rPr>
              <a:t>[r, c]</a:t>
            </a:r>
            <a:r>
              <a:rPr lang="en-GB" sz="2398" dirty="0"/>
              <a:t>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398" dirty="0"/>
              <a:t>  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398" dirty="0"/>
              <a:t>  Console.WriteLine(sum);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398" dirty="0"/>
              <a:t>}</a:t>
            </a:r>
            <a:endParaRPr lang="en-US" noProof="1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5F39765-CDC6-4D46-8968-2F781B69FCC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D0B437-A8F7-4795-801D-892D60B1E375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here: </a:t>
            </a:r>
            <a:r>
              <a:rPr lang="en-US" sz="1999" dirty="0">
                <a:hlinkClick r:id="rId2"/>
              </a:rPr>
              <a:t>https://judge.softuni.org/Contests/Practice/Index/3174#12</a:t>
            </a:r>
            <a:endParaRPr lang="en-US" sz="1999" dirty="0"/>
          </a:p>
        </p:txBody>
      </p:sp>
    </p:spTree>
    <p:extLst>
      <p:ext uri="{BB962C8B-B14F-4D97-AF65-F5344CB8AC3E}">
        <p14:creationId xmlns:p14="http://schemas.microsoft.com/office/powerpoint/2010/main" val="374694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Square with Maximum Sum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396569" y="4010794"/>
            <a:ext cx="3770918" cy="19384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int[,] matrix =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{7, 1, 3, 3, 2, 1},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{1, 3, 9, 8, 5, 6},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{4, 6, 7, 9, 1, 0} </a:t>
            </a:r>
            <a:br>
              <a:rPr lang="en-US" sz="2399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019820" y="4385442"/>
            <a:ext cx="761802" cy="12000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9 8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7 9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33</a:t>
            </a: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74556B66-36FE-484C-B5B9-D8BD438A1A91}"/>
              </a:ext>
            </a:extLst>
          </p:cNvPr>
          <p:cNvSpPr/>
          <p:nvPr/>
        </p:nvSpPr>
        <p:spPr>
          <a:xfrm>
            <a:off x="5365113" y="4831288"/>
            <a:ext cx="457081" cy="29749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FA362B93-DF55-42B5-89E0-BA8579D5104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21E5AE2-D044-4D82-8FE2-46C87BC0A989}"/>
              </a:ext>
            </a:extLst>
          </p:cNvPr>
          <p:cNvSpPr txBox="1">
            <a:spLocks/>
          </p:cNvSpPr>
          <p:nvPr/>
        </p:nvSpPr>
        <p:spPr>
          <a:xfrm>
            <a:off x="190353" y="1196124"/>
            <a:ext cx="11815018" cy="5561125"/>
          </a:xfrm>
          <a:prstGeom prst="rect">
            <a:avLst/>
          </a:prstGeom>
        </p:spPr>
        <p:txBody>
          <a:bodyPr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indent="-457063"/>
            <a:r>
              <a:rPr lang="en-US" sz="3600"/>
              <a:t>Find </a:t>
            </a:r>
            <a:r>
              <a:rPr lang="en-US" sz="3600" b="1">
                <a:solidFill>
                  <a:schemeClr val="bg1"/>
                </a:solidFill>
              </a:rPr>
              <a:t>2x2 square </a:t>
            </a:r>
            <a:r>
              <a:rPr lang="en-US" sz="3600"/>
              <a:t>with max sum in given matrix</a:t>
            </a:r>
          </a:p>
          <a:p>
            <a:pPr marL="1066099" lvl="1" indent="-457063"/>
            <a:r>
              <a:rPr lang="en-US" sz="3400"/>
              <a:t>Read matrix from the console</a:t>
            </a:r>
          </a:p>
          <a:p>
            <a:pPr marL="1066099" lvl="1" indent="-457063"/>
            <a:r>
              <a:rPr lang="en-US" sz="3400"/>
              <a:t>Find </a:t>
            </a:r>
            <a:r>
              <a:rPr lang="en-US" sz="3400" b="1">
                <a:solidFill>
                  <a:schemeClr val="bg1"/>
                </a:solidFill>
              </a:rPr>
              <a:t>biggest sum </a:t>
            </a:r>
            <a:r>
              <a:rPr lang="en-US" sz="3400"/>
              <a:t>of 2x2 submatrix</a:t>
            </a:r>
          </a:p>
          <a:p>
            <a:pPr marL="1066099" lvl="1" indent="-457063"/>
            <a:r>
              <a:rPr lang="en-US" sz="3400"/>
              <a:t>Print the result like a new matrix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29753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Square with Maximum Sum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67337" y="1224000"/>
            <a:ext cx="10346107" cy="5048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noProof="1">
                <a:solidFill>
                  <a:schemeClr val="accent2"/>
                </a:solidFill>
              </a:rPr>
              <a:t>//</a:t>
            </a:r>
            <a:r>
              <a:rPr lang="en-US" noProof="1">
                <a:solidFill>
                  <a:schemeClr val="accent2"/>
                </a:solidFill>
              </a:rPr>
              <a:t> TODO: </a:t>
            </a:r>
            <a:r>
              <a:rPr lang="en-US" i="1" noProof="1">
                <a:solidFill>
                  <a:schemeClr val="accent2"/>
                </a:solidFill>
              </a:rPr>
              <a:t>Read the input from the console</a:t>
            </a:r>
            <a:endParaRPr lang="bg-BG" i="1" noProof="1">
              <a:solidFill>
                <a:schemeClr val="accent2"/>
              </a:solidFill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noProof="1"/>
              <a:t>for (int row = 0; row &lt; matrix.GetLength(0) - 1; row++)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noProof="1"/>
              <a:t>  for (int col = 0; col &lt; matrix.GetLength(1) - 1; col++)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noProof="1"/>
              <a:t>    var newSquareSum = matrix[row, col] +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noProof="1"/>
              <a:t>                       matrix[row + 1, col] +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noProof="1"/>
              <a:t>                       matrix[row, col + 1] +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noProof="1"/>
              <a:t>                       matrix[row + 1, col + 1];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noProof="1">
                <a:solidFill>
                  <a:schemeClr val="tx1">
                    <a:lumMod val="75000"/>
                  </a:schemeClr>
                </a:solidFill>
              </a:rPr>
              <a:t>    </a:t>
            </a:r>
            <a:r>
              <a:rPr lang="en-US" i="1" noProof="1">
                <a:solidFill>
                  <a:schemeClr val="accent2"/>
                </a:solidFill>
              </a:rPr>
              <a:t>// </a:t>
            </a:r>
            <a:r>
              <a:rPr lang="en-US" noProof="1">
                <a:solidFill>
                  <a:schemeClr val="accent2"/>
                </a:solidFill>
              </a:rPr>
              <a:t>TODO:</a:t>
            </a:r>
            <a:r>
              <a:rPr lang="en-US" i="1" noProof="1">
                <a:solidFill>
                  <a:schemeClr val="accent2"/>
                </a:solidFill>
              </a:rPr>
              <a:t> Check if the sum is bigger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noProof="1"/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noProof="1"/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noProof="1">
                <a:solidFill>
                  <a:schemeClr val="accent2"/>
                </a:solidFill>
              </a:rPr>
              <a:t>// TODO: </a:t>
            </a:r>
            <a:r>
              <a:rPr lang="en-US" i="1" noProof="1">
                <a:solidFill>
                  <a:schemeClr val="accent2"/>
                </a:solidFill>
              </a:rPr>
              <a:t>Print the square with the max sum</a:t>
            </a:r>
            <a:r>
              <a:rPr lang="en-US" noProof="1">
                <a:solidFill>
                  <a:schemeClr val="tx1">
                    <a:lumMod val="75000"/>
                  </a:schemeClr>
                </a:solidFill>
              </a:rPr>
              <a:t>	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40A3FCB-4A90-443C-B802-82C04BF5578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5CAFB6-A987-4EE7-90AE-EC951FBEBD13}"/>
              </a:ext>
            </a:extLst>
          </p:cNvPr>
          <p:cNvSpPr txBox="1"/>
          <p:nvPr/>
        </p:nvSpPr>
        <p:spPr>
          <a:xfrm>
            <a:off x="801479" y="6358994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here: </a:t>
            </a:r>
            <a:r>
              <a:rPr lang="en-US" sz="1999" dirty="0">
                <a:hlinkClick r:id="rId2"/>
              </a:rPr>
              <a:t>https://judge.softuni.org/Contests/Practice/Index/3174#15</a:t>
            </a:r>
            <a:endParaRPr lang="en-US" sz="1999" dirty="0"/>
          </a:p>
        </p:txBody>
      </p:sp>
    </p:spTree>
    <p:extLst>
      <p:ext uri="{BB962C8B-B14F-4D97-AF65-F5344CB8AC3E}">
        <p14:creationId xmlns:p14="http://schemas.microsoft.com/office/powerpoint/2010/main" val="313364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2ECE79B-CB25-402D-B64B-3819FB649913}"/>
              </a:ext>
            </a:extLst>
          </p:cNvPr>
          <p:cNvGrpSpPr/>
          <p:nvPr/>
        </p:nvGrpSpPr>
        <p:grpSpPr>
          <a:xfrm>
            <a:off x="4724758" y="1878840"/>
            <a:ext cx="2938027" cy="1507528"/>
            <a:chOff x="4722812" y="1878435"/>
            <a:chExt cx="2938792" cy="1507921"/>
          </a:xfrm>
        </p:grpSpPr>
        <p:pic>
          <p:nvPicPr>
            <p:cNvPr id="28" name="Picture 1" descr="C:\Trash\array.png">
              <a:extLst>
                <a:ext uri="{FF2B5EF4-FFF2-40B4-BE49-F238E27FC236}">
                  <a16:creationId xmlns:a16="http://schemas.microsoft.com/office/drawing/2014/main" id="{33C086ED-0AA7-493D-B798-0BE07E1AB54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722812" y="1878435"/>
              <a:ext cx="1747891" cy="533658"/>
            </a:xfrm>
            <a:prstGeom prst="rect">
              <a:avLst/>
            </a:prstGeom>
          </p:spPr>
        </p:pic>
        <p:pic>
          <p:nvPicPr>
            <p:cNvPr id="29" name="Picture 1" descr="C:\Trash\array.png">
              <a:extLst>
                <a:ext uri="{FF2B5EF4-FFF2-40B4-BE49-F238E27FC236}">
                  <a16:creationId xmlns:a16="http://schemas.microsoft.com/office/drawing/2014/main" id="{45D650B7-A8F5-432E-9CC8-1A3725121C9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722812" y="2367893"/>
              <a:ext cx="2307271" cy="533658"/>
            </a:xfrm>
            <a:prstGeom prst="rect">
              <a:avLst/>
            </a:prstGeom>
          </p:spPr>
        </p:pic>
        <p:pic>
          <p:nvPicPr>
            <p:cNvPr id="32" name="Picture 1" descr="C:\Trash\array.png">
              <a:extLst>
                <a:ext uri="{FF2B5EF4-FFF2-40B4-BE49-F238E27FC236}">
                  <a16:creationId xmlns:a16="http://schemas.microsoft.com/office/drawing/2014/main" id="{9B17AA04-D4AA-435C-B5EC-15E3D79492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725203" y="2852698"/>
              <a:ext cx="2936401" cy="533658"/>
            </a:xfrm>
            <a:prstGeom prst="rect">
              <a:avLst/>
            </a:prstGeom>
          </p:spPr>
        </p:pic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2EA55B3F-657E-445A-9EF6-27CE1F35985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5589000"/>
            <a:ext cx="10961783" cy="768084"/>
          </a:xfrm>
        </p:spPr>
        <p:txBody>
          <a:bodyPr/>
          <a:lstStyle/>
          <a:p>
            <a:r>
              <a:rPr lang="en-US" sz="4400" b="0" dirty="0">
                <a:solidFill>
                  <a:srgbClr val="234465"/>
                </a:solidFill>
              </a:rPr>
              <a:t>Definition</a:t>
            </a:r>
            <a:r>
              <a:rPr lang="en-US" sz="4400" b="0" dirty="0"/>
              <a:t> and Usage</a:t>
            </a:r>
            <a:endParaRPr lang="bg-BG" sz="4400" b="0" dirty="0"/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C1FFDE73-71BE-4996-A56F-1FC37746503E}"/>
              </a:ext>
            </a:extLst>
          </p:cNvPr>
          <p:cNvSpPr txBox="1">
            <a:spLocks/>
          </p:cNvSpPr>
          <p:nvPr/>
        </p:nvSpPr>
        <p:spPr>
          <a:xfrm>
            <a:off x="614949" y="4689000"/>
            <a:ext cx="10958928" cy="78038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ctr" defTabSz="1218438" rtl="0" eaLnBrk="1" hangingPunct="1">
              <a:spcBef>
                <a:spcPct val="0"/>
              </a:spcBef>
              <a:buNone/>
              <a:defRPr lang="en-US" sz="5396" b="1" kern="1200" baseline="0">
                <a:solidFill>
                  <a:srgbClr val="32737E"/>
                </a:solidFill>
                <a:latin typeface="+mj-lt"/>
                <a:ea typeface="+mn-ea"/>
                <a:cs typeface="Arial" pitchFamily="34" charset="0"/>
              </a:defRPr>
            </a:lvl1pPr>
          </a:lstStyle>
          <a:p>
            <a:pPr marL="0" marR="0" lvl="0" indent="0" algn="ctr" defTabSz="121843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396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itchFamily="34" charset="0"/>
              </a:rPr>
              <a:t>Jagged Arrays</a:t>
            </a:r>
          </a:p>
        </p:txBody>
      </p:sp>
    </p:spTree>
    <p:extLst>
      <p:ext uri="{BB962C8B-B14F-4D97-AF65-F5344CB8AC3E}">
        <p14:creationId xmlns:p14="http://schemas.microsoft.com/office/powerpoint/2010/main" val="244903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867761" y="1248063"/>
            <a:ext cx="9924553" cy="5274674"/>
          </a:xfrm>
        </p:spPr>
        <p:txBody>
          <a:bodyPr/>
          <a:lstStyle/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Jagged arrays </a:t>
            </a:r>
            <a:r>
              <a:rPr lang="en-US" dirty="0"/>
              <a:t>are multidimensional arrays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But each dimension has different size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A jagged array is an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array of arrays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Each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/>
              <a:t>of the arrays has </a:t>
            </a:r>
            <a:r>
              <a:rPr lang="en-US" b="1" dirty="0">
                <a:solidFill>
                  <a:schemeClr val="bg1"/>
                </a:solidFill>
              </a:rPr>
              <a:t>different length</a:t>
            </a:r>
            <a:endParaRPr lang="bg-BG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endParaRPr lang="bg-BG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</a:pPr>
            <a:endParaRPr lang="bg-BG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Accessing element</a:t>
            </a:r>
          </a:p>
          <a:p>
            <a:pPr lvl="1">
              <a:buClr>
                <a:srgbClr val="234465"/>
              </a:buClr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Jagged Array</a:t>
            </a:r>
            <a:endParaRPr lang="bg-BG" dirty="0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2855640" y="3813160"/>
            <a:ext cx="5368394" cy="12000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int[][] jagged = new int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[3][]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jagged[0] = new int[3];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jagged[1] = new int[2];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1F5EEB1-1A4B-41B6-BFA2-94ADAF15C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640" y="5656419"/>
            <a:ext cx="536839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int element = jagged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[0][0]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2D66C723-6911-4A8B-B68F-F2E91B3DF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5122" y="6262158"/>
            <a:ext cx="1634914" cy="415907"/>
          </a:xfrm>
          <a:prstGeom prst="wedgeRoundRectCallout">
            <a:avLst>
              <a:gd name="adj1" fmla="val 33106"/>
              <a:gd name="adj2" fmla="val -876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rgbClr val="FFFFFF"/>
                </a:solidFill>
              </a:rPr>
              <a:t>Row Index</a:t>
            </a:r>
            <a:endParaRPr lang="bg-BG" sz="2399" b="1" dirty="0">
              <a:solidFill>
                <a:srgbClr val="FFFFFF"/>
              </a:solidFill>
            </a:endParaRPr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D799F1EB-BDD7-460C-928D-3EA8EB246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8349" y="5085185"/>
            <a:ext cx="1485859" cy="415907"/>
          </a:xfrm>
          <a:prstGeom prst="wedgeRoundRectCallout">
            <a:avLst>
              <a:gd name="adj1" fmla="val -41321"/>
              <a:gd name="adj2" fmla="val 1060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rgbClr val="FFFFFF"/>
                </a:solidFill>
              </a:rPr>
              <a:t>Col Index</a:t>
            </a:r>
            <a:endParaRPr lang="bg-BG" sz="2399" b="1" dirty="0">
              <a:solidFill>
                <a:srgbClr val="FFFFFF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30C94C6F-3370-4ECF-9A8D-25ACA7DCF44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55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514196" indent="-514196">
              <a:lnSpc>
                <a:spcPct val="100000"/>
              </a:lnSpc>
              <a:buClr>
                <a:schemeClr val="tx1"/>
              </a:buClr>
            </a:pPr>
            <a:r>
              <a:rPr lang="en-GB" sz="3599" b="1" dirty="0">
                <a:solidFill>
                  <a:schemeClr val="bg1"/>
                </a:solidFill>
              </a:rPr>
              <a:t>Multidimensional Arrays</a:t>
            </a:r>
          </a:p>
          <a:p>
            <a:pPr lvl="1">
              <a:lnSpc>
                <a:spcPct val="100000"/>
              </a:lnSpc>
            </a:pPr>
            <a:r>
              <a:rPr lang="en-GB" sz="3399" dirty="0"/>
              <a:t>Creating</a:t>
            </a:r>
          </a:p>
          <a:p>
            <a:pPr lvl="1">
              <a:lnSpc>
                <a:spcPct val="100000"/>
              </a:lnSpc>
            </a:pPr>
            <a:r>
              <a:rPr lang="en-GB" sz="3399" dirty="0"/>
              <a:t>Accessing Elements</a:t>
            </a:r>
          </a:p>
          <a:p>
            <a:pPr lvl="1">
              <a:lnSpc>
                <a:spcPct val="100000"/>
              </a:lnSpc>
            </a:pPr>
            <a:r>
              <a:rPr lang="en-GB" sz="3399" dirty="0"/>
              <a:t>Reading and Printing</a:t>
            </a:r>
          </a:p>
          <a:p>
            <a:pPr marL="514196" indent="-514196">
              <a:lnSpc>
                <a:spcPct val="100000"/>
              </a:lnSpc>
              <a:buClr>
                <a:schemeClr val="tx1"/>
              </a:buClr>
            </a:pPr>
            <a:r>
              <a:rPr lang="en-US" sz="3599" b="1" dirty="0">
                <a:solidFill>
                  <a:schemeClr val="bg1"/>
                </a:solidFill>
              </a:rPr>
              <a:t>Jagged Arrays </a:t>
            </a:r>
            <a:r>
              <a:rPr lang="en-US" sz="3599" dirty="0"/>
              <a:t>(Arrays of Arrays)</a:t>
            </a:r>
          </a:p>
          <a:p>
            <a:pPr lvl="1">
              <a:lnSpc>
                <a:spcPct val="100000"/>
              </a:lnSpc>
            </a:pPr>
            <a:r>
              <a:rPr lang="en-GB" sz="3399" dirty="0"/>
              <a:t>Creating</a:t>
            </a:r>
          </a:p>
          <a:p>
            <a:pPr lvl="1">
              <a:lnSpc>
                <a:spcPct val="100000"/>
              </a:lnSpc>
            </a:pPr>
            <a:r>
              <a:rPr lang="en-GB" sz="3399" dirty="0"/>
              <a:t>Accessing Elements</a:t>
            </a:r>
          </a:p>
          <a:p>
            <a:pPr lvl="1">
              <a:lnSpc>
                <a:spcPct val="100000"/>
              </a:lnSpc>
            </a:pPr>
            <a:r>
              <a:rPr lang="en-GB" sz="3399" dirty="0"/>
              <a:t>Reading and Printing</a:t>
            </a:r>
            <a:endParaRPr lang="en-US" sz="3399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5399379-683C-44D9-AFDC-E9CE730EF82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95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30072" y="1559690"/>
            <a:ext cx="11317236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int[][] jagged = new int[5][];</a:t>
            </a:r>
          </a:p>
          <a:p>
            <a:endParaRPr lang="en-US" sz="16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for (int row = 0; row &lt; jagged.Length; row++)</a:t>
            </a:r>
          </a:p>
          <a:p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string[] inputNumbers = Console.ReadLine().Split(' ');</a:t>
            </a:r>
          </a:p>
          <a:p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jagged[row] = new int[inputNumbers.Length];</a:t>
            </a:r>
          </a:p>
          <a:p>
            <a:endParaRPr lang="en-US" sz="16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for (int col = 0; col &lt; jagged[row].Lenght; col++)</a:t>
            </a:r>
          </a:p>
          <a:p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jagged[row][col] = int.Parse(inputNumbers[col]);</a:t>
            </a:r>
          </a:p>
          <a:p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Filling a Jagged Array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6482CD7-0201-4617-878A-CDF4F37F5EB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01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66D050D-E39B-4832-965A-F47A19FC3A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For loop</a:t>
            </a:r>
          </a:p>
          <a:p>
            <a:pPr>
              <a:buClr>
                <a:schemeClr val="tx1"/>
              </a:buClr>
            </a:pPr>
            <a:endParaRPr lang="en-GB" dirty="0"/>
          </a:p>
          <a:p>
            <a:pPr>
              <a:buClr>
                <a:schemeClr val="tx1"/>
              </a:buClr>
            </a:pPr>
            <a:endParaRPr lang="en-GB"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endParaRPr lang="en-GB" dirty="0"/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Foreach loop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1B22CC7-102D-46D7-AB8A-C9B7030B8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Printing а Jagged Array – Example</a:t>
            </a:r>
            <a:endParaRPr lang="en-GB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C236908F-E1CD-40F7-A75F-41503EEED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322" y="1772817"/>
            <a:ext cx="9102086" cy="19384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int[][] 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matrix = ReadMatrix();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for (int row = 0; row &lt; matrix.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for (int col = 0; col &lt; matrix[row].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  Console.Write("{0} ", 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matrix[row][col]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Console.WriteLine();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015A88DB-A146-4803-AAFF-495A514BA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322" y="4487404"/>
            <a:ext cx="9102086" cy="19384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int[][] 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matrix = ReadMatrix();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foreach (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int[] row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Console.WriteLine(string.Join(" ", row));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" name="AutoShape 23">
            <a:extLst>
              <a:ext uri="{FF2B5EF4-FFF2-40B4-BE49-F238E27FC236}">
                <a16:creationId xmlns:a16="http://schemas.microsoft.com/office/drawing/2014/main" id="{D15F48C9-EE66-46F7-B0EA-59EBAAA10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0943" y="1052736"/>
            <a:ext cx="2590125" cy="888950"/>
          </a:xfrm>
          <a:prstGeom prst="wedgeRoundRectCallout">
            <a:avLst>
              <a:gd name="adj1" fmla="val -64134"/>
              <a:gd name="adj2" fmla="val 471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99" b="1" dirty="0">
                <a:solidFill>
                  <a:srgbClr val="FFFFFF"/>
                </a:solidFill>
              </a:rPr>
              <a:t>Implement custom method</a:t>
            </a:r>
            <a:endParaRPr lang="bg-BG" sz="2399" b="1" dirty="0">
              <a:solidFill>
                <a:srgbClr val="FFFFFF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76701D47-726C-46E1-94FC-2F694EF219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944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D4BD25A-49B3-4AF8-985E-0900D46C7A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400" dirty="0"/>
              <a:t>On the first line you will get count of rows: </a:t>
            </a:r>
            <a:r>
              <a:rPr lang="en-GB" sz="3400" b="1" dirty="0"/>
              <a:t>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400" dirty="0"/>
              <a:t>Next </a:t>
            </a:r>
            <a:r>
              <a:rPr lang="en-GB" sz="3400" b="1" dirty="0"/>
              <a:t>n</a:t>
            </a:r>
            <a:r>
              <a:rPr lang="en-GB" sz="3400" dirty="0"/>
              <a:t> lines hold the elements for each row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400" dirty="0"/>
              <a:t>Until you receive "</a:t>
            </a:r>
            <a:r>
              <a:rPr lang="en-GB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r>
              <a:rPr lang="en-GB" sz="3400" dirty="0"/>
              <a:t>", read commands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GB" sz="3200" dirty="0"/>
              <a:t>Add </a:t>
            </a:r>
            <a:r>
              <a:rPr lang="en-GB" sz="32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row</a:t>
            </a:r>
            <a:r>
              <a:rPr lang="en-GB" sz="3200" dirty="0">
                <a:solidFill>
                  <a:schemeClr val="bg1"/>
                </a:solidFill>
                <a:latin typeface="Consolas" panose="020B0609020204030204" pitchFamily="49" charset="0"/>
              </a:rPr>
              <a:t>} {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col</a:t>
            </a:r>
            <a:r>
              <a:rPr lang="en-GB" sz="3200" dirty="0">
                <a:solidFill>
                  <a:schemeClr val="bg1"/>
                </a:solidFill>
                <a:latin typeface="Consolas" panose="020B0609020204030204" pitchFamily="49" charset="0"/>
              </a:rPr>
              <a:t>} {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GB" sz="32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GB" sz="3200" dirty="0"/>
              <a:t>Subtract </a:t>
            </a:r>
            <a:r>
              <a:rPr lang="en-GB" sz="32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row</a:t>
            </a:r>
            <a:r>
              <a:rPr lang="en-GB" sz="3200" dirty="0">
                <a:solidFill>
                  <a:schemeClr val="bg1"/>
                </a:solidFill>
                <a:latin typeface="Consolas" panose="020B0609020204030204" pitchFamily="49" charset="0"/>
              </a:rPr>
              <a:t>} {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col</a:t>
            </a:r>
            <a:r>
              <a:rPr lang="en-GB" sz="3200" dirty="0">
                <a:solidFill>
                  <a:schemeClr val="bg1"/>
                </a:solidFill>
                <a:latin typeface="Consolas" panose="020B0609020204030204" pitchFamily="49" charset="0"/>
              </a:rPr>
              <a:t>} {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GB" sz="32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400" dirty="0"/>
              <a:t>If the coordinates are invalid print </a:t>
            </a:r>
            <a:r>
              <a:rPr lang="en-GB" sz="3400" dirty="0">
                <a:solidFill>
                  <a:schemeClr val="bg1"/>
                </a:solidFill>
              </a:rPr>
              <a:t>"</a:t>
            </a:r>
            <a:r>
              <a:rPr lang="en-GB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Invalid coordinates</a:t>
            </a:r>
            <a:r>
              <a:rPr lang="en-GB" sz="3400" dirty="0">
                <a:solidFill>
                  <a:schemeClr val="bg1"/>
                </a:solidFill>
              </a:rPr>
              <a:t>"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400" dirty="0"/>
              <a:t>When you receive "</a:t>
            </a:r>
            <a:r>
              <a:rPr lang="en-GB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r>
              <a:rPr lang="en-GB" sz="3400" dirty="0"/>
              <a:t>" you should print the jagged array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86C0692-EF38-4EB9-A136-51B3C648A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Jagged-Array Modification</a:t>
            </a:r>
            <a:endParaRPr lang="en-GB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1A797030-1AA8-49B3-81AB-87F3121E2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8328" y="1472322"/>
            <a:ext cx="2718158" cy="267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1 2 3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4 5 6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7 8 9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Add 0 0 5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Subtract 1 1 2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994E4502-19C2-436D-B519-E76B49426D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049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77360" y="1484785"/>
            <a:ext cx="10392293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latin typeface="Consolas" panose="020B0609020204030204" pitchFamily="49" charset="0"/>
              </a:rPr>
              <a:t>int rowSize = int.Parse(Console.ReadLine());</a:t>
            </a:r>
          </a:p>
          <a:p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int[][]</a:t>
            </a:r>
            <a:r>
              <a:rPr lang="en-US" sz="2600" b="1" noProof="1">
                <a:latin typeface="Consolas" panose="020B0609020204030204" pitchFamily="49" charset="0"/>
              </a:rPr>
              <a:t> matrix =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new int[rowSize][]</a:t>
            </a:r>
            <a:r>
              <a:rPr lang="en-US" sz="2600" b="1" noProof="1">
                <a:latin typeface="Consolas" panose="020B0609020204030204" pitchFamily="49" charset="0"/>
              </a:rPr>
              <a:t>;</a:t>
            </a:r>
          </a:p>
          <a:p>
            <a:endParaRPr lang="en-US" sz="2600" b="1" noProof="1">
              <a:latin typeface="Consolas" panose="020B0609020204030204" pitchFamily="49" charset="0"/>
            </a:endParaRPr>
          </a:p>
          <a:p>
            <a:r>
              <a:rPr lang="en-US" sz="2600" b="1" noProof="1">
                <a:latin typeface="Consolas" panose="020B0609020204030204" pitchFamily="49" charset="0"/>
              </a:rPr>
              <a:t>for (int r = 0; r &lt; rowSize; r++)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{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  int[] col = Console.ReadLine()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                     .Split()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                     .Select(int.Parse)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                     .ToArray();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  matrix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[r]</a:t>
            </a:r>
            <a:r>
              <a:rPr lang="en-US" sz="2600" b="1" noProof="1">
                <a:latin typeface="Consolas" panose="020B0609020204030204" pitchFamily="49" charset="0"/>
              </a:rPr>
              <a:t> =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col</a:t>
            </a:r>
            <a:r>
              <a:rPr lang="en-US" sz="2600" b="1" noProof="1">
                <a:latin typeface="Consolas" panose="020B0609020204030204" pitchFamily="49" charset="0"/>
              </a:rPr>
              <a:t>;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}</a:t>
            </a:r>
          </a:p>
          <a:p>
            <a:r>
              <a:rPr lang="en-US" sz="26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continues on the next slide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Jagged-Array Modification (1)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B9CB9EAB-312D-41B1-A3CD-1095530FAE7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1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87384" y="1134000"/>
            <a:ext cx="10662223" cy="52937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latin typeface="Consolas" panose="020B0609020204030204" pitchFamily="49" charset="0"/>
              </a:rPr>
              <a:t>string line;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while ((line = Console.ReadLine()) != "END") {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  string[] tokens = line.Split();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  string command = tokens[0];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  int row = int.Parse(tokens[1]);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  int col = int.Parse(tokens[2]);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  int value = int.Parse(tokens[3]);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  if (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row &lt; 0</a:t>
            </a:r>
            <a:r>
              <a:rPr lang="en-US" sz="2600" b="1" noProof="1">
                <a:latin typeface="Consolas" panose="020B0609020204030204" pitchFamily="49" charset="0"/>
              </a:rPr>
              <a:t> ||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row &gt;= matrix.Length</a:t>
            </a:r>
            <a:r>
              <a:rPr lang="en-US" sz="2600" b="1" noProof="1">
                <a:latin typeface="Consolas" panose="020B0609020204030204" pitchFamily="49" charset="0"/>
              </a:rPr>
              <a:t> || … )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    { Console.WriteLine("Invalid coordinates"); }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  else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    { </a:t>
            </a:r>
            <a:r>
              <a:rPr lang="en-US" sz="26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600" b="1" noProof="1">
                <a:solidFill>
                  <a:schemeClr val="accent2"/>
                </a:solidFill>
                <a:latin typeface="Consolas" panose="020B0609020204030204" pitchFamily="49" charset="0"/>
              </a:rPr>
              <a:t>TODO:</a:t>
            </a:r>
            <a:r>
              <a:rPr lang="en-US" sz="26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 Execute the command</a:t>
            </a:r>
            <a:r>
              <a:rPr lang="en-US" sz="2600" b="1" noProof="1">
                <a:latin typeface="Consolas" panose="020B0609020204030204" pitchFamily="49" charset="0"/>
              </a:rPr>
              <a:t> }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}</a:t>
            </a:r>
          </a:p>
          <a:p>
            <a:r>
              <a:rPr lang="en-US" sz="26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600" b="1" noProof="1">
                <a:solidFill>
                  <a:schemeClr val="accent2"/>
                </a:solidFill>
                <a:latin typeface="Consolas" panose="020B0609020204030204" pitchFamily="49" charset="0"/>
              </a:rPr>
              <a:t>TODO:</a:t>
            </a:r>
            <a:r>
              <a:rPr lang="en-US" sz="26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 Print the matrix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Jagged-Array Modification (2)</a:t>
            </a: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06403315-4B3A-47DC-91B4-7112A5E5E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0520" y="3384000"/>
            <a:ext cx="2209225" cy="492169"/>
          </a:xfrm>
          <a:prstGeom prst="wedgeRoundRectCallout">
            <a:avLst>
              <a:gd name="adj1" fmla="val -62328"/>
              <a:gd name="adj2" fmla="val 552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99" b="1" dirty="0">
                <a:solidFill>
                  <a:srgbClr val="FFFFFF"/>
                </a:solidFill>
              </a:rPr>
              <a:t>Check the col</a:t>
            </a:r>
            <a:endParaRPr lang="bg-BG" sz="2399" b="1" dirty="0">
              <a:solidFill>
                <a:srgbClr val="FFFFFF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B0F4926-C7B2-4264-B298-F012D361CB9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5FE161-09E5-456E-8236-2984E6D3BCF7}"/>
              </a:ext>
            </a:extLst>
          </p:cNvPr>
          <p:cNvSpPr txBox="1"/>
          <p:nvPr/>
        </p:nvSpPr>
        <p:spPr>
          <a:xfrm>
            <a:off x="801479" y="6403994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here: </a:t>
            </a:r>
            <a:r>
              <a:rPr lang="en-US" sz="1999" dirty="0">
                <a:hlinkClick r:id="rId2"/>
              </a:rPr>
              <a:t>https://judge.softuni.org/Contests/Practice/Index/3174#16</a:t>
            </a:r>
            <a:endParaRPr lang="en-US" sz="1999" dirty="0"/>
          </a:p>
        </p:txBody>
      </p:sp>
    </p:spTree>
    <p:extLst>
      <p:ext uri="{BB962C8B-B14F-4D97-AF65-F5344CB8AC3E}">
        <p14:creationId xmlns:p14="http://schemas.microsoft.com/office/powerpoint/2010/main" val="140861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1549D77-9514-47EC-BEF5-93290E3B5C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Write a program, which prints on the console a </a:t>
            </a:r>
            <a:r>
              <a:rPr lang="en-GB" b="1" dirty="0">
                <a:hlinkClick r:id="rId2"/>
              </a:rPr>
              <a:t>Pascal Triangle</a:t>
            </a:r>
            <a:endParaRPr lang="en-GB" b="1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DCDFDD0-16D8-4C4C-9F7A-E598ABA63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Pascal Triangle</a:t>
            </a:r>
            <a:endParaRPr lang="en-GB" dirty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273E3D2B-9963-405E-A538-8B536ED3B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1143" y="3221055"/>
            <a:ext cx="380901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3F1E9547-10BA-4F0D-8A47-561D43681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5887" y="2667200"/>
            <a:ext cx="1472816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1 1 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1 2 1 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1 3 3 1</a:t>
            </a:r>
          </a:p>
        </p:txBody>
      </p:sp>
      <p:sp>
        <p:nvSpPr>
          <p:cNvPr id="13" name="Right Arrow 11">
            <a:extLst>
              <a:ext uri="{FF2B5EF4-FFF2-40B4-BE49-F238E27FC236}">
                <a16:creationId xmlns:a16="http://schemas.microsoft.com/office/drawing/2014/main" id="{8243EB4B-3592-4FC7-9046-4A2F20B2B31F}"/>
              </a:ext>
            </a:extLst>
          </p:cNvPr>
          <p:cNvSpPr/>
          <p:nvPr/>
        </p:nvSpPr>
        <p:spPr>
          <a:xfrm>
            <a:off x="5234404" y="3312934"/>
            <a:ext cx="380901" cy="2777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255F5CF7-6599-415B-B31D-08C85E7B8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167" y="3192774"/>
            <a:ext cx="380901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5471CBA2-0E79-4006-99A4-07045DE0D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9912" y="2286299"/>
            <a:ext cx="2375723" cy="23077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1 1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1 2 1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1 3 3 1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1 4 6 4 1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1 5 10 10 5 1</a:t>
            </a:r>
          </a:p>
        </p:txBody>
      </p:sp>
      <p:sp>
        <p:nvSpPr>
          <p:cNvPr id="16" name="Right Arrow 11">
            <a:extLst>
              <a:ext uri="{FF2B5EF4-FFF2-40B4-BE49-F238E27FC236}">
                <a16:creationId xmlns:a16="http://schemas.microsoft.com/office/drawing/2014/main" id="{4853D094-307C-49EC-9243-6724CD2A2B5A}"/>
              </a:ext>
            </a:extLst>
          </p:cNvPr>
          <p:cNvSpPr/>
          <p:nvPr/>
        </p:nvSpPr>
        <p:spPr>
          <a:xfrm>
            <a:off x="1297540" y="3282554"/>
            <a:ext cx="380901" cy="2777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1F852B4F-D3F5-4222-BFA5-98C4836B1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4212" y="3221055"/>
            <a:ext cx="380901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1EE8E5B4-C2BE-4794-840F-B15BF4956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8957" y="3024771"/>
            <a:ext cx="801331" cy="8307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1 1</a:t>
            </a:r>
          </a:p>
        </p:txBody>
      </p:sp>
      <p:sp>
        <p:nvSpPr>
          <p:cNvPr id="22" name="Right Arrow 11">
            <a:extLst>
              <a:ext uri="{FF2B5EF4-FFF2-40B4-BE49-F238E27FC236}">
                <a16:creationId xmlns:a16="http://schemas.microsoft.com/office/drawing/2014/main" id="{BA50F2A6-00CF-4B21-8EB6-CA4FC9E57C57}"/>
              </a:ext>
            </a:extLst>
          </p:cNvPr>
          <p:cNvSpPr/>
          <p:nvPr/>
        </p:nvSpPr>
        <p:spPr>
          <a:xfrm>
            <a:off x="8267473" y="3312934"/>
            <a:ext cx="380901" cy="2777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BAE42BC1-0A81-41E4-BEEB-752CB7EC38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64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0" grpId="0" animBg="1"/>
      <p:bldP spid="21" grpId="0" animBg="1"/>
      <p:bldP spid="2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44764" y="1340769"/>
            <a:ext cx="10507820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height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long[][]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triangle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long[height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][];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currentWidth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for (long row = 0; row &lt; height;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triangle[row] = new long[currentWidth]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long[] currentRow = triangle[row];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currentRow[0] = 1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currentRow[currentRow.Length - 1] = 1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currentWidth++;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Fill elements for each row (next slide)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Pascal Triangle (1)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00404DE-DB8B-429C-B2DD-476BFA6F518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68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57776" y="1420019"/>
            <a:ext cx="11296842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if</a:t>
            </a:r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currentRow.Length &gt; 2</a:t>
            </a:r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for (int i = 1; i &lt; currentRow.Length - 1;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long[] previousRow = triangle[row - 1]</a:t>
            </a:r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long prevoiousRowSum = previousRow[i] + previousRow[i - 1];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currentRow[i] = prevoiousRowSum;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5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Print triangle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foreach (long[] row in triangle)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Console.WriteLine(string.Join(" ", row));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Pascal Triangle (2)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E4C7123-74B3-485D-8679-CD4B15C9E50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61B140-8B1E-49CB-8BF1-32EFD7E38DB5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here: </a:t>
            </a:r>
            <a:r>
              <a:rPr lang="en-US" sz="1999" dirty="0">
                <a:hlinkClick r:id="rId2"/>
              </a:rPr>
              <a:t>https://judge.softuni.org/Contests/Practice/Index/3174#17</a:t>
            </a:r>
            <a:endParaRPr lang="en-US" sz="1999" dirty="0"/>
          </a:p>
        </p:txBody>
      </p:sp>
    </p:spTree>
    <p:extLst>
      <p:ext uri="{BB962C8B-B14F-4D97-AF65-F5344CB8AC3E}">
        <p14:creationId xmlns:p14="http://schemas.microsoft.com/office/powerpoint/2010/main" val="325728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8416" y="1356542"/>
            <a:ext cx="11735168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90200" y="1752523"/>
            <a:ext cx="10905971" cy="4705490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en-US" sz="35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Multidimensional arrays</a:t>
            </a:r>
          </a:p>
          <a:p>
            <a:pPr lvl="1" latinLnBrk="0">
              <a:lnSpc>
                <a:spcPct val="100000"/>
              </a:lnSpc>
              <a:buClr>
                <a:schemeClr val="bg2"/>
              </a:buClr>
            </a:pPr>
            <a:r>
              <a:rPr lang="en-US" sz="3399" dirty="0">
                <a:solidFill>
                  <a:schemeClr val="bg2"/>
                </a:solidFill>
              </a:rPr>
              <a:t>Have </a:t>
            </a:r>
            <a:r>
              <a:rPr lang="en-US" sz="3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more than one </a:t>
            </a:r>
            <a:r>
              <a:rPr lang="en-US" sz="3399" dirty="0">
                <a:solidFill>
                  <a:schemeClr val="bg2"/>
                </a:solidFill>
              </a:rPr>
              <a:t>dimension</a:t>
            </a:r>
          </a:p>
          <a:p>
            <a:pPr lvl="1" latinLnBrk="0">
              <a:lnSpc>
                <a:spcPct val="100000"/>
              </a:lnSpc>
              <a:buClr>
                <a:schemeClr val="bg2"/>
              </a:buClr>
            </a:pPr>
            <a:r>
              <a:rPr lang="en-US" sz="3399" dirty="0">
                <a:solidFill>
                  <a:schemeClr val="bg2"/>
                </a:solidFill>
              </a:rPr>
              <a:t>Two-dimensional arrays are like tables with </a:t>
            </a:r>
            <a:r>
              <a:rPr lang="en-US" sz="3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rows</a:t>
            </a:r>
            <a:r>
              <a:rPr lang="en-US" sz="3399" dirty="0">
                <a:solidFill>
                  <a:schemeClr val="bg2"/>
                </a:solidFill>
              </a:rPr>
              <a:t> and </a:t>
            </a:r>
            <a:r>
              <a:rPr lang="en-US" sz="3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columns</a:t>
            </a:r>
          </a:p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en-US" sz="35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Jagged arrays</a:t>
            </a:r>
          </a:p>
          <a:p>
            <a:pPr lvl="1" latinLnBrk="0">
              <a:lnSpc>
                <a:spcPct val="100000"/>
              </a:lnSpc>
              <a:buClr>
                <a:schemeClr val="bg2"/>
              </a:buClr>
            </a:pPr>
            <a:r>
              <a:rPr lang="en-US" sz="3399" dirty="0">
                <a:solidFill>
                  <a:schemeClr val="bg2"/>
                </a:solidFill>
              </a:rPr>
              <a:t>Arrays of arrays</a:t>
            </a:r>
          </a:p>
          <a:p>
            <a:pPr lvl="1" latinLnBrk="0">
              <a:lnSpc>
                <a:spcPct val="100000"/>
              </a:lnSpc>
              <a:buClr>
                <a:schemeClr val="bg2"/>
              </a:buClr>
            </a:pPr>
            <a:r>
              <a:rPr lang="en-US" sz="3399" dirty="0">
                <a:solidFill>
                  <a:schemeClr val="bg2"/>
                </a:solidFill>
              </a:rPr>
              <a:t>Each </a:t>
            </a:r>
            <a:r>
              <a:rPr lang="en-US" sz="3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element</a:t>
            </a:r>
            <a:r>
              <a:rPr lang="en-US" sz="3399" dirty="0">
                <a:solidFill>
                  <a:schemeClr val="bg2"/>
                </a:solidFill>
              </a:rPr>
              <a:t> is an array </a:t>
            </a:r>
            <a:r>
              <a:rPr lang="en-US" sz="3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itself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7876FB6D-2D0D-45DA-8E18-1FA8F946C2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758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38775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3d cube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759" y="1143595"/>
            <a:ext cx="2751280" cy="3132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4">
            <a:extLst>
              <a:ext uri="{FF2B5EF4-FFF2-40B4-BE49-F238E27FC236}">
                <a16:creationId xmlns:a16="http://schemas.microsoft.com/office/drawing/2014/main" id="{DF156ECD-CE4E-46D4-9F38-1EFDF7799AB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5589000"/>
            <a:ext cx="10961783" cy="768084"/>
          </a:xfrm>
        </p:spPr>
        <p:txBody>
          <a:bodyPr/>
          <a:lstStyle/>
          <a:p>
            <a:r>
              <a:rPr lang="en-US" sz="4400" b="0" dirty="0">
                <a:solidFill>
                  <a:srgbClr val="234465"/>
                </a:solidFill>
              </a:rPr>
              <a:t>Definition</a:t>
            </a:r>
            <a:r>
              <a:rPr lang="en-US" sz="4400" b="0" dirty="0"/>
              <a:t> and Usage</a:t>
            </a:r>
            <a:endParaRPr lang="bg-BG" sz="4400" b="0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E6C3B402-3EE4-4300-959C-9DD0F3DBBAFE}"/>
              </a:ext>
            </a:extLst>
          </p:cNvPr>
          <p:cNvSpPr txBox="1">
            <a:spLocks/>
          </p:cNvSpPr>
          <p:nvPr/>
        </p:nvSpPr>
        <p:spPr>
          <a:xfrm>
            <a:off x="614949" y="4689000"/>
            <a:ext cx="10958928" cy="78038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ctr" defTabSz="1218438" rtl="0" eaLnBrk="1" hangingPunct="1">
              <a:spcBef>
                <a:spcPct val="0"/>
              </a:spcBef>
              <a:buNone/>
              <a:defRPr lang="en-US" sz="5396" b="1" kern="1200" baseline="0">
                <a:solidFill>
                  <a:srgbClr val="32737E"/>
                </a:solidFill>
                <a:latin typeface="+mj-lt"/>
                <a:ea typeface="+mn-ea"/>
                <a:cs typeface="Arial" pitchFamily="34" charset="0"/>
              </a:defRPr>
            </a:lvl1pPr>
          </a:lstStyle>
          <a:p>
            <a:pPr marL="0" marR="0" lvl="0" indent="0" algn="ctr" defTabSz="121843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396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itchFamily="34" charset="0"/>
              </a:rPr>
              <a:t>Multidimensional Arrays</a:t>
            </a:r>
          </a:p>
        </p:txBody>
      </p:sp>
    </p:spTree>
    <p:extLst>
      <p:ext uri="{BB962C8B-B14F-4D97-AF65-F5344CB8AC3E}">
        <p14:creationId xmlns:p14="http://schemas.microsoft.com/office/powerpoint/2010/main" val="2032565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4469F44-CF5B-453F-B232-56345A483D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609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134">
            <a:extLst>
              <a:ext uri="{FF2B5EF4-FFF2-40B4-BE49-F238E27FC236}">
                <a16:creationId xmlns:a16="http://schemas.microsoft.com/office/drawing/2014/main" id="{EB714165-403D-4C77-AB21-81217711A6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2199699"/>
              </p:ext>
            </p:extLst>
          </p:nvPr>
        </p:nvGraphicFramePr>
        <p:xfrm>
          <a:off x="2963942" y="4117735"/>
          <a:ext cx="6730639" cy="2145739"/>
        </p:xfrm>
        <a:graphic>
          <a:graphicData uri="http://schemas.openxmlformats.org/drawingml/2006/table">
            <a:tbl>
              <a:tblPr/>
              <a:tblGrid>
                <a:gridCol w="772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1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1605">
                  <a:extLst>
                    <a:ext uri="{9D8B030D-6E8A-4147-A177-3AD203B41FA5}">
                      <a16:colId xmlns:a16="http://schemas.microsoft.com/office/drawing/2014/main" val="2867334220"/>
                    </a:ext>
                  </a:extLst>
                </a:gridCol>
                <a:gridCol w="1191605">
                  <a:extLst>
                    <a:ext uri="{9D8B030D-6E8A-4147-A177-3AD203B41FA5}">
                      <a16:colId xmlns:a16="http://schemas.microsoft.com/office/drawing/2014/main" val="2074526016"/>
                    </a:ext>
                  </a:extLst>
                </a:gridCol>
                <a:gridCol w="1191605">
                  <a:extLst>
                    <a:ext uri="{9D8B030D-6E8A-4147-A177-3AD203B41FA5}">
                      <a16:colId xmlns:a16="http://schemas.microsoft.com/office/drawing/2014/main" val="4042967301"/>
                    </a:ext>
                  </a:extLst>
                </a:gridCol>
                <a:gridCol w="1191605">
                  <a:extLst>
                    <a:ext uri="{9D8B030D-6E8A-4147-A177-3AD203B41FA5}">
                      <a16:colId xmlns:a16="http://schemas.microsoft.com/office/drawing/2014/main" val="4178697039"/>
                    </a:ext>
                  </a:extLst>
                </a:gridCol>
              </a:tblGrid>
              <a:tr h="587544">
                <a:tc row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ROWS</a:t>
                      </a:r>
                    </a:p>
                  </a:txBody>
                  <a:tcPr marL="142689" marR="142689" marT="45708" marB="45708" vert="wordArtVert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COLS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4595">
                <a:tc vMerge="1"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[0][0]</a:t>
                      </a:r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[0][1]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[0][2]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[0][3]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[0][4]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695"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[1][0]</a:t>
                      </a:r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[1][1]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[1][2]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[1][3]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[1][4]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695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vert="wordArtVert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[2][0]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[2][1]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[2][2]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[2][3]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[2][4]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772949"/>
                  </a:ext>
                </a:extLst>
              </a:tr>
            </a:tbl>
          </a:graphicData>
        </a:graphic>
      </p:graphicFrame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dirty="0"/>
              <a:t>Array is a systematic arrangement of </a:t>
            </a:r>
            <a:r>
              <a:rPr lang="en-US" sz="3400" b="1" dirty="0">
                <a:solidFill>
                  <a:schemeClr val="bg1"/>
                </a:solidFill>
              </a:rPr>
              <a:t>similar objects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Multidimensional arrays </a:t>
            </a:r>
            <a:r>
              <a:rPr lang="en-US" sz="3400" dirty="0"/>
              <a:t>have more than one dimension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The most used multidimensional arrays are the </a:t>
            </a:r>
            <a:r>
              <a:rPr lang="en-US" sz="3200" b="1" dirty="0">
                <a:solidFill>
                  <a:schemeClr val="bg1"/>
                </a:solidFill>
              </a:rPr>
              <a:t>2-dimensional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Multidimensional Array?</a:t>
            </a:r>
            <a:endParaRPr lang="bg-BG" dirty="0"/>
          </a:p>
        </p:txBody>
      </p:sp>
      <p:sp>
        <p:nvSpPr>
          <p:cNvPr id="30" name="AutoShape 23"/>
          <p:cNvSpPr>
            <a:spLocks noChangeArrowheads="1"/>
          </p:cNvSpPr>
          <p:nvPr/>
        </p:nvSpPr>
        <p:spPr bwMode="auto">
          <a:xfrm>
            <a:off x="7940520" y="4075977"/>
            <a:ext cx="1634914" cy="415907"/>
          </a:xfrm>
          <a:prstGeom prst="wedgeRoundRectCallout">
            <a:avLst>
              <a:gd name="adj1" fmla="val -326"/>
              <a:gd name="adj2" fmla="val 1129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rgbClr val="FFFFFF"/>
                </a:solidFill>
              </a:rPr>
              <a:t>Row Index</a:t>
            </a:r>
            <a:endParaRPr lang="bg-BG" sz="2399" b="1" dirty="0">
              <a:solidFill>
                <a:srgbClr val="FFFFFF"/>
              </a:solidFill>
            </a:endParaRPr>
          </a:p>
        </p:txBody>
      </p:sp>
      <p:sp>
        <p:nvSpPr>
          <p:cNvPr id="31" name="AutoShape 23"/>
          <p:cNvSpPr>
            <a:spLocks noChangeArrowheads="1"/>
          </p:cNvSpPr>
          <p:nvPr/>
        </p:nvSpPr>
        <p:spPr bwMode="auto">
          <a:xfrm>
            <a:off x="9827499" y="4503187"/>
            <a:ext cx="1485859" cy="415907"/>
          </a:xfrm>
          <a:prstGeom prst="wedgeRoundRectCallout">
            <a:avLst>
              <a:gd name="adj1" fmla="val -67633"/>
              <a:gd name="adj2" fmla="val 557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rgbClr val="FFFFFF"/>
                </a:solidFill>
              </a:rPr>
              <a:t>Col Index</a:t>
            </a:r>
            <a:endParaRPr lang="bg-BG" sz="2399" b="1" dirty="0">
              <a:solidFill>
                <a:srgbClr val="FFFFFF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7E6CDB2-3AA4-48D6-B3E3-F5B27102C6D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78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063" indent="-457063">
              <a:lnSpc>
                <a:spcPct val="100000"/>
              </a:lnSpc>
              <a:buClr>
                <a:srgbClr val="234465"/>
              </a:buClr>
            </a:pPr>
            <a:r>
              <a:rPr lang="en-US" sz="3600" dirty="0"/>
              <a:t>Creating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a multidimensional array</a:t>
            </a:r>
          </a:p>
          <a:p>
            <a:pPr marL="837711" lvl="1" indent="-457063">
              <a:lnSpc>
                <a:spcPct val="100000"/>
              </a:lnSpc>
              <a:buClr>
                <a:srgbClr val="234465"/>
              </a:buClr>
            </a:pPr>
            <a:r>
              <a:rPr lang="en-US" sz="3400" dirty="0"/>
              <a:t>Use the </a:t>
            </a:r>
            <a:r>
              <a:rPr lang="en-US" sz="3400" b="1" dirty="0">
                <a:solidFill>
                  <a:schemeClr val="bg1"/>
                </a:solidFill>
              </a:rPr>
              <a:t>new</a:t>
            </a:r>
            <a:r>
              <a:rPr lang="en-US" sz="3400" dirty="0"/>
              <a:t> keyword</a:t>
            </a:r>
          </a:p>
          <a:p>
            <a:pPr marL="837711" lvl="1" indent="-457063">
              <a:lnSpc>
                <a:spcPct val="100000"/>
              </a:lnSpc>
              <a:buClr>
                <a:srgbClr val="234465"/>
              </a:buClr>
            </a:pPr>
            <a:r>
              <a:rPr lang="en-US" sz="3400" dirty="0"/>
              <a:t>Must specify the size of each dimension</a:t>
            </a:r>
          </a:p>
          <a:p>
            <a:pPr marL="837711" lvl="1" indent="-457063">
              <a:lnSpc>
                <a:spcPct val="100000"/>
              </a:lnSpc>
              <a:spcAft>
                <a:spcPts val="0"/>
              </a:spcAft>
              <a:buClr>
                <a:srgbClr val="234465"/>
              </a:buClr>
            </a:pPr>
            <a:endParaRPr lang="en-US" sz="3400" dirty="0"/>
          </a:p>
          <a:p>
            <a:pPr marL="837711" lvl="1" indent="-457063">
              <a:lnSpc>
                <a:spcPct val="100000"/>
              </a:lnSpc>
              <a:spcAft>
                <a:spcPts val="0"/>
              </a:spcAft>
              <a:buClr>
                <a:srgbClr val="234465"/>
              </a:buClr>
            </a:pPr>
            <a:endParaRPr lang="en-US" sz="3400" dirty="0"/>
          </a:p>
          <a:p>
            <a:pPr marL="837711" lvl="1" indent="-457063">
              <a:lnSpc>
                <a:spcPct val="100000"/>
              </a:lnSpc>
              <a:spcAft>
                <a:spcPts val="0"/>
              </a:spcAft>
              <a:buClr>
                <a:srgbClr val="234465"/>
              </a:buClr>
            </a:pPr>
            <a:endParaRPr lang="en-US" sz="3400" dirty="0"/>
          </a:p>
          <a:p>
            <a:pPr marL="837711" lvl="1" indent="-457063">
              <a:lnSpc>
                <a:spcPct val="100000"/>
              </a:lnSpc>
              <a:buClr>
                <a:srgbClr val="234465"/>
              </a:buClr>
            </a:pPr>
            <a:r>
              <a:rPr lang="en-US" sz="3400" dirty="0"/>
              <a:t>This syntax is</a:t>
            </a:r>
            <a:r>
              <a:rPr lang="bg-BG" sz="3400" dirty="0"/>
              <a:t> </a:t>
            </a:r>
            <a:r>
              <a:rPr lang="en-GB" sz="3400" dirty="0"/>
              <a:t>specific only to C#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Multidimensional Arrays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999657" y="3140969"/>
            <a:ext cx="7694195" cy="16324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int[,]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intMatrix = new</a:t>
            </a:r>
            <a:r>
              <a:rPr lang="en-US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int[3, 4]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float[,]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floatMatrix = new</a:t>
            </a:r>
            <a:r>
              <a:rPr lang="en-US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float[8, 2]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string[,,]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stringCube = new</a:t>
            </a:r>
            <a:r>
              <a:rPr lang="en-US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string[5, 5, 5]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656223D-61A1-4019-823C-4356B693B55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82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B2935AF-4954-4F5F-85B9-2880DD5BFF48}"/>
              </a:ext>
            </a:extLst>
          </p:cNvPr>
          <p:cNvSpPr txBox="1">
            <a:spLocks/>
          </p:cNvSpPr>
          <p:nvPr/>
        </p:nvSpPr>
        <p:spPr>
          <a:xfrm>
            <a:off x="191990" y="1196707"/>
            <a:ext cx="11861828" cy="5660400"/>
          </a:xfrm>
          <a:prstGeom prst="rect">
            <a:avLst/>
          </a:prstGeom>
        </p:spPr>
        <p:txBody>
          <a:bodyPr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indent="-457063">
              <a:lnSpc>
                <a:spcPct val="100000"/>
              </a:lnSpc>
              <a:buClr>
                <a:srgbClr val="234465"/>
              </a:buClr>
            </a:pPr>
            <a:r>
              <a:rPr lang="en-US" sz="3600"/>
              <a:t>Initializing with values:</a:t>
            </a:r>
          </a:p>
          <a:p>
            <a:pPr marL="457063" indent="-457063">
              <a:lnSpc>
                <a:spcPct val="100000"/>
              </a:lnSpc>
              <a:buClr>
                <a:srgbClr val="234465"/>
              </a:buClr>
            </a:pPr>
            <a:endParaRPr lang="en-US" sz="3600"/>
          </a:p>
          <a:p>
            <a:pPr marL="457063" indent="-457063">
              <a:lnSpc>
                <a:spcPct val="100000"/>
              </a:lnSpc>
              <a:buClr>
                <a:srgbClr val="234465"/>
              </a:buClr>
            </a:pPr>
            <a:endParaRPr lang="en-US" sz="3600"/>
          </a:p>
          <a:p>
            <a:pPr marL="0" indent="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None/>
            </a:pPr>
            <a:endParaRPr lang="en-US" sz="3600"/>
          </a:p>
          <a:p>
            <a:pPr marL="0" indent="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None/>
            </a:pPr>
            <a:endParaRPr lang="en-US" sz="1400"/>
          </a:p>
          <a:p>
            <a:pPr marL="457063" indent="-457063">
              <a:lnSpc>
                <a:spcPct val="100000"/>
              </a:lnSpc>
              <a:buClr>
                <a:srgbClr val="234465"/>
              </a:buClr>
            </a:pPr>
            <a:r>
              <a:rPr lang="en-US" sz="3600"/>
              <a:t>Multidimensional arrays represent a </a:t>
            </a:r>
            <a:r>
              <a:rPr lang="en-US" sz="3600" b="1">
                <a:solidFill>
                  <a:schemeClr val="bg1"/>
                </a:solidFill>
              </a:rPr>
              <a:t>rows with</a:t>
            </a:r>
            <a:r>
              <a:rPr lang="en-US" sz="3600"/>
              <a:t> </a:t>
            </a:r>
            <a:r>
              <a:rPr lang="en-US" sz="3600" b="1">
                <a:solidFill>
                  <a:schemeClr val="bg1"/>
                </a:solidFill>
              </a:rPr>
              <a:t>values</a:t>
            </a:r>
          </a:p>
          <a:p>
            <a:pPr marL="457063" indent="-457063">
              <a:lnSpc>
                <a:spcPct val="100000"/>
              </a:lnSpc>
              <a:buClr>
                <a:srgbClr val="234465"/>
              </a:buClr>
            </a:pPr>
            <a:r>
              <a:rPr lang="en-US" sz="3600"/>
              <a:t>The rows represent the first dimension and </a:t>
            </a:r>
            <a:br>
              <a:rPr lang="en-US" sz="3600"/>
            </a:br>
            <a:r>
              <a:rPr lang="en-US" sz="3600"/>
              <a:t>the columns - the second (</a:t>
            </a:r>
            <a:r>
              <a:rPr lang="en-US" sz="3600" b="1">
                <a:solidFill>
                  <a:schemeClr val="bg1"/>
                </a:solidFill>
              </a:rPr>
              <a:t>the one inside the first</a:t>
            </a:r>
            <a:r>
              <a:rPr lang="en-US" sz="3600"/>
              <a:t>)</a:t>
            </a:r>
            <a:endParaRPr lang="en-US" sz="3600" dirty="0"/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6E7B8AB1-0E9C-4372-A4BA-BD20DDE80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>
            <a:normAutofit/>
          </a:bodyPr>
          <a:lstStyle/>
          <a:p>
            <a:r>
              <a:rPr lang="en-US" dirty="0"/>
              <a:t>Initializing Multidimensional Arrays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4330180C-3890-40BD-B97A-FC80FCC2448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0723C585-DED7-456A-9450-377B372BA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820" y="1992491"/>
            <a:ext cx="7696199" cy="21565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int[,]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matrix = {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{1, 2, 3, 4},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row 0 values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{5, 6, 7, 8} 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row 1 values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6620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E8882DA-E4E5-4CA1-A652-B2DAC388EB82}"/>
              </a:ext>
            </a:extLst>
          </p:cNvPr>
          <p:cNvSpPr txBox="1">
            <a:spLocks/>
          </p:cNvSpPr>
          <p:nvPr/>
        </p:nvSpPr>
        <p:spPr>
          <a:xfrm>
            <a:off x="191990" y="1196707"/>
            <a:ext cx="11804946" cy="5660400"/>
          </a:xfrm>
          <a:prstGeom prst="rect">
            <a:avLst/>
          </a:prstGeom>
        </p:spPr>
        <p:txBody>
          <a:bodyPr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indent="-457063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4465"/>
              </a:buClr>
            </a:pPr>
            <a:r>
              <a:rPr lang="en-US"/>
              <a:t>Accessing </a:t>
            </a:r>
            <a:r>
              <a:rPr lang="en-US" b="1">
                <a:solidFill>
                  <a:schemeClr val="bg1"/>
                </a:solidFill>
              </a:rPr>
              <a:t>N-dimensional array element</a:t>
            </a:r>
            <a:r>
              <a:rPr lang="en-US"/>
              <a:t>:</a:t>
            </a:r>
          </a:p>
          <a:p>
            <a:pPr marL="457063" indent="-457063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4465"/>
              </a:buClr>
            </a:pPr>
            <a:endParaRPr lang="en-US"/>
          </a:p>
          <a:p>
            <a:pPr marL="457063" indent="-457063">
              <a:lnSpc>
                <a:spcPct val="100000"/>
              </a:lnSpc>
              <a:spcAft>
                <a:spcPct val="0"/>
              </a:spcAft>
              <a:buClr>
                <a:srgbClr val="234465"/>
              </a:buClr>
            </a:pPr>
            <a:r>
              <a:rPr lang="en-US" b="1">
                <a:solidFill>
                  <a:schemeClr val="bg1"/>
                </a:solidFill>
              </a:rPr>
              <a:t>Getting</a:t>
            </a:r>
            <a:r>
              <a:rPr lang="en-US"/>
              <a:t> element </a:t>
            </a:r>
            <a:r>
              <a:rPr lang="en-US" b="1">
                <a:solidFill>
                  <a:schemeClr val="bg1"/>
                </a:solidFill>
              </a:rPr>
              <a:t>value</a:t>
            </a:r>
            <a:r>
              <a:rPr lang="en-US"/>
              <a:t>: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4465"/>
              </a:buClr>
            </a:pPr>
            <a:endParaRPr lang="en-US"/>
          </a:p>
          <a:p>
            <a:pPr marL="457063" indent="-457063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4465"/>
              </a:buClr>
            </a:pPr>
            <a:endParaRPr lang="en-US"/>
          </a:p>
          <a:p>
            <a:pPr marL="457063" indent="-457063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4465"/>
              </a:buClr>
            </a:pPr>
            <a:r>
              <a:rPr lang="en-US" b="1">
                <a:solidFill>
                  <a:schemeClr val="bg1"/>
                </a:solidFill>
              </a:rPr>
              <a:t>Setting</a:t>
            </a:r>
            <a:r>
              <a:rPr lang="en-US"/>
              <a:t> element value:</a:t>
            </a:r>
            <a:endParaRPr lang="en-US" dirty="0"/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7FC8B0E4-E55D-4F9D-880E-5216AB6A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>
            <a:normAutofit/>
          </a:bodyPr>
          <a:lstStyle/>
          <a:p>
            <a:r>
              <a:rPr lang="en-US" dirty="0"/>
              <a:t>Accessing Elements</a:t>
            </a: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62FCDFFF-9A1D-47B8-9ED9-A426AD336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916" y="1819288"/>
            <a:ext cx="9071903" cy="430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nDimensionalArray[</a:t>
            </a:r>
            <a:r>
              <a:rPr lang="en-US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2199" b="1" baseline="-2500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 … , index</a:t>
            </a:r>
            <a:r>
              <a:rPr lang="en-US" sz="2199" b="1" baseline="-2500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]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AFBCF5-E7BA-4618-AA31-763E72C5D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917" y="2996952"/>
            <a:ext cx="9071902" cy="7692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int[,]</a:t>
            </a:r>
            <a:r>
              <a:rPr lang="en-US" sz="2199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array = </a:t>
            </a:r>
            <a:r>
              <a:rPr lang="en-US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{{1, 2}, {3, 4}}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int element11 = array[1, 1];</a:t>
            </a:r>
            <a:r>
              <a:rPr lang="en-US" sz="2199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1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element11 = 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C12D15-D38F-473D-A378-701BA7681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917" y="4596156"/>
            <a:ext cx="9071904" cy="1569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int[,] array = new int[3, 4];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for (int row = 0; row &lt; array.GetLength(0);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for (int col = 0; col &lt; array.GetLength(1);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array[row, col] = row + col;</a:t>
            </a:r>
          </a:p>
        </p:txBody>
      </p:sp>
      <p:sp>
        <p:nvSpPr>
          <p:cNvPr id="19" name="AutoShape 23">
            <a:extLst>
              <a:ext uri="{FF2B5EF4-FFF2-40B4-BE49-F238E27FC236}">
                <a16:creationId xmlns:a16="http://schemas.microsoft.com/office/drawing/2014/main" id="{F2E7E13C-0812-4325-AEF4-5B20E2F2B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7308" y="4131995"/>
            <a:ext cx="2713608" cy="835994"/>
          </a:xfrm>
          <a:prstGeom prst="wedgeRoundRectCallout">
            <a:avLst>
              <a:gd name="adj1" fmla="val -60407"/>
              <a:gd name="adj2" fmla="val 517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99" b="1" dirty="0">
                <a:solidFill>
                  <a:srgbClr val="FFFFFF"/>
                </a:solidFill>
              </a:rPr>
              <a:t>Returns the length of the dimension</a:t>
            </a:r>
            <a:endParaRPr lang="bg-BG" sz="2399" b="1" dirty="0">
              <a:solidFill>
                <a:srgbClr val="FFFFFF"/>
              </a:solidFill>
            </a:endParaRP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6491BAD6-FAA4-43F9-B468-F644CC3447D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242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AE25FAB6-994E-476E-9B75-7AAF94AC6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/>
          <a:lstStyle/>
          <a:p>
            <a:r>
              <a:rPr lang="en-US" dirty="0"/>
              <a:t>Printing Matrix – Example (1)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501630AA-B726-4896-9008-B7B4E04A5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300" y="1361743"/>
            <a:ext cx="10662223" cy="52937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int[,]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matrix = </a:t>
            </a:r>
          </a:p>
          <a:p>
            <a:pPr lvl="6"/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 { 5, 2, 3, 1 },</a:t>
            </a:r>
          </a:p>
          <a:p>
            <a:pPr lvl="6"/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{ 1, 9, 2, 4 },</a:t>
            </a:r>
          </a:p>
          <a:p>
            <a:pPr lvl="6"/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{ 9, 8, 6, 11 }  }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for (int row = 0; row &lt; matrix.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GetLength(0)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for (int col = 0; col &lt; matrix.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GetLength(1)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  Console.Write("{0} ",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matrix[row, col]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Console.WriteLine();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78D2C0F3-DFB6-4755-A7C7-7D10F70F1F9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66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Foreach</a:t>
            </a:r>
            <a:r>
              <a:rPr lang="en-GB" dirty="0"/>
              <a:t> iterates through all elements in the matrix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Matrix – Example (2)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3321A3C-4A5A-4C7A-8E33-50ABBB80F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09" y="2071876"/>
            <a:ext cx="5912847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int[,] matrix = {</a:t>
            </a:r>
          </a:p>
          <a:p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{ 5, 2, 3, 1 },</a:t>
            </a:r>
          </a:p>
          <a:p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{ 1, 9, 2, 4 },</a:t>
            </a:r>
          </a:p>
          <a:p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{ 9, 8, 6, 9 }</a:t>
            </a:r>
          </a:p>
          <a:p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endParaRPr lang="en-US" sz="26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foreach (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element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Console.WriteLine(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1E5F48-D0E2-4E8D-A641-AE97660CC7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271" y="1983525"/>
            <a:ext cx="3961368" cy="3961368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37864C8D-A3EE-4877-ACC0-DBF0E7E758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248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3281</TotalTime>
  <Words>2568</Words>
  <Application>Microsoft Office PowerPoint</Application>
  <PresentationFormat>Widescreen</PresentationFormat>
  <Paragraphs>413</Paragraphs>
  <Slides>30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Wingdings 2</vt:lpstr>
      <vt:lpstr>SoftUni</vt:lpstr>
      <vt:lpstr>Multidimensional Arrays</vt:lpstr>
      <vt:lpstr>Table of Contents</vt:lpstr>
      <vt:lpstr>Definition and Usage</vt:lpstr>
      <vt:lpstr>What is Multidimensional Array?</vt:lpstr>
      <vt:lpstr>Creating Multidimensional Arrays</vt:lpstr>
      <vt:lpstr>Initializing Multidimensional Arrays</vt:lpstr>
      <vt:lpstr>Accessing Elements</vt:lpstr>
      <vt:lpstr>Printing Matrix – Example (1)</vt:lpstr>
      <vt:lpstr>Printing Matrix – Example (2)</vt:lpstr>
      <vt:lpstr>Problem: Sum Matrix Elements</vt:lpstr>
      <vt:lpstr>Solution: Sum Matrix Elements (1)</vt:lpstr>
      <vt:lpstr>Solution: Sum Matrix Elements (2)</vt:lpstr>
      <vt:lpstr>Problem: Sum Matrix Columns</vt:lpstr>
      <vt:lpstr>Solution: Sum Matrix Columns (1)</vt:lpstr>
      <vt:lpstr>Solution: Sum Matrix Columns (2)</vt:lpstr>
      <vt:lpstr>Problem: Square with Maximum Sum</vt:lpstr>
      <vt:lpstr>Solution: Square with Maximum Sum</vt:lpstr>
      <vt:lpstr>Definition and Usage</vt:lpstr>
      <vt:lpstr>What is Jagged Array</vt:lpstr>
      <vt:lpstr>Filling a Jagged Array</vt:lpstr>
      <vt:lpstr>Printing а Jagged Array – Example</vt:lpstr>
      <vt:lpstr>Problem: Jagged-Array Modification</vt:lpstr>
      <vt:lpstr>Solution: Jagged-Array Modification (1)</vt:lpstr>
      <vt:lpstr>Solution: Jagged-Array Modification (2)</vt:lpstr>
      <vt:lpstr>Problem: Pascal Triangle</vt:lpstr>
      <vt:lpstr>Solution: Pascal Triangle (1)</vt:lpstr>
      <vt:lpstr>Solution: Pascal Triangle (2)</vt:lpstr>
      <vt:lpstr>Summary</vt:lpstr>
      <vt:lpstr>Questions?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Multidimensional Arrays</dc:title>
  <dc:subject>Intro to NodeJS</dc:subject>
  <dc:creator>Software University</dc:creator>
  <cp:keywords>programming;education;software engineering;software development</cp:keywords>
  <dc:description>© SoftUni – https://softuni.org_x000d_
© Software University – https://softuni.bg_x000d_
_x000d_
Copyrighted document. Unauthorized copy, reproduction or use is not permitted.</dc:description>
  <cp:lastModifiedBy>Angel Georgiev</cp:lastModifiedBy>
  <cp:revision>10</cp:revision>
  <dcterms:created xsi:type="dcterms:W3CDTF">2018-05-23T13:08:44Z</dcterms:created>
  <dcterms:modified xsi:type="dcterms:W3CDTF">2021-09-01T16:28:23Z</dcterms:modified>
  <cp:category>© SoftUni – https://softuni.org</cp:category>
</cp:coreProperties>
</file>