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02" r:id="rId2"/>
    <p:sldId id="491" r:id="rId3"/>
    <p:sldId id="509" r:id="rId4"/>
    <p:sldId id="468" r:id="rId5"/>
    <p:sldId id="547" r:id="rId6"/>
    <p:sldId id="470" r:id="rId7"/>
    <p:sldId id="471" r:id="rId8"/>
    <p:sldId id="536" r:id="rId9"/>
    <p:sldId id="546" r:id="rId10"/>
    <p:sldId id="473" r:id="rId11"/>
    <p:sldId id="477" r:id="rId12"/>
    <p:sldId id="548" r:id="rId13"/>
    <p:sldId id="567" r:id="rId14"/>
    <p:sldId id="549" r:id="rId15"/>
    <p:sldId id="568" r:id="rId16"/>
    <p:sldId id="550" r:id="rId17"/>
    <p:sldId id="570" r:id="rId18"/>
    <p:sldId id="535" r:id="rId19"/>
    <p:sldId id="479" r:id="rId20"/>
    <p:sldId id="551" r:id="rId21"/>
    <p:sldId id="552" r:id="rId22"/>
    <p:sldId id="553" r:id="rId23"/>
    <p:sldId id="554" r:id="rId24"/>
    <p:sldId id="555" r:id="rId25"/>
    <p:sldId id="556" r:id="rId26"/>
    <p:sldId id="559" r:id="rId27"/>
    <p:sldId id="560" r:id="rId28"/>
    <p:sldId id="561" r:id="rId29"/>
    <p:sldId id="562" r:id="rId30"/>
    <p:sldId id="563" r:id="rId31"/>
    <p:sldId id="349" r:id="rId32"/>
    <p:sldId id="401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9869A69-6CD5-41F2-98B4-B8003C7F3993}">
          <p14:sldIdLst>
            <p14:sldId id="402"/>
            <p14:sldId id="491"/>
          </p14:sldIdLst>
        </p14:section>
        <p14:section name="Regular Expressions" id="{6242180B-BA8B-4B32-8A69-937E6FA546DF}">
          <p14:sldIdLst>
            <p14:sldId id="509"/>
            <p14:sldId id="468"/>
            <p14:sldId id="547"/>
            <p14:sldId id="470"/>
            <p14:sldId id="471"/>
            <p14:sldId id="536"/>
          </p14:sldIdLst>
        </p14:section>
        <p14:section name="Quantifiers &amp; Grouping" id="{9D4AFA2F-12AD-47EC-A46E-118A42FE28A3}">
          <p14:sldIdLst>
            <p14:sldId id="546"/>
            <p14:sldId id="473"/>
            <p14:sldId id="477"/>
            <p14:sldId id="548"/>
            <p14:sldId id="567"/>
            <p14:sldId id="549"/>
            <p14:sldId id="568"/>
            <p14:sldId id="550"/>
            <p14:sldId id="570"/>
          </p14:sldIdLst>
        </p14:section>
        <p14:section name="Backreference" id="{2FC7EE92-71ED-415B-9CEE-4531FF063618}">
          <p14:sldIdLst>
            <p14:sldId id="535"/>
            <p14:sldId id="479"/>
            <p14:sldId id="551"/>
            <p14:sldId id="552"/>
            <p14:sldId id="553"/>
            <p14:sldId id="554"/>
            <p14:sldId id="555"/>
            <p14:sldId id="556"/>
            <p14:sldId id="559"/>
            <p14:sldId id="560"/>
            <p14:sldId id="561"/>
            <p14:sldId id="562"/>
            <p14:sldId id="563"/>
          </p14:sldIdLst>
        </p14:section>
        <p14:section name="Conclusion" id="{222D52D5-457B-425B-B0A1-4297E03B80A3}">
          <p14:sldIdLst>
            <p14:sldId id="34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A3BCA5-48EE-4F91-9E22-AB79B2794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707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A9AEE1-DB58-4326-865B-DB270E9EF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9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D99698-98B2-40B6-B95F-E9484653B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17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AFC48F-E8F3-4544-9AC5-0DD32FB9B9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243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6055C1-F960-4070-B03F-32780A35BF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40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E5074E-FF59-4728-8F20-53B2A13FA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013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61CDC7-3853-4117-BA99-0FB14D7781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6722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FFD05A-9506-428E-A527-310EBBFAE6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33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8#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8#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9689" y="305614"/>
            <a:ext cx="10959592" cy="882424"/>
          </a:xfrm>
        </p:spPr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598607" y="2514839"/>
            <a:ext cx="4994789" cy="2408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19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pPr>
              <a:buClr>
                <a:schemeClr val="tx1"/>
              </a:buClr>
            </a:pPr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b="1" noProof="1">
                <a:cs typeface="Consolas" panose="020B0609020204030204" pitchFamily="49" charset="0"/>
              </a:rPr>
              <a:t>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b="1" noProof="1">
                <a:cs typeface="Consolas" panose="020B0609020204030204" pitchFamily="49" charset="0"/>
              </a:rPr>
              <a:t>time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b="1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941" y="1871133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9572" y="1871133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1056" y="1934460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49" y="327077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2" y="3270510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1056" y="3331036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471255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799" b="1" noProof="1">
                <a:latin typeface="Consolas" panose="020B0609020204030204" pitchFamily="49" charset="0"/>
              </a:rPr>
              <a:t>59885976002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5" y="4678292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4074" y="4775884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6021348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799" b="1" noProof="1">
                <a:latin typeface="Consolas" panose="020B0609020204030204" pitchFamily="49" charset="0"/>
              </a:rPr>
              <a:t>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0" y="6021348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7519" y="6084675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70E36E2-B635-4409-9AED-620D9BF8F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9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199" noProof="1">
                <a:latin typeface="+mj-lt"/>
                <a:cs typeface="Consolas" panose="020B0609020204030204" pitchFamily="49" charset="0"/>
              </a:rPr>
              <a:t> -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199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199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199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199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2749" y="2393248"/>
            <a:ext cx="412738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97734" y="2413372"/>
            <a:ext cx="24144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29570" y="3847524"/>
            <a:ext cx="472317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^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799" b="1" noProof="1">
                <a:latin typeface="Consolas" panose="020B0609020204030204" pitchFamily="49" charset="0"/>
              </a:rPr>
              <a:t>,\s*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799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29010" y="3832435"/>
            <a:ext cx="19552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799" b="1" noProof="1">
                <a:latin typeface="Consolas" panose="020B0609020204030204" pitchFamily="49" charset="0"/>
              </a:rPr>
              <a:t>, 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25820" y="5257326"/>
            <a:ext cx="614756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91282" y="5472711"/>
            <a:ext cx="233716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088293" y="2495126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621184" y="3938067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12640" y="5559232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A318EF8-B99E-434B-A056-A71F58723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3538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sz="3600" dirty="0"/>
              <a:t> that</a:t>
            </a:r>
            <a:br>
              <a:rPr lang="en-US" sz="3600" dirty="0"/>
            </a:br>
            <a:r>
              <a:rPr lang="en-US" sz="3600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028" y="3428467"/>
            <a:ext cx="4646990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362" y="3428466"/>
            <a:ext cx="5093658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737" y="3783804"/>
            <a:ext cx="380902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2D12A1B-D028-454F-917C-3F8B4690E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6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US" dirty="0"/>
              <a:t>Match All Words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8F17CE-B2C7-478F-AF17-A708CD75B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208" y="2394271"/>
            <a:ext cx="6253371" cy="646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</a:rPr>
              <a:t>string pattern = </a:t>
            </a:r>
            <a:r>
              <a:rPr lang="en-US" sz="3599" b="1" noProof="1">
                <a:solidFill>
                  <a:schemeClr val="bg1"/>
                </a:solidFill>
                <a:latin typeface="Consolas" pitchFamily="49" charset="0"/>
              </a:rPr>
              <a:t>@"\w+"</a:t>
            </a:r>
            <a:r>
              <a:rPr lang="en-US" sz="3599" b="1" noProof="1">
                <a:latin typeface="Consolas" pitchFamily="49" charset="0"/>
              </a:rPr>
              <a:t>;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D97CE489-8921-455C-93AA-90EB4B32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78" y="3339024"/>
            <a:ext cx="3794505" cy="1709555"/>
          </a:xfrm>
          <a:prstGeom prst="wedgeRoundRectCallout">
            <a:avLst>
              <a:gd name="adj1" fmla="val -71333"/>
              <a:gd name="adj2" fmla="val -594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 </a:t>
            </a:r>
            <a:r>
              <a:rPr lang="en-US" sz="3199" b="1" dirty="0">
                <a:solidFill>
                  <a:schemeClr val="bg2"/>
                </a:solidFill>
              </a:rPr>
              <a:t>matches word characters one or more times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B23296-B90D-4D83-B106-C9877F8AA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35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2595"/>
            <a:ext cx="11801748" cy="5568904"/>
          </a:xfrm>
        </p:spPr>
        <p:txBody>
          <a:bodyPr/>
          <a:lstStyle/>
          <a:p>
            <a:r>
              <a:rPr lang="en-US" sz="3600" dirty="0"/>
              <a:t>Write a regular expression that extracts </a:t>
            </a:r>
            <a:r>
              <a:rPr lang="en-US" sz="3600" b="1" dirty="0">
                <a:solidFill>
                  <a:schemeClr val="bg1"/>
                </a:solidFill>
              </a:rPr>
              <a:t>dates</a:t>
            </a:r>
            <a:r>
              <a:rPr lang="en-US" sz="3600" dirty="0"/>
              <a:t> from text</a:t>
            </a:r>
          </a:p>
          <a:p>
            <a:pPr lvl="1"/>
            <a:r>
              <a:rPr lang="en-US" sz="3400" dirty="0"/>
              <a:t>Valid date format: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400" dirty="0"/>
              <a:t>Examples: </a:t>
            </a:r>
            <a:r>
              <a:rPr lang="en-US" sz="3400" b="1" dirty="0">
                <a:solidFill>
                  <a:schemeClr val="bg1"/>
                </a:solidFill>
              </a:rPr>
              <a:t>12-Jun-1999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3-Nov-1999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18925" y="3356992"/>
            <a:ext cx="8150975" cy="143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My father was born on the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en-US" sz="2799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EEAAF7-0DA4-4C56-8814-29B320E0A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2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1" y="3278780"/>
            <a:ext cx="1050476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\d?\d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[A-Z][a-z]{2}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\d{4}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609" y="4314890"/>
            <a:ext cx="3364860" cy="1138204"/>
          </a:xfrm>
          <a:prstGeom prst="wedgeRoundRectCallout">
            <a:avLst>
              <a:gd name="adj1" fmla="val 48519"/>
              <a:gd name="adj2" fmla="val -86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 </a:t>
            </a:r>
            <a:r>
              <a:rPr lang="en-US" sz="3199" b="1" dirty="0">
                <a:solidFill>
                  <a:schemeClr val="bg2"/>
                </a:solidFill>
              </a:rPr>
              <a:t>matches a capital letter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912" y="1603572"/>
            <a:ext cx="2296055" cy="1111633"/>
          </a:xfrm>
          <a:prstGeom prst="wedgeRoundRectCallout">
            <a:avLst>
              <a:gd name="adj1" fmla="val -39750"/>
              <a:gd name="adj2" fmla="val 104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</a:t>
            </a:r>
            <a:r>
              <a:rPr lang="en-US" sz="3199" b="1" noProof="1">
                <a:solidFill>
                  <a:schemeClr val="bg2"/>
                </a:solidFill>
              </a:rPr>
              <a:t> </a:t>
            </a:r>
            <a:r>
              <a:rPr lang="en-US" sz="3199" b="1" dirty="0">
                <a:solidFill>
                  <a:schemeClr val="bg2"/>
                </a:solidFill>
              </a:rPr>
              <a:t>matches a digit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27" y="1519386"/>
            <a:ext cx="3554074" cy="1349874"/>
          </a:xfrm>
          <a:prstGeom prst="wedgeRoundRectCallout">
            <a:avLst>
              <a:gd name="adj1" fmla="val 54953"/>
              <a:gd name="adj2" fmla="val 861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\d?</a:t>
            </a:r>
            <a:r>
              <a:rPr lang="en-US" sz="3199" b="1" noProof="1">
                <a:solidFill>
                  <a:schemeClr val="bg2"/>
                </a:solidFill>
              </a:rPr>
              <a:t> </a:t>
            </a:r>
            <a:r>
              <a:rPr lang="en-US" sz="3199" b="1" dirty="0">
                <a:solidFill>
                  <a:schemeClr val="bg2"/>
                </a:solidFill>
              </a:rPr>
              <a:t>matches a digit zero or one time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239" y="1449516"/>
            <a:ext cx="2908497" cy="1419744"/>
          </a:xfrm>
          <a:prstGeom prst="wedgeRoundRectCallout">
            <a:avLst>
              <a:gd name="adj1" fmla="val -9758"/>
              <a:gd name="adj2" fmla="val 84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\d{4}</a:t>
            </a:r>
            <a:r>
              <a:rPr lang="en-US" sz="3199" b="1" noProof="1">
                <a:solidFill>
                  <a:schemeClr val="bg2"/>
                </a:solidFill>
              </a:rPr>
              <a:t> </a:t>
            </a:r>
            <a:r>
              <a:rPr lang="en-US" sz="3199" b="1" dirty="0">
                <a:solidFill>
                  <a:schemeClr val="bg2"/>
                </a:solidFill>
              </a:rPr>
              <a:t>matches exactly 4 digits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5BF306-C1D7-47C5-96D6-241825E1C70C}"/>
              </a:ext>
            </a:extLst>
          </p:cNvPr>
          <p:cNvSpPr txBox="1">
            <a:spLocks/>
          </p:cNvSpPr>
          <p:nvPr/>
        </p:nvSpPr>
        <p:spPr>
          <a:xfrm>
            <a:off x="832371" y="5858369"/>
            <a:ext cx="10504764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30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Dec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1994</a:t>
            </a:r>
            <a:r>
              <a:rPr lang="en-US" sz="3199" b="1" noProof="1">
                <a:latin typeface="Consolas" pitchFamily="49" charset="0"/>
              </a:rPr>
              <a:t> in Sofia.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697" y="4133332"/>
            <a:ext cx="3364860" cy="1619578"/>
          </a:xfrm>
          <a:prstGeom prst="wedgeRoundRectCallout">
            <a:avLst>
              <a:gd name="adj1" fmla="val -60619"/>
              <a:gd name="adj2" fmla="val -594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[a-z]{2} </a:t>
            </a:r>
            <a:r>
              <a:rPr lang="en-US" sz="3199" b="1" dirty="0">
                <a:solidFill>
                  <a:schemeClr val="bg2"/>
                </a:solidFill>
              </a:rPr>
              <a:t>matches exactly 2 lower case letters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4DF5A20-4D93-4AA9-AC19-D5EB591B6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21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851" y="1195388"/>
            <a:ext cx="11936413" cy="55626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Write a regular expression that performs simple </a:t>
            </a:r>
            <a:r>
              <a:rPr lang="en-US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email consists of: </a:t>
            </a:r>
            <a:r>
              <a:rPr lang="en-US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consist of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  <a:r>
              <a:rPr lang="en-US" dirty="0"/>
              <a:t>, separated by a </a:t>
            </a:r>
            <a:r>
              <a:rPr lang="en-US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Domain names </a:t>
            </a:r>
            <a:r>
              <a:rPr lang="en-US" dirty="0"/>
              <a:t>may contain only </a:t>
            </a:r>
            <a:r>
              <a:rPr lang="en-US" b="1" dirty="0">
                <a:solidFill>
                  <a:schemeClr val="bg1"/>
                </a:solidFill>
              </a:rPr>
              <a:t>English letters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81260" y="4707927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1260" y="5661335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0AE7B-970C-4D1F-8EE8-1F5669A71018}"/>
              </a:ext>
            </a:extLst>
          </p:cNvPr>
          <p:cNvSpPr txBox="1"/>
          <p:nvPr/>
        </p:nvSpPr>
        <p:spPr>
          <a:xfrm>
            <a:off x="712590" y="4761568"/>
            <a:ext cx="1187691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 dirty="0"/>
              <a:t>Valid: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8934F-128E-4683-B2BE-C906A55E3840}"/>
              </a:ext>
            </a:extLst>
          </p:cNvPr>
          <p:cNvSpPr txBox="1"/>
          <p:nvPr/>
        </p:nvSpPr>
        <p:spPr>
          <a:xfrm>
            <a:off x="472465" y="5714976"/>
            <a:ext cx="1427815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 dirty="0"/>
              <a:t>Invalid: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2F8D2B2-94EE-46CF-9F56-E671A5DFE990}"/>
              </a:ext>
            </a:extLst>
          </p:cNvPr>
          <p:cNvSpPr txBox="1">
            <a:spLocks/>
          </p:cNvSpPr>
          <p:nvPr/>
        </p:nvSpPr>
        <p:spPr>
          <a:xfrm>
            <a:off x="8345415" y="4707927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hi@mail.abv.bg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4FAB-5A3A-428C-9410-F4AF2206FAA0}"/>
              </a:ext>
            </a:extLst>
          </p:cNvPr>
          <p:cNvSpPr txBox="1"/>
          <p:nvPr/>
        </p:nvSpPr>
        <p:spPr>
          <a:xfrm>
            <a:off x="7076744" y="4761568"/>
            <a:ext cx="1187691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 dirty="0"/>
              <a:t>Valid: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C6F90A-89D1-4FF4-BBFB-8698BA918154}"/>
              </a:ext>
            </a:extLst>
          </p:cNvPr>
          <p:cNvSpPr txBox="1">
            <a:spLocks/>
          </p:cNvSpPr>
          <p:nvPr/>
        </p:nvSpPr>
        <p:spPr>
          <a:xfrm>
            <a:off x="8344015" y="5661335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pesho@abv.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3DAF-E17F-4BFC-820F-F040A1B86D6E}"/>
              </a:ext>
            </a:extLst>
          </p:cNvPr>
          <p:cNvSpPr txBox="1"/>
          <p:nvPr/>
        </p:nvSpPr>
        <p:spPr>
          <a:xfrm>
            <a:off x="6815812" y="5714976"/>
            <a:ext cx="1447222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 dirty="0"/>
              <a:t>Invalid: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785833-CB97-47EB-AEF6-1C21A23E8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2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Email Validation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" y="3566889"/>
            <a:ext cx="949252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^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pl-PL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\w+\.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)+</a:t>
            </a:r>
            <a:r>
              <a:rPr lang="pl-PL" sz="31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115" y="4285061"/>
            <a:ext cx="3011345" cy="1258388"/>
          </a:xfrm>
          <a:prstGeom prst="wedgeRoundRectCallout">
            <a:avLst>
              <a:gd name="adj1" fmla="val 78467"/>
              <a:gd name="adj2" fmla="val -644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199" b="1" noProof="1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2"/>
                </a:solidFill>
              </a:rPr>
              <a:t>matches the character </a:t>
            </a:r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"@"</a:t>
            </a:r>
            <a:endParaRPr lang="bg-BG" sz="31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550" y="4665756"/>
            <a:ext cx="2738257" cy="1169695"/>
          </a:xfrm>
          <a:prstGeom prst="wedgeRoundRectCallout">
            <a:avLst>
              <a:gd name="adj1" fmla="val 24206"/>
              <a:gd name="adj2" fmla="val -88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\.</a:t>
            </a:r>
            <a:r>
              <a:rPr lang="en-US" sz="3199" b="1" noProof="1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2"/>
                </a:solidFill>
              </a:rPr>
              <a:t>matches exactly </a:t>
            </a:r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"."</a:t>
            </a:r>
            <a:endParaRPr lang="bg-BG" sz="31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339" y="1314552"/>
            <a:ext cx="2908497" cy="1718227"/>
          </a:xfrm>
          <a:prstGeom prst="wedgeRoundRectCallout">
            <a:avLst>
              <a:gd name="adj1" fmla="val -28623"/>
              <a:gd name="adj2" fmla="val 848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</a:t>
            </a:r>
            <a:r>
              <a:rPr lang="en-US" sz="3199" b="1" noProof="1">
                <a:solidFill>
                  <a:schemeClr val="bg2"/>
                </a:solidFill>
              </a:rPr>
              <a:t> </a:t>
            </a:r>
            <a:r>
              <a:rPr lang="en-US" sz="3199" b="1" dirty="0">
                <a:solidFill>
                  <a:schemeClr val="bg2"/>
                </a:solidFill>
              </a:rPr>
              <a:t>matches a sequence of word chars 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43" y="1865415"/>
            <a:ext cx="3554074" cy="1167364"/>
          </a:xfrm>
          <a:prstGeom prst="wedgeRoundRectCallout">
            <a:avLst>
              <a:gd name="adj1" fmla="val 61112"/>
              <a:gd name="adj2" fmla="val 102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^</a:t>
            </a:r>
            <a:r>
              <a:rPr lang="en-US" sz="3199" b="1" noProof="1">
                <a:solidFill>
                  <a:schemeClr val="bg2"/>
                </a:solidFill>
              </a:rPr>
              <a:t> </a:t>
            </a:r>
            <a:r>
              <a:rPr lang="en-US" sz="3199" b="1" dirty="0">
                <a:solidFill>
                  <a:schemeClr val="bg2"/>
                </a:solidFill>
              </a:rPr>
              <a:t>asserts position at start of a line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13" y="1488952"/>
            <a:ext cx="2548590" cy="1628251"/>
          </a:xfrm>
          <a:prstGeom prst="wedgeRoundRectCallout">
            <a:avLst>
              <a:gd name="adj1" fmla="val -37526"/>
              <a:gd name="adj2" fmla="val 77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199" b="1" noProof="1">
                <a:solidFill>
                  <a:schemeClr val="bg2"/>
                </a:solidFill>
              </a:rPr>
              <a:t> </a:t>
            </a:r>
            <a:r>
              <a:rPr lang="en-US" sz="3199" b="1" dirty="0">
                <a:solidFill>
                  <a:schemeClr val="bg2"/>
                </a:solidFill>
              </a:rPr>
              <a:t>asserts position at end of a line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F3A4B90-07C6-41FD-AA0E-DDB7161619B2}"/>
              </a:ext>
            </a:extLst>
          </p:cNvPr>
          <p:cNvSpPr txBox="1">
            <a:spLocks/>
          </p:cNvSpPr>
          <p:nvPr/>
        </p:nvSpPr>
        <p:spPr>
          <a:xfrm>
            <a:off x="832371" y="5852985"/>
            <a:ext cx="3940446" cy="729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hi</a:t>
            </a:r>
            <a:r>
              <a:rPr lang="en-US" sz="3199" b="1" noProof="1">
                <a:latin typeface="Consolas" panose="020B0609020204030204" pitchFamily="49" charset="0"/>
                <a:cs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mail.abv.</a:t>
            </a:r>
            <a:r>
              <a:rPr lang="en-US" sz="31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C4ECB9F-C012-422B-9AC9-44F381E9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44" y="4285061"/>
            <a:ext cx="3308030" cy="1567924"/>
          </a:xfrm>
          <a:prstGeom prst="wedgeRoundRectCallout">
            <a:avLst>
              <a:gd name="adj1" fmla="val -76797"/>
              <a:gd name="adj2" fmla="val -58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(\w+\.)+</a:t>
            </a:r>
            <a:r>
              <a:rPr lang="en-US" sz="31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99" b="1" dirty="0">
                <a:solidFill>
                  <a:schemeClr val="bg2"/>
                </a:solidFill>
              </a:rPr>
              <a:t>matches several words + "."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7E89D88-449C-4245-B73C-03F2415C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9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4BDB52C8-868C-444A-A456-BF50A9DA3B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Backreferences</a:t>
            </a:r>
            <a:endParaRPr lang="bg-BG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4063" y="167685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6264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 - matches the value of a numbered capture group</a:t>
            </a:r>
            <a:endParaRPr lang="en-US" sz="36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95401" y="1981038"/>
            <a:ext cx="444823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799" b="1" noProof="1">
                <a:latin typeface="Consolas" pitchFamily="49" charset="0"/>
              </a:rPr>
              <a:t>[^&gt;]*&gt;.*?&lt;\/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799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979642"/>
            <a:ext cx="8561966" cy="2987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799" b="1" noProof="1">
                <a:latin typeface="Consolas" pitchFamily="49" charset="0"/>
              </a:rPr>
              <a:t>&gt;Regular Expressions&lt;/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799" b="1" noProof="1">
                <a:latin typeface="Consolas" pitchFamily="49" charset="0"/>
              </a:rPr>
              <a:t>&gt; are cool!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799" b="1" noProof="1">
                <a:latin typeface="Consolas" pitchFamily="49" charset="0"/>
              </a:rPr>
              <a:t>&gt;I am a paragraph&lt;/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799" b="1" noProof="1">
                <a:latin typeface="Consolas" pitchFamily="49" charset="0"/>
              </a:rPr>
              <a:t>&gt; … some text after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Hello, 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799" b="1" noProof="1">
                <a:latin typeface="Consolas" pitchFamily="49" charset="0"/>
              </a:rPr>
              <a:t>&gt;I am a&lt;code&gt;DIV&lt;/code&gt;&lt;/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799" b="1" noProof="1">
                <a:latin typeface="Consolas" pitchFamily="49" charset="0"/>
              </a:rPr>
              <a:t>&gt;!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799" b="1" noProof="1">
                <a:latin typeface="Consolas" pitchFamily="49" charset="0"/>
              </a:rPr>
              <a:t>&gt;Hello, I am Span&lt;/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799" b="1" noProof="1">
                <a:latin typeface="Consolas" pitchFamily="49" charset="0"/>
              </a:rPr>
              <a:t>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</a:rPr>
              <a:t> href="https://softuni.bg/"&gt;SoftUni&lt;/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1F4C66-19EB-4893-A508-E4DFD2EB3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186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599" b="1" dirty="0">
                <a:solidFill>
                  <a:schemeClr val="bg1"/>
                </a:solidFill>
              </a:rPr>
              <a:t>Regular Expressions Syntax</a:t>
            </a:r>
          </a:p>
          <a:p>
            <a:pPr lvl="1"/>
            <a:r>
              <a:rPr lang="en-GB" sz="3399" dirty="0"/>
              <a:t>Definition and Pattern</a:t>
            </a:r>
          </a:p>
          <a:p>
            <a:pPr lvl="1"/>
            <a:r>
              <a:rPr lang="en-GB" sz="3399" dirty="0"/>
              <a:t>Predefined Character Classes</a:t>
            </a:r>
            <a:endParaRPr lang="bg-BG" sz="3399" dirty="0"/>
          </a:p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Quantifiers</a:t>
            </a:r>
            <a:r>
              <a:rPr lang="en-US" sz="3399" dirty="0"/>
              <a:t> and </a:t>
            </a:r>
            <a:r>
              <a:rPr lang="en-US" sz="3399" b="1" dirty="0">
                <a:solidFill>
                  <a:schemeClr val="bg1"/>
                </a:solidFill>
              </a:rPr>
              <a:t>Grouping</a:t>
            </a:r>
            <a:endParaRPr lang="en-GB" sz="3399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Backreferences</a:t>
            </a:r>
          </a:p>
          <a:p>
            <a:pPr>
              <a:buClr>
                <a:schemeClr val="tx1"/>
              </a:buClr>
            </a:pPr>
            <a:r>
              <a:rPr lang="en-US" dirty="0"/>
              <a:t>Regular Expressions in C#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32B05-AE07-4BAD-9242-236940948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3E52F4-AD1F-4A02-94F7-7C7179F0F2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Using .NET Built-In Regex Classes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134632" y="549751"/>
            <a:ext cx="7922736" cy="3903323"/>
          </a:xfrm>
          <a:prstGeom prst="roundRect">
            <a:avLst>
              <a:gd name="adj" fmla="val 2417"/>
            </a:avLst>
          </a:prstGeom>
        </p:spPr>
      </p:pic>
    </p:spTree>
    <p:extLst>
      <p:ext uri="{BB962C8B-B14F-4D97-AF65-F5344CB8AC3E}">
        <p14:creationId xmlns:p14="http://schemas.microsoft.com/office/powerpoint/2010/main" val="278869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/>
          <a:lstStyle/>
          <a:p>
            <a:r>
              <a:rPr lang="en-US" sz="3600" dirty="0"/>
              <a:t>C</a:t>
            </a:r>
            <a:r>
              <a:rPr lang="en-US" sz="3600" noProof="1"/>
              <a:t># supports a built-in regular expression class: </a:t>
            </a:r>
            <a:r>
              <a:rPr lang="en-US" sz="3600" b="1" noProof="1">
                <a:solidFill>
                  <a:schemeClr val="bg1"/>
                </a:solidFill>
              </a:rPr>
              <a:t>Regex</a:t>
            </a:r>
          </a:p>
          <a:p>
            <a:pPr lvl="1"/>
            <a:r>
              <a:rPr lang="en-US" sz="3200" noProof="1">
                <a:cs typeface="Consolas" panose="020B0609020204030204" pitchFamily="49" charset="0"/>
              </a:rPr>
              <a:t>Located in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200" noProof="1"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9" y="2636912"/>
            <a:ext cx="8341727" cy="33831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799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 regex = new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391CF1-E9DA-47BD-83F5-54A05AB4A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9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Determines whether the text matches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String by Pattern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2743381"/>
            <a:ext cx="10512862" cy="332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bool containsValidDate = regex.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9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Console.WriteLine(containsValidDate); </a:t>
            </a:r>
            <a:r>
              <a:rPr lang="en-US" sz="2999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9651B62-757E-4213-90AB-3409D29A9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3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9"/>
            <a:ext cx="11811941" cy="512713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sz="3400" noProof="1">
                <a:cs typeface="Consolas" panose="020B0609020204030204" pitchFamily="49" charset="0"/>
              </a:rPr>
              <a:t>Returns the first match of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9" y="2631489"/>
            <a:ext cx="10470059" cy="3415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Match match = regex.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3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Console.WriteLine(match.Groups.Count);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Console.WriteLine("Name: {0}", match.Groups[1]);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Console.WriteLine("Number: {0}", match.Groups[2]);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184092-19C2-4C32-940B-226F2B5F0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78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Matches(string text) </a:t>
            </a:r>
            <a:r>
              <a:rPr lang="en-US" sz="3600" noProof="1">
                <a:cs typeface="Consolas" panose="020B0609020204030204" pitchFamily="49" charset="0"/>
              </a:rPr>
              <a:t>- returns a collection of matches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1110" y="2036914"/>
            <a:ext cx="10436681" cy="4215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MatchCollection matches = regex.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399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9475E-9509-4F2F-B77C-72CD6C60A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52391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Replace(string text, string replacement) </a:t>
            </a:r>
            <a:r>
              <a:rPr lang="en-US" sz="3400" noProof="1">
                <a:cs typeface="Consolas" panose="020B0609020204030204" pitchFamily="49" charset="0"/>
              </a:rPr>
              <a:t>- replaces all strings that match the pattern with the provided</a:t>
            </a:r>
            <a:r>
              <a:rPr lang="bg-BG" sz="3400" noProof="1">
                <a:cs typeface="Consolas" panose="020B0609020204030204" pitchFamily="49" charset="0"/>
              </a:rPr>
              <a:t> </a:t>
            </a:r>
            <a:r>
              <a:rPr lang="en-US" sz="34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Replacing with Regex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084" y="2484052"/>
            <a:ext cx="10690500" cy="3969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result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799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ED429E-9710-44FA-BE4A-347C9245E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03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Split(string text) </a:t>
            </a:r>
            <a:r>
              <a:rPr lang="bg-BG" sz="3600" noProof="1"/>
              <a:t>-</a:t>
            </a:r>
            <a:r>
              <a:rPr lang="en-US" sz="3600" noProof="1"/>
              <a:t> splits the text by the pattern</a:t>
            </a:r>
          </a:p>
          <a:p>
            <a:pPr lvl="1"/>
            <a:r>
              <a:rPr lang="en-US" sz="3400" noProof="1"/>
              <a:t>Returns string[]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2819560"/>
            <a:ext cx="9433048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string[] results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799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469D7D-3A1A-447D-8275-0D6244A6E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3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454266"/>
          </a:xfrm>
        </p:spPr>
        <p:txBody>
          <a:bodyPr/>
          <a:lstStyle/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list of names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</a:t>
            </a:r>
            <a:r>
              <a:rPr lang="en-US" sz="3400" b="1" dirty="0">
                <a:solidFill>
                  <a:schemeClr val="bg1"/>
                </a:solidFill>
              </a:rPr>
              <a:t>full names </a:t>
            </a:r>
            <a:r>
              <a:rPr lang="en-US" sz="3400" dirty="0"/>
              <a:t>(two words, starting with capital letter)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3390" y="2736332"/>
            <a:ext cx="108052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</a:rPr>
              <a:t>Ivan Ivanov, Ivan ivanov, ivan Ivanov, IVan Ivanov, Test </a:t>
            </a:r>
            <a:r>
              <a:rPr lang="en-US" sz="2599" b="1" noProof="1">
                <a:latin typeface="Consolas" pitchFamily="49" charset="0"/>
              </a:rPr>
              <a:t>Testov</a:t>
            </a:r>
            <a:r>
              <a:rPr lang="en-US" sz="2599" b="1" dirty="0">
                <a:latin typeface="Consolas" pitchFamily="49" charset="0"/>
              </a:rPr>
              <a:t>, Ivan	Ivanov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217" y="3910828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71293" y="4690056"/>
            <a:ext cx="2294402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</a:rPr>
              <a:t>Ivan Ivanov</a:t>
            </a:r>
          </a:p>
          <a:p>
            <a:r>
              <a:rPr lang="en-US" sz="2599" b="1" noProof="1">
                <a:latin typeface="Consolas" pitchFamily="49" charset="0"/>
              </a:rPr>
              <a:t>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BE494BB-2A3A-4C30-B430-B1D39F034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1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9790" y="1314552"/>
            <a:ext cx="10734804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@"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\b[A-Z][a-z]+ [A-Z][a-z]+</a:t>
            </a:r>
            <a:r>
              <a:rPr lang="en-US" sz="2799" b="1" noProof="1">
                <a:latin typeface="Consolas" pitchFamily="49" charset="0"/>
              </a:rPr>
              <a:t>";</a:t>
            </a:r>
          </a:p>
          <a:p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validNames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regex.Matches</a:t>
            </a:r>
            <a:r>
              <a:rPr lang="en-US" sz="2799" b="1" noProof="1">
                <a:latin typeface="Consolas" pitchFamily="49" charset="0"/>
              </a:rPr>
              <a:t>(input);</a:t>
            </a:r>
          </a:p>
          <a:p>
            <a:br>
              <a:rPr lang="en-US" sz="2799" b="1" noProof="1">
                <a:latin typeface="Consolas" pitchFamily="49" charset="0"/>
              </a:rPr>
            </a:br>
            <a:r>
              <a:rPr lang="en-US" sz="2799" b="1" noProof="1">
                <a:latin typeface="Consolas" pitchFamily="49" charset="0"/>
              </a:rPr>
              <a:t>foreach (Match name in validNames)</a:t>
            </a:r>
          </a:p>
          <a:p>
            <a:r>
              <a:rPr lang="en-US" sz="2799" b="1" noProof="1">
                <a:latin typeface="Consolas" pitchFamily="49" charset="0"/>
              </a:rPr>
              <a:t>{</a:t>
            </a:r>
          </a:p>
          <a:p>
            <a:r>
              <a:rPr lang="en-US" sz="2799" b="1" noProof="1">
                <a:latin typeface="Consolas" pitchFamily="49" charset="0"/>
              </a:rPr>
              <a:t>  Console.Write($"{name.Value}" + "\n");</a:t>
            </a:r>
          </a:p>
          <a:p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389" y="6411691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dirty="0">
                <a:hlinkClick r:id="rId3"/>
              </a:rPr>
              <a:t>https://judge.softuni.org/Contests/Practice/Index/3178#21</a:t>
            </a:r>
            <a:endParaRPr lang="en-US" sz="17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33383D-92D6-4CF5-85FB-8B5932E6F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9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454266"/>
          </a:xfrm>
        </p:spPr>
        <p:txBody>
          <a:bodyPr/>
          <a:lstStyle/>
          <a:p>
            <a:r>
              <a:rPr lang="en-US" sz="3600" dirty="0"/>
              <a:t>You are given a string</a:t>
            </a:r>
          </a:p>
          <a:p>
            <a:pPr lvl="1"/>
            <a:r>
              <a:rPr lang="en-US" sz="3400" noProof="1"/>
              <a:t>Match</a:t>
            </a:r>
            <a:r>
              <a:rPr lang="en-US" sz="3400" dirty="0"/>
              <a:t> all dates in the format "</a:t>
            </a:r>
            <a:r>
              <a:rPr lang="en-GB" sz="3400" b="1" noProof="1">
                <a:solidFill>
                  <a:schemeClr val="bg1"/>
                </a:solidFill>
              </a:rPr>
              <a:t>dd{separator}MMM</a:t>
            </a:r>
            <a:r>
              <a:rPr lang="en-GB" sz="3400" b="1" dirty="0">
                <a:solidFill>
                  <a:schemeClr val="bg1"/>
                </a:solidFill>
              </a:rPr>
              <a:t>{</a:t>
            </a:r>
            <a:r>
              <a:rPr lang="en-GB" sz="3400" b="1" noProof="1">
                <a:solidFill>
                  <a:schemeClr val="bg1"/>
                </a:solidFill>
              </a:rPr>
              <a:t>separator}yyyy</a:t>
            </a:r>
            <a:r>
              <a:rPr lang="en-GB" sz="3400" b="1" dirty="0"/>
              <a:t>"</a:t>
            </a:r>
            <a:r>
              <a:rPr lang="en-US" sz="3400" dirty="0"/>
              <a:t> and print them space-separated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685" y="3446913"/>
            <a:ext cx="4646990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13/Jul/1928, 01/Jan-1951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97" y="4410293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1154" y="5397186"/>
            <a:ext cx="5942052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Day: 13, Month: Jul, Year: 1928</a:t>
            </a:r>
            <a:endParaRPr lang="bg-BG" sz="2599" b="1" dirty="0"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CE5489A-3AB6-421A-A36A-B91D2987E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9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0A3469F-0F39-47BA-978F-D0071CBCC4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  <a:endParaRPr lang="bg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4063" y="1724704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98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36509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1" y="1305538"/>
            <a:ext cx="11519697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input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= @"\b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(?&lt;day&gt;\d{2})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(\.|-|\/)</a:t>
            </a:r>
            <a:b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(?&lt;month&gt;[A-Z][a-z]{2})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\1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(?&lt;year&gt;\d{4})</a:t>
            </a:r>
            <a:r>
              <a:rPr lang="en-US" sz="2799" b="1" noProof="1">
                <a:latin typeface="Consolas" pitchFamily="49" charset="0"/>
              </a:rPr>
              <a:t>\b";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matches = Regex.Matches(input, pattern);</a:t>
            </a:r>
            <a:br>
              <a:rPr lang="en-US" sz="2799" b="1" noProof="1">
                <a:latin typeface="Consolas" pitchFamily="49" charset="0"/>
              </a:rPr>
            </a:br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799" b="1" noProof="1">
                <a:latin typeface="Consolas" pitchFamily="49" charset="0"/>
              </a:rPr>
              <a:t>	Console.WriteLine($"Day: {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date.Groups["day"].Value</a:t>
            </a:r>
            <a:r>
              <a:rPr lang="en-US" sz="2799" b="1" noProof="1">
                <a:latin typeface="Consolas" pitchFamily="49" charset="0"/>
              </a:rPr>
              <a:t>}, 	Month: </a:t>
            </a: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{date.Groups["month"].Value}</a:t>
            </a:r>
            <a:r>
              <a:rPr lang="en-US" sz="2799" b="1" noProof="1">
                <a:latin typeface="Consolas" pitchFamily="49" charset="0"/>
              </a:rPr>
              <a:t>, Year: 	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{date.Groups["year"].Value}</a:t>
            </a:r>
            <a:r>
              <a:rPr lang="en-US" sz="2799" b="1" noProof="1">
                <a:latin typeface="Consolas" pitchFamily="49" charset="0"/>
              </a:rPr>
              <a:t>");</a:t>
            </a:r>
            <a:endParaRPr lang="bg-BG" sz="2799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89" y="6323846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dirty="0">
                <a:hlinkClick r:id="rId3"/>
              </a:rPr>
              <a:t>https://judge.softuni.org/Contests/Practice/Index/3178#23</a:t>
            </a:r>
            <a:endParaRPr lang="en-US" sz="17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9CA816-D97D-41EA-9CFD-4AC83AB08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76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50976"/>
            <a:ext cx="10935592" cy="4671438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Regular expressions</a:t>
            </a:r>
            <a:r>
              <a:rPr lang="en-GB" sz="3599" b="1" dirty="0">
                <a:solidFill>
                  <a:schemeClr val="bg1"/>
                </a:solidFill>
              </a:rPr>
              <a:t> </a:t>
            </a:r>
            <a:r>
              <a:rPr lang="en-GB" sz="3599" dirty="0">
                <a:solidFill>
                  <a:schemeClr val="bg2"/>
                </a:solidFill>
              </a:rPr>
              <a:t>describe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patterns</a:t>
            </a:r>
            <a:r>
              <a:rPr lang="en-GB" sz="3599" dirty="0">
                <a:solidFill>
                  <a:schemeClr val="bg2"/>
                </a:solidFill>
              </a:rPr>
              <a:t> for searching through text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sz="3599" dirty="0">
                <a:solidFill>
                  <a:schemeClr val="bg2"/>
                </a:solidFill>
              </a:rPr>
              <a:t>Define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special characters</a:t>
            </a:r>
            <a:r>
              <a:rPr lang="en-GB" sz="3599" dirty="0">
                <a:solidFill>
                  <a:schemeClr val="bg2"/>
                </a:solidFill>
              </a:rPr>
              <a:t>,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operators</a:t>
            </a:r>
            <a:r>
              <a:rPr lang="en-GB" sz="3599" dirty="0">
                <a:solidFill>
                  <a:schemeClr val="bg2"/>
                </a:solidFill>
              </a:rPr>
              <a:t> and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constructs</a:t>
            </a:r>
            <a:r>
              <a:rPr lang="en-GB" sz="3599" dirty="0">
                <a:solidFill>
                  <a:schemeClr val="bg2"/>
                </a:solidFill>
              </a:rPr>
              <a:t> for building complex pattern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99" dirty="0">
                <a:solidFill>
                  <a:schemeClr val="bg2"/>
                </a:solidFill>
              </a:rPr>
              <a:t>Can utilize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character classes</a:t>
            </a:r>
            <a:r>
              <a:rPr lang="en-GB" sz="3599" dirty="0">
                <a:solidFill>
                  <a:schemeClr val="bg2"/>
                </a:solidFill>
              </a:rPr>
              <a:t>,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groups</a:t>
            </a:r>
            <a:r>
              <a:rPr lang="en-GB" sz="3599" dirty="0">
                <a:solidFill>
                  <a:schemeClr val="bg2"/>
                </a:solidFill>
              </a:rPr>
              <a:t>,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quantifiers</a:t>
            </a:r>
            <a:r>
              <a:rPr lang="en-GB" sz="3599" dirty="0">
                <a:solidFill>
                  <a:schemeClr val="bg2"/>
                </a:solidFill>
              </a:rPr>
              <a:t>, etc.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99" dirty="0">
                <a:solidFill>
                  <a:schemeClr val="bg2"/>
                </a:solidFill>
              </a:rPr>
              <a:t>In C# use the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Regex</a:t>
            </a:r>
            <a:r>
              <a:rPr lang="en-GB" sz="3599" dirty="0">
                <a:solidFill>
                  <a:schemeClr val="bg2"/>
                </a:solidFill>
              </a:rPr>
              <a:t> class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6EED4CA-D010-423C-B3D8-4813FF5D9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9943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833510-0FFF-41FE-9E2C-BB0A539A3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1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Regular expressions </a:t>
            </a:r>
            <a:r>
              <a:rPr lang="en-US" sz="3600" dirty="0"/>
              <a:t>(regex)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Match text by </a:t>
            </a:r>
            <a:r>
              <a:rPr lang="en-US" sz="3400" b="1" dirty="0">
                <a:solidFill>
                  <a:schemeClr val="bg1"/>
                </a:solidFill>
              </a:rPr>
              <a:t>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6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Play with regex live at: </a:t>
            </a:r>
            <a:r>
              <a:rPr lang="en-US" sz="3600" dirty="0">
                <a:hlinkClick r:id="rId2"/>
              </a:rPr>
              <a:t>regexr.com</a:t>
            </a:r>
            <a:r>
              <a:rPr lang="en-US" sz="3600" dirty="0"/>
              <a:t>, </a:t>
            </a:r>
            <a:r>
              <a:rPr lang="en-US" sz="3600" dirty="0">
                <a:hlinkClick r:id="rId3"/>
              </a:rPr>
              <a:t>regex101.com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09ACC3-0EA0-4140-B366-E67912B6CE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1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9E02D8-AD52-474E-8D20-EE0579DFC0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Demo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36" y="838876"/>
            <a:ext cx="7566331" cy="36280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5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 expressions </a:t>
            </a:r>
            <a:r>
              <a:rPr lang="en-US" dirty="0"/>
              <a:t>(regex) describe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Used to </a:t>
            </a:r>
            <a:r>
              <a:rPr lang="en-US" b="1" dirty="0"/>
              <a:t>find</a:t>
            </a:r>
            <a:r>
              <a:rPr lang="en-US" dirty="0"/>
              <a:t> / </a:t>
            </a:r>
            <a:r>
              <a:rPr lang="en-US" b="1" dirty="0"/>
              <a:t>extract</a:t>
            </a:r>
            <a:r>
              <a:rPr lang="en-US" dirty="0"/>
              <a:t> / </a:t>
            </a:r>
            <a:r>
              <a:rPr lang="en-US" b="1" dirty="0"/>
              <a:t>replace</a:t>
            </a:r>
            <a:r>
              <a:rPr lang="en-US" dirty="0"/>
              <a:t> / </a:t>
            </a:r>
            <a:r>
              <a:rPr lang="en-US" b="1" dirty="0"/>
              <a:t>split</a:t>
            </a:r>
            <a:r>
              <a:rPr lang="en-US" dirty="0"/>
              <a:t>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2109" y="2720751"/>
            <a:ext cx="5751602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199" b="1" noProof="1">
                <a:latin typeface="Consolas" panose="020B0609020204030204" pitchFamily="49" charset="0"/>
              </a:rPr>
              <a:t> </a:t>
            </a: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918" y="3627838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918" y="4494257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3380" y="5291545"/>
            <a:ext cx="4589061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Contact: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E5B024-4C7F-43F5-A64A-DC729B03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5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matches any character that is either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400" noProof="1"/>
              <a:t> or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399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matches any character that is </a:t>
            </a:r>
            <a:r>
              <a:rPr lang="en-US" sz="3400" b="1" noProof="1">
                <a:solidFill>
                  <a:schemeClr val="bg1"/>
                </a:solidFill>
              </a:rPr>
              <a:t>not</a:t>
            </a:r>
            <a:r>
              <a:rPr lang="en-US" sz="3400" noProof="1"/>
              <a:t>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400" noProof="1"/>
              <a:t> or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399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character range: matches any digit from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400" noProof="1"/>
              <a:t> to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792" y="1986616"/>
            <a:ext cx="327574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799" b="1" noProof="1">
                <a:latin typeface="Consolas" pitchFamily="49" charset="0"/>
              </a:rPr>
              <a:t>ode.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799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9792" y="3606180"/>
            <a:ext cx="169976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9792" y="5225161"/>
            <a:ext cx="4266089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John is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799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D41885D-F2CA-40F6-BAF8-6F23B4D83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\w</a:t>
            </a:r>
            <a:r>
              <a:rPr lang="en-GB" dirty="0"/>
              <a:t>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\W</a:t>
            </a:r>
            <a:r>
              <a:rPr lang="en-GB" dirty="0"/>
              <a:t>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\w</a:t>
            </a:r>
            <a:r>
              <a:rPr lang="en-GB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\s</a:t>
            </a:r>
            <a:r>
              <a:rPr lang="en-GB" dirty="0"/>
              <a:t>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\S</a:t>
            </a:r>
            <a:r>
              <a:rPr lang="en-GB" dirty="0"/>
              <a:t>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\s</a:t>
            </a:r>
            <a:r>
              <a:rPr lang="en-GB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\b</a:t>
            </a:r>
            <a:r>
              <a:rPr lang="en-GB" dirty="0"/>
              <a:t> – matches the </a:t>
            </a:r>
            <a:r>
              <a:rPr lang="en-GB" b="1" dirty="0">
                <a:solidFill>
                  <a:schemeClr val="bg1"/>
                </a:solidFill>
              </a:rPr>
              <a:t>border</a:t>
            </a:r>
            <a:r>
              <a:rPr lang="en-GB" dirty="0"/>
              <a:t> between space and non-space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\d</a:t>
            </a:r>
            <a:r>
              <a:rPr lang="en-GB" dirty="0"/>
              <a:t>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\D</a:t>
            </a:r>
            <a:r>
              <a:rPr lang="en-GB" dirty="0"/>
              <a:t>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\d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DBB0BA-1D54-4FCC-8485-B3A834EEB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70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C108660-B26C-48A3-9C2C-9234702CA5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Quantifiers</a:t>
            </a:r>
            <a:endParaRPr lang="bg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4063" y="1724704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98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</p:spTree>
    <p:extLst>
      <p:ext uri="{BB962C8B-B14F-4D97-AF65-F5344CB8AC3E}">
        <p14:creationId xmlns:p14="http://schemas.microsoft.com/office/powerpoint/2010/main" val="36666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3283</TotalTime>
  <Words>1980</Words>
  <Application>Microsoft Office PowerPoint</Application>
  <PresentationFormat>Widescreen</PresentationFormat>
  <Paragraphs>285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Regular Expressions</vt:lpstr>
      <vt:lpstr>What Are Regular Expressions?</vt:lpstr>
      <vt:lpstr>Live Demo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Solution: Match All Words</vt:lpstr>
      <vt:lpstr>Problem: Match Dates</vt:lpstr>
      <vt:lpstr>Solution: Match Dates</vt:lpstr>
      <vt:lpstr>Problem: Email Validation</vt:lpstr>
      <vt:lpstr>Solution: Email Validation</vt:lpstr>
      <vt:lpstr>Backreferences</vt:lpstr>
      <vt:lpstr>Backreferences Match Previous Groups</vt:lpstr>
      <vt:lpstr>Using .NET Built-In Regex Classes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Regular-Expressions-Regex</dc:title>
  <dc:subject>Software Development Course</dc:subject>
  <dc:creator>Software University</dc:creator>
  <cp:keywords>TSoftware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2021-09-01T17:16:54Z</dcterms:modified>
  <cp:category>programming;computer programming;software development;web development</cp:category>
</cp:coreProperties>
</file>