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402" r:id="rId2"/>
    <p:sldId id="491" r:id="rId3"/>
    <p:sldId id="571" r:id="rId4"/>
    <p:sldId id="468" r:id="rId5"/>
    <p:sldId id="572" r:id="rId6"/>
    <p:sldId id="470" r:id="rId7"/>
    <p:sldId id="575" r:id="rId8"/>
    <p:sldId id="471" r:id="rId9"/>
    <p:sldId id="576" r:id="rId10"/>
    <p:sldId id="536" r:id="rId11"/>
    <p:sldId id="580" r:id="rId12"/>
    <p:sldId id="546" r:id="rId13"/>
    <p:sldId id="577" r:id="rId14"/>
    <p:sldId id="473" r:id="rId15"/>
    <p:sldId id="578" r:id="rId16"/>
    <p:sldId id="477" r:id="rId17"/>
    <p:sldId id="548" r:id="rId18"/>
    <p:sldId id="549" r:id="rId19"/>
    <p:sldId id="568" r:id="rId20"/>
    <p:sldId id="550" r:id="rId21"/>
    <p:sldId id="570" r:id="rId22"/>
    <p:sldId id="535" r:id="rId23"/>
    <p:sldId id="579" r:id="rId24"/>
    <p:sldId id="479" r:id="rId25"/>
    <p:sldId id="551" r:id="rId26"/>
    <p:sldId id="552" r:id="rId27"/>
    <p:sldId id="553" r:id="rId28"/>
    <p:sldId id="554" r:id="rId29"/>
    <p:sldId id="555" r:id="rId30"/>
    <p:sldId id="556" r:id="rId31"/>
    <p:sldId id="559" r:id="rId32"/>
    <p:sldId id="560" r:id="rId33"/>
    <p:sldId id="561" r:id="rId34"/>
    <p:sldId id="562" r:id="rId35"/>
    <p:sldId id="563" r:id="rId36"/>
    <p:sldId id="349" r:id="rId37"/>
    <p:sldId id="573" r:id="rId38"/>
    <p:sldId id="57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89869A69-6CD5-41F2-98B4-B8003C7F3993}">
          <p14:sldIdLst>
            <p14:sldId id="402"/>
            <p14:sldId id="491"/>
          </p14:sldIdLst>
        </p14:section>
        <p14:section name="Регулярен израз" id="{6242180B-BA8B-4B32-8A69-937E6FA546DF}">
          <p14:sldIdLst>
            <p14:sldId id="571"/>
            <p14:sldId id="468"/>
            <p14:sldId id="572"/>
            <p14:sldId id="470"/>
            <p14:sldId id="575"/>
            <p14:sldId id="471"/>
            <p14:sldId id="576"/>
            <p14:sldId id="536"/>
            <p14:sldId id="580"/>
          </p14:sldIdLst>
        </p14:section>
        <p14:section name="Quantifier-и и групи" id="{9D4AFA2F-12AD-47EC-A46E-118A42FE28A3}">
          <p14:sldIdLst>
            <p14:sldId id="546"/>
            <p14:sldId id="577"/>
            <p14:sldId id="473"/>
            <p14:sldId id="578"/>
            <p14:sldId id="477"/>
            <p14:sldId id="548"/>
            <p14:sldId id="549"/>
            <p14:sldId id="568"/>
            <p14:sldId id="550"/>
            <p14:sldId id="570"/>
          </p14:sldIdLst>
        </p14:section>
        <p14:section name="Обратни референции" id="{2FC7EE92-71ED-415B-9CEE-4531FF063618}">
          <p14:sldIdLst>
            <p14:sldId id="535"/>
            <p14:sldId id="579"/>
            <p14:sldId id="479"/>
            <p14:sldId id="551"/>
            <p14:sldId id="552"/>
            <p14:sldId id="553"/>
            <p14:sldId id="554"/>
            <p14:sldId id="555"/>
            <p14:sldId id="556"/>
            <p14:sldId id="559"/>
            <p14:sldId id="560"/>
            <p14:sldId id="561"/>
            <p14:sldId id="562"/>
            <p14:sldId id="563"/>
          </p14:sldIdLst>
        </p14:section>
        <p14:section name="Обобщение" id="{222D52D5-457B-425B-B0A1-4297E03B80A3}">
          <p14:sldIdLst>
            <p14:sldId id="349"/>
            <p14:sldId id="573"/>
            <p14:sldId id="5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F7F4E7-0FB2-C7DA-A1CA-2B04D3D718DD}" v="261" dt="2023-02-09T18:32:45.841"/>
    <p1510:client id="{17C65F9E-712E-8C95-D37E-ED196ADFFC42}" v="332" dt="2023-02-15T20:50:48.879"/>
    <p1510:client id="{2B43FD71-6224-EA17-38C6-FC808A712E15}" v="644" dt="2023-02-02T20:22:34.163"/>
    <p1510:client id="{B27D90A8-4B51-0129-B5CC-68A7E17CD54E}" v="61" dt="2023-02-07T20:46:25.318"/>
    <p1510:client id="{C1947081-0DA1-A3B4-1681-C0D4F33ABC40}" v="112" dt="2023-02-08T19:37:08.891"/>
    <p1510:client id="{CB68C0B6-54F7-3853-F68E-D91CE9BF7059}" v="1068" dt="2023-02-06T16:00:21.987"/>
    <p1510:client id="{D9FBF6CD-C8B0-E3D3-A465-8A5C938EB64A}" v="29" dt="2023-02-14T18:51:51.294"/>
    <p1510:client id="{F0B3F74A-CEDF-DBEE-6AA7-25381B5806CB}" v="169" dt="2023-02-09T17:16:57.33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719"/>
  </p:normalViewPr>
  <p:slideViewPr>
    <p:cSldViewPr snapToGrid="0">
      <p:cViewPr varScale="1">
        <p:scale>
          <a:sx n="80" d="100"/>
          <a:sy n="80" d="100"/>
        </p:scale>
        <p:origin x="806" y="67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6.7.2023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BA3BCA5-48EE-4F91-9E22-AB79B2794D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7072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46374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0D99698-98B2-40B6-B95F-E9484653BB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3171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DAFC48F-E8F3-4544-9AC5-0DD32FB9B9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2438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You can try also:</a:t>
            </a:r>
            <a:r>
              <a:rPr lang="en-GB" baseline="0" dirty="0"/>
              <a:t> </a:t>
            </a: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66055C1-F960-4070-B03F-32780A35BF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4409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E5074E-FF59-4728-8F20-53B2A13FAB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0134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166#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166#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3999"/>
              </a:lnSpc>
              <a:spcAft>
                <a:spcPts val="0"/>
              </a:spcAft>
            </a:pPr>
            <a:r>
              <a:rPr lang="en-US" sz="3550" dirty="0"/>
              <a:t>Синтаксис на ре</a:t>
            </a:r>
            <a:r>
              <a:rPr lang="bg-BG" sz="3550" dirty="0"/>
              <a:t>гу</a:t>
            </a:r>
            <a:r>
              <a:rPr lang="en-US" sz="3550" dirty="0"/>
              <a:t>лярния израз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9689" y="305614"/>
            <a:ext cx="10959592" cy="882424"/>
          </a:xfrm>
        </p:spPr>
        <p:txBody>
          <a:bodyPr>
            <a:normAutofit/>
          </a:bodyPr>
          <a:lstStyle/>
          <a:p>
            <a:r>
              <a:rPr lang="en-US" sz="4750" dirty="0">
                <a:ea typeface="+mj-lt"/>
                <a:cs typeface="+mj-lt"/>
              </a:rPr>
              <a:t>Регулярен израз</a:t>
            </a:r>
            <a:r>
              <a:rPr lang="en-US" sz="4750" dirty="0"/>
              <a:t> (RegEx)</a:t>
            </a:r>
            <a:endParaRPr lang="bg-BG" sz="4750" dirty="0">
              <a:cs typeface="Calibri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950" dirty="0"/>
              <a:t>Софтуерен университет</a:t>
            </a:r>
            <a:endParaRPr lang="en-US" sz="1950" b="0" dirty="0">
              <a:ea typeface="+mn-lt"/>
              <a:cs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750" dirty="0">
                <a:ea typeface="+mn-lt"/>
                <a:cs typeface="+mn-lt"/>
              </a:rPr>
              <a:t>СофтУни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304"/>
            <a:ext cx="3262049" cy="437098"/>
          </a:xfrm>
        </p:spPr>
        <p:txBody>
          <a:bodyPr/>
          <a:lstStyle/>
          <a:p>
            <a:r>
              <a:rPr lang="en-US" sz="2350" dirty="0"/>
              <a:t>Преподавателски екип</a:t>
            </a:r>
            <a:endParaRPr lang="en-US" sz="2350" b="0" dirty="0">
              <a:ea typeface="+mn-lt"/>
              <a:cs typeface="+mn-l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1" y="2496503"/>
            <a:ext cx="2211541" cy="551599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3598607" y="2514839"/>
            <a:ext cx="4994789" cy="24087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3197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55679" cy="5528766"/>
          </a:xfrm>
        </p:spPr>
        <p:txBody>
          <a:bodyPr vert="horz" lIns="108000" tIns="36000" rIns="108000" bIns="36000" rtlCol="0" anchor="t">
            <a:normAutofit fontScale="92500" lnSpcReduction="20000"/>
          </a:bodyPr>
          <a:lstStyle/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\w</a:t>
            </a:r>
            <a:r>
              <a:rPr lang="en-GB" sz="3350" dirty="0"/>
              <a:t> – търси всеки</a:t>
            </a:r>
            <a:r>
              <a:rPr lang="en-GB" sz="3350" dirty="0">
                <a:solidFill>
                  <a:srgbClr val="234465"/>
                </a:solidFill>
              </a:rPr>
              <a:t> </a:t>
            </a:r>
            <a:r>
              <a:rPr lang="en-GB" sz="3350" b="1" dirty="0">
                <a:solidFill>
                  <a:schemeClr val="bg1"/>
                </a:solidFill>
              </a:rPr>
              <a:t>символ </a:t>
            </a:r>
            <a:r>
              <a:rPr lang="en-GB" sz="3350" dirty="0"/>
              <a:t>(a-z, A-Z, 0-9, _)</a:t>
            </a:r>
            <a:endParaRPr lang="bg-BG" sz="3350" dirty="0"/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\W</a:t>
            </a:r>
            <a:r>
              <a:rPr lang="en-GB" sz="3350" dirty="0"/>
              <a:t> – търси всеки символ различен от английската </a:t>
            </a:r>
            <a:br>
              <a:rPr lang="en-GB" sz="3350" dirty="0"/>
            </a:br>
            <a:r>
              <a:rPr lang="en-GB" sz="3350" dirty="0"/>
              <a:t>азбука(обратното на </a:t>
            </a:r>
            <a:r>
              <a:rPr lang="en-GB" sz="3350" b="1" dirty="0">
                <a:solidFill>
                  <a:schemeClr val="bg1"/>
                </a:solidFill>
                <a:latin typeface="Consolas"/>
              </a:rPr>
              <a:t>\w</a:t>
            </a:r>
            <a:r>
              <a:rPr lang="en-GB" sz="3350" dirty="0"/>
              <a:t>)</a:t>
            </a:r>
            <a:endParaRPr lang="en-GB" sz="3350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\s</a:t>
            </a:r>
            <a:r>
              <a:rPr lang="en-GB" sz="3350" dirty="0"/>
              <a:t> – търси </a:t>
            </a:r>
            <a:r>
              <a:rPr lang="en-GB" sz="3350" dirty="0">
                <a:solidFill>
                  <a:srgbClr val="234465"/>
                </a:solidFill>
              </a:rPr>
              <a:t>всички символи, които са </a:t>
            </a:r>
            <a:r>
              <a:rPr lang="en-GB" sz="3350" b="1" dirty="0">
                <a:solidFill>
                  <a:schemeClr val="bg1"/>
                </a:solidFill>
              </a:rPr>
              <a:t>интервали</a:t>
            </a:r>
            <a:endParaRPr lang="en-GB" sz="3350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\S</a:t>
            </a:r>
            <a:r>
              <a:rPr lang="en-GB" sz="3350" dirty="0"/>
              <a:t> – </a:t>
            </a:r>
            <a:r>
              <a:rPr lang="en-GB" sz="3350" dirty="0">
                <a:ea typeface="+mn-lt"/>
                <a:cs typeface="+mn-lt"/>
              </a:rPr>
              <a:t>търси всички </a:t>
            </a:r>
            <a:r>
              <a:rPr lang="en-GB" sz="3350" dirty="0">
                <a:solidFill>
                  <a:srgbClr val="234465"/>
                </a:solidFill>
                <a:ea typeface="+mn-lt"/>
                <a:cs typeface="+mn-lt"/>
              </a:rPr>
              <a:t>символи, </a:t>
            </a:r>
            <a:br>
              <a:rPr lang="en-GB" sz="3350" dirty="0">
                <a:solidFill>
                  <a:srgbClr val="234465"/>
                </a:solidFill>
                <a:ea typeface="+mn-lt"/>
                <a:cs typeface="+mn-lt"/>
              </a:rPr>
            </a:br>
            <a:r>
              <a:rPr lang="en-GB" sz="3350" dirty="0">
                <a:solidFill>
                  <a:srgbClr val="234465"/>
                </a:solidFill>
                <a:ea typeface="+mn-lt"/>
                <a:cs typeface="+mn-lt"/>
              </a:rPr>
              <a:t>които не са </a:t>
            </a:r>
            <a:r>
              <a:rPr lang="en-GB" sz="3350" b="1" dirty="0">
                <a:solidFill>
                  <a:schemeClr val="bg1"/>
                </a:solidFill>
                <a:ea typeface="+mn-lt"/>
                <a:cs typeface="+mn-lt"/>
              </a:rPr>
              <a:t>интервали</a:t>
            </a:r>
            <a:r>
              <a:rPr lang="en-GB" sz="3350" dirty="0"/>
              <a:t> (обратно на </a:t>
            </a:r>
            <a:r>
              <a:rPr lang="en-GB" sz="3350" b="1" dirty="0">
                <a:solidFill>
                  <a:schemeClr val="bg1"/>
                </a:solidFill>
                <a:latin typeface="Consolas"/>
              </a:rPr>
              <a:t>\s</a:t>
            </a:r>
            <a:r>
              <a:rPr lang="en-GB" sz="3350" dirty="0"/>
              <a:t>)</a:t>
            </a:r>
            <a:endParaRPr lang="en-GB" sz="3350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\b</a:t>
            </a:r>
            <a:r>
              <a:rPr lang="en-GB" sz="3350" dirty="0"/>
              <a:t> – търси интервала </a:t>
            </a:r>
            <a:r>
              <a:rPr lang="en-GB" sz="3350" b="1" dirty="0">
                <a:solidFill>
                  <a:schemeClr val="bg1"/>
                </a:solidFill>
              </a:rPr>
              <a:t>между </a:t>
            </a:r>
            <a:r>
              <a:rPr lang="en-GB" sz="3350" dirty="0"/>
              <a:t>две букви</a:t>
            </a:r>
            <a:endParaRPr lang="en-GB" sz="3350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\d</a:t>
            </a:r>
            <a:r>
              <a:rPr lang="en-GB" sz="3350" dirty="0"/>
              <a:t> – </a:t>
            </a:r>
            <a:r>
              <a:rPr lang="en-GB" sz="3350" dirty="0">
                <a:solidFill>
                  <a:srgbClr val="234465"/>
                </a:solidFill>
              </a:rPr>
              <a:t>търси всички </a:t>
            </a:r>
            <a:r>
              <a:rPr lang="en-GB" sz="3350" dirty="0">
                <a:solidFill>
                  <a:srgbClr val="234465"/>
                </a:solidFill>
                <a:ea typeface="+mn-lt"/>
                <a:cs typeface="+mn-lt"/>
              </a:rPr>
              <a:t>символи</a:t>
            </a:r>
            <a:r>
              <a:rPr lang="en-GB" sz="3350" dirty="0">
                <a:solidFill>
                  <a:srgbClr val="234465"/>
                </a:solidFill>
              </a:rPr>
              <a:t>, които </a:t>
            </a:r>
            <a:r>
              <a:rPr lang="en-GB" sz="3350" b="1" dirty="0">
                <a:solidFill>
                  <a:schemeClr val="bg1"/>
                </a:solidFill>
              </a:rPr>
              <a:t>цели числа </a:t>
            </a:r>
            <a:r>
              <a:rPr lang="en-GB" sz="3350" dirty="0"/>
              <a:t>(0-9)</a:t>
            </a:r>
            <a:endParaRPr lang="en-GB" sz="3350" dirty="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\D</a:t>
            </a:r>
            <a:r>
              <a:rPr lang="en-GB" sz="3350" dirty="0"/>
              <a:t> – </a:t>
            </a:r>
            <a:r>
              <a:rPr lang="en-GB" sz="3350" dirty="0">
                <a:ea typeface="+mn-lt"/>
                <a:cs typeface="+mn-lt"/>
              </a:rPr>
              <a:t>търси всички </a:t>
            </a:r>
            <a:r>
              <a:rPr lang="en-GB" sz="3350" dirty="0"/>
              <a:t>символи, които </a:t>
            </a:r>
            <a:r>
              <a:rPr lang="en-GB" sz="3350" b="1" dirty="0">
                <a:solidFill>
                  <a:schemeClr val="bg1"/>
                </a:solidFill>
              </a:rPr>
              <a:t>не са числа </a:t>
            </a:r>
            <a:r>
              <a:rPr lang="en-GB" sz="3350" dirty="0"/>
              <a:t>(обратното на</a:t>
            </a:r>
            <a:r>
              <a:rPr lang="en-GB" sz="335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GB" sz="3350" b="1" dirty="0">
                <a:solidFill>
                  <a:schemeClr val="bg1"/>
                </a:solidFill>
                <a:latin typeface="Consolas"/>
              </a:rPr>
              <a:t>\d</a:t>
            </a:r>
            <a:r>
              <a:rPr lang="en-GB" sz="3350" dirty="0"/>
              <a:t>)</a:t>
            </a:r>
            <a:endParaRPr lang="en-GB" sz="3350" dirty="0">
              <a:cs typeface="Calibri"/>
            </a:endParaRPr>
          </a:p>
          <a:p>
            <a:pPr marL="360045" indent="-360045"/>
            <a:endParaRPr lang="en-GB" dirty="0">
              <a:cs typeface="Calibri"/>
            </a:endParaRPr>
          </a:p>
          <a:p>
            <a:pPr marL="360045" indent="-360045"/>
            <a:endParaRPr lang="en-GB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>
                <a:cs typeface="Calibri"/>
              </a:rPr>
              <a:t>Предефинирани класове - примери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DBB0BA-1D54-4FCC-8485-B3A834EEB4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700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E77C71C9-07A9-48DE-9A7F-00808CD1071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4216ECAD-B2FF-4D62-819B-F186092252C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183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20401B3F-1CEE-7839-9A0F-0E9EC97B6F4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Определение и примери</a:t>
            </a: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FC108660-B26C-48A3-9C2C-9234702CA5A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 dirty="0">
                <a:cs typeface="Arial"/>
              </a:rPr>
              <a:t>Quantifier-и</a:t>
            </a:r>
            <a:endParaRPr lang="bg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4063" y="1724704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598" dirty="0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</p:spTree>
    <p:extLst>
      <p:ext uri="{BB962C8B-B14F-4D97-AF65-F5344CB8AC3E}">
        <p14:creationId xmlns:p14="http://schemas.microsoft.com/office/powerpoint/2010/main" val="366666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0A5D996F-12B3-ADA2-B385-35815B1B7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7A6BBCF-318C-32FC-C50D-E6117A486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 dirty="0">
                <a:ea typeface="+mn-lt"/>
                <a:cs typeface="+mn-lt"/>
              </a:rPr>
              <a:t>Quantifier </a:t>
            </a:r>
          </a:p>
          <a:p>
            <a:pPr marL="802957" lvl="1" indent="-360045"/>
            <a:r>
              <a:rPr lang="bg-BG" sz="3150" dirty="0">
                <a:ea typeface="+mn-lt"/>
                <a:cs typeface="+mn-lt"/>
              </a:rPr>
              <a:t>Символи, които показват колко пъти един или повече символи трябва да се </a:t>
            </a:r>
            <a:r>
              <a:rPr lang="bg-BG" sz="3150" b="1" dirty="0">
                <a:solidFill>
                  <a:schemeClr val="bg1"/>
                </a:solidFill>
                <a:ea typeface="+mn-lt"/>
                <a:cs typeface="+mn-lt"/>
              </a:rPr>
              <a:t>повторят в текста</a:t>
            </a:r>
            <a:r>
              <a:rPr lang="bg-BG" sz="3150" dirty="0">
                <a:ea typeface="+mn-lt"/>
                <a:cs typeface="+mn-lt"/>
              </a:rPr>
              <a:t>.</a:t>
            </a:r>
            <a:endParaRPr lang="en-US" sz="3150" dirty="0">
              <a:ea typeface="+mn-lt"/>
              <a:cs typeface="+mn-lt"/>
            </a:endParaRPr>
          </a:p>
          <a:p>
            <a:pPr marL="802957" lvl="1" indent="-360045"/>
            <a:r>
              <a:rPr lang="bg-BG" sz="3150" dirty="0">
                <a:ea typeface="+mn-lt"/>
                <a:cs typeface="+mn-lt"/>
              </a:rPr>
              <a:t>Примери: </a:t>
            </a:r>
            <a:endParaRPr lang="en-US" sz="3150" dirty="0">
              <a:ea typeface="+mn-lt"/>
              <a:cs typeface="+mn-lt"/>
            </a:endParaRPr>
          </a:p>
          <a:p>
            <a:pPr marL="1255395" lvl="2" indent="-360045"/>
            <a:r>
              <a:rPr lang="bg-BG" sz="2950" dirty="0">
                <a:ea typeface="+mn-lt"/>
                <a:cs typeface="+mn-lt"/>
              </a:rPr>
              <a:t>*</a:t>
            </a:r>
            <a:endParaRPr lang="en-US" sz="2950" dirty="0">
              <a:ea typeface="+mn-lt"/>
              <a:cs typeface="+mn-lt"/>
            </a:endParaRPr>
          </a:p>
          <a:p>
            <a:pPr marL="1255395" lvl="2" indent="-360045"/>
            <a:r>
              <a:rPr lang="bg-BG" sz="2950" dirty="0">
                <a:ea typeface="+mn-lt"/>
                <a:cs typeface="+mn-lt"/>
              </a:rPr>
              <a:t>+</a:t>
            </a:r>
            <a:endParaRPr lang="en-US" sz="2950" dirty="0">
              <a:ea typeface="+mn-lt"/>
              <a:cs typeface="+mn-lt"/>
            </a:endParaRPr>
          </a:p>
          <a:p>
            <a:pPr marL="1255395" lvl="2" indent="-360045"/>
            <a:r>
              <a:rPr lang="bg-BG" sz="2950" dirty="0">
                <a:ea typeface="+mn-lt"/>
                <a:cs typeface="+mn-lt"/>
              </a:rPr>
              <a:t>?</a:t>
            </a:r>
            <a:endParaRPr lang="en-US" sz="2950" dirty="0">
              <a:ea typeface="+mn-lt"/>
              <a:cs typeface="+mn-lt"/>
            </a:endParaRPr>
          </a:p>
          <a:p>
            <a:pPr marL="1255395" lvl="2" indent="-360045"/>
            <a:r>
              <a:rPr lang="en-US" sz="2950" dirty="0">
                <a:ea typeface="+mn-lt"/>
                <a:cs typeface="+mn-lt"/>
              </a:rPr>
              <a:t>{count}</a:t>
            </a:r>
            <a:endParaRPr lang="bg-BG" sz="2950" dirty="0">
              <a:ea typeface="+mn-lt"/>
              <a:cs typeface="+mn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D8800B1-25E1-EDAA-F1E8-E5BC527B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Какво е </a:t>
            </a:r>
            <a:r>
              <a:rPr lang="en-GB" sz="3950" dirty="0">
                <a:ea typeface="+mj-lt"/>
                <a:cs typeface="+mj-lt"/>
              </a:rPr>
              <a:t>Quantifier?</a:t>
            </a:r>
            <a:endParaRPr lang="bg-BG" sz="3950" b="0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7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*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350" noProof="1">
                <a:cs typeface="Consolas" panose="020B0609020204030204" pitchFamily="49" charset="0"/>
              </a:rPr>
              <a:t>-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 търси предишния елемент </a:t>
            </a:r>
            <a:r>
              <a:rPr lang="en-US" sz="335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нула 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или </a:t>
            </a:r>
            <a:r>
              <a:rPr lang="en-US" sz="335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повече пъти</a:t>
            </a:r>
          </a:p>
          <a:p>
            <a:pPr marL="360045" indent="-360045">
              <a:buClr>
                <a:schemeClr val="tx1"/>
              </a:buClr>
            </a:pPr>
            <a:endParaRPr lang="en-US" sz="3350" noProof="1">
              <a:solidFill>
                <a:srgbClr val="234465"/>
              </a:solidFill>
              <a:latin typeface="Calibri"/>
              <a:cs typeface="Consolas" panose="020B0609020204030204" pitchFamily="49" charset="0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+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350" noProof="1">
                <a:cs typeface="Consolas" panose="020B0609020204030204" pitchFamily="49" charset="0"/>
              </a:rPr>
              <a:t>-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350" noProof="1">
                <a:latin typeface="+mj-lt"/>
                <a:cs typeface="Calibri"/>
              </a:rPr>
              <a:t>търси предишния елемент </a:t>
            </a:r>
            <a:r>
              <a:rPr lang="en-US" sz="3350" b="1" noProof="1">
                <a:solidFill>
                  <a:schemeClr val="bg1"/>
                </a:solidFill>
                <a:latin typeface="+mj-lt"/>
                <a:cs typeface="Calibri"/>
              </a:rPr>
              <a:t>един </a:t>
            </a:r>
            <a:r>
              <a:rPr lang="en-US" sz="3350" noProof="1">
                <a:latin typeface="+mj-lt"/>
                <a:cs typeface="Calibri"/>
              </a:rPr>
              <a:t>или </a:t>
            </a:r>
            <a:r>
              <a:rPr lang="en-US" sz="3350" b="1" noProof="1">
                <a:solidFill>
                  <a:schemeClr val="bg1"/>
                </a:solidFill>
                <a:latin typeface="+mj-lt"/>
                <a:cs typeface="Calibri"/>
              </a:rPr>
              <a:t>повече пъти</a:t>
            </a:r>
            <a:endParaRPr lang="en-US" sz="3350" noProof="1">
              <a:solidFill>
                <a:schemeClr val="bg1"/>
              </a:solidFill>
              <a:ea typeface="+mn-lt"/>
              <a:cs typeface="+mn-lt"/>
            </a:endParaRPr>
          </a:p>
          <a:p>
            <a:pPr marL="360045" indent="-360045">
              <a:buClr>
                <a:schemeClr val="tx1"/>
              </a:buClr>
            </a:pPr>
            <a:endParaRPr lang="en-US" b="1" noProof="1">
              <a:solidFill>
                <a:srgbClr val="1A334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?</a:t>
            </a:r>
            <a:r>
              <a:rPr lang="en-US" sz="3350" noProof="1">
                <a:cs typeface="Consolas" panose="020B0609020204030204" pitchFamily="49" charset="0"/>
              </a:rPr>
              <a:t> - </a:t>
            </a:r>
            <a:r>
              <a:rPr lang="en-US" sz="3350" noProof="1">
                <a:cs typeface="Calibri"/>
              </a:rPr>
              <a:t>търси предишния елемент </a:t>
            </a:r>
            <a:r>
              <a:rPr lang="en-US" sz="3350" b="1" noProof="1">
                <a:solidFill>
                  <a:schemeClr val="bg1"/>
                </a:solidFill>
                <a:cs typeface="Calibri"/>
              </a:rPr>
              <a:t>нула </a:t>
            </a:r>
            <a:r>
              <a:rPr lang="en-US" sz="3350" noProof="1">
                <a:solidFill>
                  <a:srgbClr val="234465"/>
                </a:solidFill>
                <a:cs typeface="Calibri"/>
              </a:rPr>
              <a:t>или</a:t>
            </a:r>
            <a:r>
              <a:rPr lang="en-US" sz="3350" noProof="1">
                <a:cs typeface="Calibri"/>
              </a:rPr>
              <a:t> </a:t>
            </a:r>
            <a:r>
              <a:rPr lang="en-US" sz="3350" b="1" noProof="1">
                <a:solidFill>
                  <a:schemeClr val="bg1"/>
                </a:solidFill>
                <a:cs typeface="Calibri"/>
              </a:rPr>
              <a:t>един път</a:t>
            </a:r>
          </a:p>
          <a:p>
            <a:pPr marL="360045" indent="-360045"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{</a:t>
            </a:r>
            <a:r>
              <a:rPr lang="en-US" sz="3350" b="1" noProof="1">
                <a:solidFill>
                  <a:schemeClr val="tx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3</a:t>
            </a: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}</a:t>
            </a:r>
            <a:r>
              <a:rPr lang="en-US" sz="3350" noProof="1">
                <a:cs typeface="Consolas" panose="020B0609020204030204" pitchFamily="49" charset="0"/>
              </a:rPr>
              <a:t> - </a:t>
            </a:r>
            <a:r>
              <a:rPr lang="en-US" sz="3350" noProof="1">
                <a:ea typeface="+mn-lt"/>
                <a:cs typeface="+mn-lt"/>
              </a:rPr>
              <a:t>търси предишния елемент </a:t>
            </a:r>
            <a:r>
              <a:rPr lang="en-US" sz="3350" noProof="1">
                <a:solidFill>
                  <a:srgbClr val="234465"/>
                </a:solidFill>
                <a:ea typeface="+mn-lt"/>
                <a:cs typeface="+mn-lt"/>
              </a:rPr>
              <a:t>точно </a:t>
            </a:r>
            <a:r>
              <a:rPr lang="en-US" sz="3350" b="1" noProof="1">
                <a:solidFill>
                  <a:schemeClr val="bg1"/>
                </a:solidFill>
                <a:ea typeface="+mn-lt"/>
                <a:cs typeface="+mn-lt"/>
              </a:rPr>
              <a:t>три пъти</a:t>
            </a:r>
            <a:endParaRPr lang="en-US" sz="3350" noProof="1">
              <a:solidFill>
                <a:schemeClr val="bg1"/>
              </a:solidFill>
              <a:ea typeface="+mn-lt"/>
              <a:cs typeface="+mn-lt"/>
            </a:endParaRPr>
          </a:p>
          <a:p>
            <a:pPr marL="360045" indent="-360045">
              <a:buClr>
                <a:schemeClr val="tx1"/>
              </a:buClr>
            </a:pPr>
            <a:endParaRPr lang="en-US" sz="3350" noProof="1">
              <a:cs typeface="Consolas" panose="020B0609020204030204" pitchFamily="49" charset="0"/>
            </a:endParaRPr>
          </a:p>
          <a:p>
            <a:pPr marL="360045" indent="-360045"/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Quantifier-и - </a:t>
            </a:r>
            <a:r>
              <a:rPr lang="bg-BG" sz="3950" dirty="0"/>
              <a:t>примери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6941" y="1871133"/>
            <a:ext cx="365664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799" b="1" noProof="1">
                <a:latin typeface="Consolas" panose="020B0609020204030204" pitchFamily="49" charset="0"/>
              </a:rPr>
              <a:t> a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9572" y="1871133"/>
            <a:ext cx="158970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91056" y="1934460"/>
            <a:ext cx="458669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149" y="3270777"/>
            <a:ext cx="365664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799" b="1" noProof="1">
                <a:latin typeface="Consolas" panose="020B0609020204030204" pitchFamily="49" charset="0"/>
              </a:rPr>
              <a:t> a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72" y="3270510"/>
            <a:ext cx="158970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91056" y="3331036"/>
            <a:ext cx="458669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941" y="4712557"/>
            <a:ext cx="365664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799" b="1" noProof="1">
                <a:latin typeface="Consolas" panose="020B0609020204030204" pitchFamily="49" charset="0"/>
              </a:rPr>
              <a:t>59885976002 a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935" y="4678292"/>
            <a:ext cx="159978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4074" y="4775884"/>
            <a:ext cx="458669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941" y="6021348"/>
            <a:ext cx="365664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799" b="1" noProof="1">
                <a:latin typeface="Consolas" panose="020B0609020204030204" pitchFamily="49" charset="0"/>
              </a:rPr>
              <a:t>885976002 a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70" y="6021348"/>
            <a:ext cx="159978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7519" y="6084675"/>
            <a:ext cx="458669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B70E36E2-B635-4409-9AED-620D9BF8F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491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A46A2946-E998-DBCA-D6B3-B0A1DC1E6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AC9E559A-BFF1-2493-9533-894099107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  <a:cs typeface="Calibri"/>
              </a:rPr>
              <a:t>Групиращите класове</a:t>
            </a:r>
            <a:r>
              <a:rPr lang="bg-BG" sz="3350" dirty="0">
                <a:cs typeface="Calibri"/>
              </a:rPr>
              <a:t> търсят група от символи.</a:t>
            </a:r>
          </a:p>
          <a:p>
            <a:pPr marL="360045" indent="-360045"/>
            <a:r>
              <a:rPr lang="bg-BG" sz="3350" dirty="0">
                <a:ea typeface="+mn-lt"/>
                <a:cs typeface="+mn-lt"/>
              </a:rPr>
              <a:t>Използват се чрез кръглите скоби 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"( )"</a:t>
            </a:r>
            <a:r>
              <a:rPr lang="bg-BG" sz="3350" dirty="0">
                <a:ea typeface="+mn-lt"/>
                <a:cs typeface="+mn-lt"/>
              </a:rPr>
              <a:t>. </a:t>
            </a:r>
          </a:p>
          <a:p>
            <a:pPr lvl="1" indent="-360045"/>
            <a:r>
              <a:rPr lang="bg-BG" sz="3150" dirty="0">
                <a:ea typeface="+mn-lt"/>
                <a:cs typeface="+mn-lt"/>
              </a:rPr>
              <a:t>Например, ако търсите текст, който започва със знаците </a:t>
            </a:r>
            <a:r>
              <a:rPr lang="bg-BG" sz="3150" b="1" dirty="0">
                <a:solidFill>
                  <a:schemeClr val="bg1"/>
                </a:solidFill>
                <a:ea typeface="+mn-lt"/>
                <a:cs typeface="+mn-lt"/>
              </a:rPr>
              <a:t>" </a:t>
            </a:r>
            <a:r>
              <a:rPr lang="en-US" sz="3150" b="1" dirty="0">
                <a:solidFill>
                  <a:schemeClr val="bg1"/>
                </a:solidFill>
                <a:ea typeface="+mn-lt"/>
                <a:cs typeface="+mn-lt"/>
              </a:rPr>
              <a:t>#*</a:t>
            </a:r>
            <a:r>
              <a:rPr lang="bg-BG" sz="3150" b="1" dirty="0">
                <a:solidFill>
                  <a:schemeClr val="bg1"/>
                </a:solidFill>
                <a:ea typeface="+mn-lt"/>
                <a:cs typeface="+mn-lt"/>
              </a:rPr>
              <a:t>" </a:t>
            </a:r>
            <a:r>
              <a:rPr lang="bg-BG" sz="3150" dirty="0">
                <a:ea typeface="+mn-lt"/>
                <a:cs typeface="+mn-lt"/>
              </a:rPr>
              <a:t>и завършва със същите знаци (</a:t>
            </a:r>
            <a:r>
              <a:rPr lang="bg-BG" sz="3150" b="1" dirty="0">
                <a:solidFill>
                  <a:schemeClr val="bg1"/>
                </a:solidFill>
                <a:ea typeface="+mn-lt"/>
                <a:cs typeface="+mn-lt"/>
              </a:rPr>
              <a:t>"</a:t>
            </a:r>
            <a:r>
              <a:rPr lang="en-US" sz="3150" b="1" dirty="0">
                <a:solidFill>
                  <a:schemeClr val="bg1"/>
                </a:solidFill>
                <a:ea typeface="+mn-lt"/>
                <a:cs typeface="+mn-lt"/>
              </a:rPr>
              <a:t>#*</a:t>
            </a:r>
            <a:r>
              <a:rPr lang="bg-BG" sz="3150" b="1" dirty="0">
                <a:solidFill>
                  <a:schemeClr val="bg1"/>
                </a:solidFill>
                <a:ea typeface="+mn-lt"/>
                <a:cs typeface="+mn-lt"/>
              </a:rPr>
              <a:t>"</a:t>
            </a:r>
            <a:r>
              <a:rPr lang="bg-BG" sz="3150" dirty="0">
                <a:ea typeface="+mn-lt"/>
                <a:cs typeface="+mn-lt"/>
              </a:rPr>
              <a:t>), може да използвате групиращ клас.</a:t>
            </a:r>
            <a:endParaRPr lang="en-US" sz="3150" dirty="0">
              <a:ea typeface="+mn-lt"/>
              <a:cs typeface="+mn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7211F6E9-91AB-F63A-D5F2-29199515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Какво </a:t>
            </a:r>
            <a:r>
              <a:rPr lang="bg-BG" sz="3950" dirty="0">
                <a:ea typeface="+mj-lt"/>
                <a:cs typeface="+mj-lt"/>
              </a:rPr>
              <a:t>са</a:t>
            </a:r>
            <a:r>
              <a:rPr lang="en-US" sz="3950" dirty="0">
                <a:ea typeface="+mj-lt"/>
                <a:cs typeface="+mj-lt"/>
              </a:rPr>
              <a:t> групиращи класове?</a:t>
            </a:r>
            <a:endParaRPr lang="bg-BG" sz="3950" b="0" dirty="0">
              <a:ea typeface="+mj-lt"/>
              <a:cs typeface="+mj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C00A4-4CEB-7D12-5C12-B2D2E41DB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115" y="5875990"/>
            <a:ext cx="2379900" cy="630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1" indent="-360045"/>
            <a:r>
              <a:rPr lang="en-GB" sz="3500" b="1" dirty="0">
                <a:solidFill>
                  <a:schemeClr val="accent2"/>
                </a:solidFill>
                <a:cs typeface="Calibri"/>
              </a:rPr>
              <a:t>#*</a:t>
            </a:r>
            <a:r>
              <a:rPr lang="en-GB" sz="3500" b="1" dirty="0">
                <a:solidFill>
                  <a:schemeClr val="accent4"/>
                </a:solidFill>
                <a:cs typeface="Calibri"/>
              </a:rPr>
              <a:t>HELLO</a:t>
            </a:r>
            <a:r>
              <a:rPr lang="en-GB" sz="3500" b="1" dirty="0">
                <a:solidFill>
                  <a:schemeClr val="accent2"/>
                </a:solidFill>
                <a:cs typeface="Calibri"/>
              </a:rPr>
              <a:t>#*</a:t>
            </a:r>
            <a:endParaRPr lang="bg-BG" sz="3500" b="1" dirty="0">
              <a:solidFill>
                <a:schemeClr val="accent2"/>
              </a:solidFill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97B9C9-0814-804D-13A0-4AA5B8D8A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797" y="5894467"/>
            <a:ext cx="2888568" cy="6309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00" b="1" noProof="1">
                <a:solidFill>
                  <a:schemeClr val="accent2"/>
                </a:solidFill>
                <a:latin typeface="Consolas" panose="020B0609020204030204" pitchFamily="49" charset="0"/>
              </a:rPr>
              <a:t>(#\*)</a:t>
            </a:r>
            <a:r>
              <a:rPr lang="en-US" sz="3500" b="1" noProof="1">
                <a:solidFill>
                  <a:schemeClr val="accent4"/>
                </a:solidFill>
                <a:latin typeface="Consolas" panose="020B0609020204030204" pitchFamily="49" charset="0"/>
              </a:rPr>
              <a:t>\w+</a:t>
            </a:r>
            <a:r>
              <a:rPr lang="en-US" sz="3500" b="1" noProof="1">
                <a:solidFill>
                  <a:schemeClr val="accent2"/>
                </a:solidFill>
                <a:latin typeface="Consolas" panose="020B0609020204030204" pitchFamily="49" charset="0"/>
              </a:rPr>
              <a:t>\1</a:t>
            </a:r>
          </a:p>
        </p:txBody>
      </p:sp>
      <p:sp>
        <p:nvSpPr>
          <p:cNvPr id="7" name="Arrow: Right 19">
            <a:extLst>
              <a:ext uri="{FF2B5EF4-FFF2-40B4-BE49-F238E27FC236}">
                <a16:creationId xmlns:a16="http://schemas.microsoft.com/office/drawing/2014/main" id="{85B6AC8C-1C0E-01F1-0450-8AB5C0AA59D4}"/>
              </a:ext>
            </a:extLst>
          </p:cNvPr>
          <p:cNvSpPr/>
          <p:nvPr/>
        </p:nvSpPr>
        <p:spPr>
          <a:xfrm>
            <a:off x="6438675" y="5993245"/>
            <a:ext cx="635130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86B8ABDA-61AF-E8F4-6B15-05512F247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8725" y="4410495"/>
            <a:ext cx="2296055" cy="1111633"/>
          </a:xfrm>
          <a:prstGeom prst="wedgeRoundRectCallout">
            <a:avLst>
              <a:gd name="adj1" fmla="val 17143"/>
              <a:gd name="adj2" fmla="val 763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150" b="1" noProof="1">
                <a:solidFill>
                  <a:schemeClr val="bg2"/>
                </a:solidFill>
              </a:rPr>
              <a:t>Групиращ клас</a:t>
            </a:r>
            <a:endParaRPr lang="bg-BG" sz="3199" b="1" dirty="0">
              <a:solidFill>
                <a:schemeClr val="bg2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F781C7D5-4A3A-344C-7399-1E531AC98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896" y="4356810"/>
            <a:ext cx="2747818" cy="1030028"/>
          </a:xfrm>
          <a:prstGeom prst="wedgeRoundRectCallout">
            <a:avLst>
              <a:gd name="adj1" fmla="val -39957"/>
              <a:gd name="adj2" fmla="val 89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150" b="1" noProof="1">
                <a:solidFill>
                  <a:schemeClr val="bg2"/>
                </a:solidFill>
              </a:rPr>
              <a:t>Обратна референция</a:t>
            </a:r>
            <a:endParaRPr lang="bg-BG" sz="3199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99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(</a:t>
            </a:r>
            <a:r>
              <a:rPr lang="en-US" sz="3150" b="1" noProof="1">
                <a:solidFill>
                  <a:schemeClr val="bg1"/>
                </a:solidFill>
                <a:latin typeface="Calibri"/>
                <a:cs typeface="Calibri"/>
              </a:rPr>
              <a:t>подизраз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)</a:t>
            </a:r>
            <a:r>
              <a:rPr lang="en-US" sz="3150" noProof="1">
                <a:latin typeface="+mj-lt"/>
                <a:cs typeface="Consolas" panose="020B0609020204030204" pitchFamily="49" charset="0"/>
              </a:rPr>
              <a:t> - улавя подизразите като група</a:t>
            </a:r>
            <a:endParaRPr lang="bg-BG" dirty="0"/>
          </a:p>
          <a:p>
            <a:pPr marL="360045" indent="-360045">
              <a:buClr>
                <a:schemeClr val="tx1"/>
              </a:buClr>
            </a:pPr>
            <a:endParaRPr lang="en-US" sz="3199" noProof="1">
              <a:latin typeface="+mj-lt"/>
              <a:cs typeface="Consolas" panose="020B0609020204030204" pitchFamily="49" charset="0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(?:</a:t>
            </a:r>
            <a:r>
              <a:rPr lang="en-US" sz="3150" b="1" noProof="1">
                <a:solidFill>
                  <a:schemeClr val="bg1"/>
                </a:solidFill>
                <a:latin typeface="Calibri"/>
                <a:cs typeface="Calibri"/>
              </a:rPr>
              <a:t>подизраз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)</a:t>
            </a:r>
            <a:r>
              <a:rPr lang="en-US" sz="3150" noProof="1">
                <a:cs typeface="Consolas" panose="020B0609020204030204" pitchFamily="49" charset="0"/>
              </a:rPr>
              <a:t> - деф</a:t>
            </a:r>
            <a:r>
              <a:rPr lang="bg-BG" sz="3150" noProof="1">
                <a:cs typeface="Consolas" panose="020B0609020204030204" pitchFamily="49" charset="0"/>
              </a:rPr>
              <a:t>и</a:t>
            </a:r>
            <a:r>
              <a:rPr lang="en-US" sz="3150" noProof="1">
                <a:cs typeface="Consolas" panose="020B0609020204030204" pitchFamily="49" charset="0"/>
              </a:rPr>
              <a:t>нира неименувана група</a:t>
            </a:r>
            <a:r>
              <a:rPr lang="en-US" sz="3150" noProof="1">
                <a:cs typeface="Calibri"/>
              </a:rPr>
              <a:t> </a:t>
            </a:r>
            <a:r>
              <a:rPr lang="en-US" sz="3150" noProof="1">
                <a:ea typeface="+mn-lt"/>
                <a:cs typeface="+mn-lt"/>
              </a:rPr>
              <a:t>(non-capturing) </a:t>
            </a:r>
          </a:p>
          <a:p>
            <a:pPr marL="360045" indent="-360045">
              <a:buClr>
                <a:schemeClr val="tx1"/>
              </a:buClr>
            </a:pPr>
            <a:endParaRPr lang="en-US" sz="3199" noProof="1">
              <a:cs typeface="Consolas" panose="020B0609020204030204" pitchFamily="49" charset="0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(?&lt;name&gt;subexpression)</a:t>
            </a:r>
            <a:r>
              <a:rPr lang="en-US" sz="3150" noProof="1">
                <a:cs typeface="Consolas" panose="020B0609020204030204" pitchFamily="49" charset="0"/>
              </a:rPr>
              <a:t> - дефинира наименувана група (</a:t>
            </a:r>
            <a:r>
              <a:rPr lang="en-US" sz="3150" noProof="1">
                <a:cs typeface="Calibri"/>
              </a:rPr>
              <a:t>capturing</a:t>
            </a:r>
            <a:r>
              <a:rPr lang="en-US" sz="3150" noProof="1"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Групиращи класове</a:t>
            </a:r>
            <a:endParaRPr lang="en-US" sz="3950" dirty="0">
              <a:cs typeface="Calibri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2775" y="1861853"/>
            <a:ext cx="412738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707760" y="1861925"/>
            <a:ext cx="241449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82678" y="3329550"/>
            <a:ext cx="4723171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^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799" b="1" noProof="1">
                <a:latin typeface="Consolas" panose="020B0609020204030204" pitchFamily="49" charset="0"/>
              </a:rPr>
              <a:t>,\s*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799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44853" y="3334514"/>
            <a:ext cx="195522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799" b="1" noProof="1">
                <a:latin typeface="Consolas" panose="020B0609020204030204" pitchFamily="49" charset="0"/>
              </a:rPr>
              <a:t>, 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25820" y="5257326"/>
            <a:ext cx="6147560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791282" y="5472711"/>
            <a:ext cx="2337166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5078267" y="1943679"/>
            <a:ext cx="439383" cy="3500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654810" y="3420093"/>
            <a:ext cx="439383" cy="3500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7112640" y="5559232"/>
            <a:ext cx="439383" cy="3500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A318EF8-B99E-434B-A056-A71F587239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14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3538" y="1151716"/>
            <a:ext cx="11801748" cy="556890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/>
            <a:r>
              <a:rPr lang="en-US" sz="3600" dirty="0">
                <a:cs typeface="Calibri"/>
              </a:rPr>
              <a:t>Напишете регулярен израз в 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www.regex101.com</a:t>
            </a:r>
            <a:r>
              <a:rPr lang="en-US" sz="3600" dirty="0">
                <a:ea typeface="+mn-lt"/>
                <a:cs typeface="+mn-lt"/>
              </a:rPr>
              <a:t>,</a:t>
            </a:r>
            <a:r>
              <a:rPr lang="en-US" sz="36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който</a:t>
            </a:r>
            <a:br>
              <a:rPr lang="en-US" sz="3600" dirty="0">
                <a:ea typeface="+mn-lt"/>
                <a:cs typeface="+mn-lt"/>
              </a:rPr>
            </a:br>
            <a:r>
              <a:rPr lang="en-US" sz="3600" dirty="0">
                <a:ea typeface="+mn-lt"/>
                <a:cs typeface="+mn-lt"/>
              </a:rPr>
              <a:t>търси всички редици от букви в даден текст </a:t>
            </a:r>
            <a:endParaRPr lang="en-US" sz="360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Търсене на думи</a:t>
            </a:r>
            <a:endParaRPr lang="en-US" sz="3950" dirty="0">
              <a:cs typeface="Calibri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5457" y="2753552"/>
            <a:ext cx="4646990" cy="1015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02791" y="2753551"/>
            <a:ext cx="5093658" cy="1015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95166" y="3108889"/>
            <a:ext cx="380902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2D12A1B-D028-454F-917C-3F8B4690E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05C0E474-0B39-03BE-E779-840486638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780" y="4606195"/>
            <a:ext cx="6238850" cy="646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</a:rPr>
              <a:t>string pattern = </a:t>
            </a:r>
            <a:r>
              <a:rPr lang="en-US" sz="3599" b="1" noProof="1">
                <a:solidFill>
                  <a:schemeClr val="bg1"/>
                </a:solidFill>
                <a:latin typeface="Consolas" pitchFamily="49" charset="0"/>
              </a:rPr>
              <a:t>@"\w+"</a:t>
            </a:r>
            <a:r>
              <a:rPr lang="en-US" sz="3599" b="1" noProof="1">
                <a:latin typeface="Consolas" pitchFamily="49" charset="0"/>
              </a:rPr>
              <a:t>;</a:t>
            </a:r>
            <a:endParaRPr lang="en-US" sz="2799" b="1" noProof="1">
              <a:latin typeface="Consolas" pitchFamily="49" charset="0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80D4BD95-2B3F-8401-F425-EDACC8D67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507" y="5370785"/>
            <a:ext cx="4669365" cy="1333877"/>
          </a:xfrm>
          <a:prstGeom prst="wedgeRoundRectCallout">
            <a:avLst>
              <a:gd name="adj1" fmla="val -56413"/>
              <a:gd name="adj2" fmla="val -55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\w+ 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търси всички букви един или повече пъти</a:t>
            </a:r>
            <a:endParaRPr lang="bg-BG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64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  <p:bldP spid="2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52595"/>
            <a:ext cx="11801748" cy="556890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Напишете регулярен израз, който търси всички </a:t>
            </a:r>
            <a:r>
              <a:rPr lang="en-US" sz="3600" b="1" dirty="0">
                <a:solidFill>
                  <a:schemeClr val="bg1"/>
                </a:solidFill>
              </a:rPr>
              <a:t>дати</a:t>
            </a:r>
            <a:r>
              <a:rPr lang="en-US" sz="3600" dirty="0"/>
              <a:t> от текст</a:t>
            </a:r>
            <a:endParaRPr lang="bg-BG" dirty="0"/>
          </a:p>
          <a:p>
            <a:pPr lvl="1" indent="-360045"/>
            <a:r>
              <a:rPr lang="en-US" sz="3400" dirty="0"/>
              <a:t>Валиден форамат: </a:t>
            </a:r>
            <a:r>
              <a:rPr lang="en-US" sz="3400" b="1" noProof="1">
                <a:solidFill>
                  <a:schemeClr val="bg1"/>
                </a:solidFill>
                <a:latin typeface="Consolas"/>
              </a:rPr>
              <a:t>dd-MMM-yyyy</a:t>
            </a:r>
          </a:p>
          <a:p>
            <a:pPr lvl="1" indent="-360045"/>
            <a:r>
              <a:rPr lang="en-US" sz="3400" dirty="0"/>
              <a:t>Примери: </a:t>
            </a:r>
            <a:r>
              <a:rPr lang="en-US" sz="3400" b="1" dirty="0">
                <a:solidFill>
                  <a:schemeClr val="bg1"/>
                </a:solidFill>
              </a:rPr>
              <a:t>12-Jun-1999</a:t>
            </a:r>
            <a:r>
              <a:rPr lang="en-US" sz="3400" dirty="0"/>
              <a:t>,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3-Nov-1999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bg-BG" sz="3950" dirty="0"/>
              <a:t>Дати</a:t>
            </a:r>
            <a:endParaRPr lang="en-US" sz="395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941621" y="3975427"/>
            <a:ext cx="8150975" cy="1437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 was born on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. My father was born on the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. </a:t>
            </a:r>
            <a:r>
              <a:rPr lang="en-US" sz="2799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4EEAAF7-0DA4-4C56-8814-29B320E0A7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727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5E0EC5-AEBB-49FA-BCD4-33DFD2F1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</a:t>
            </a:r>
            <a:r>
              <a:rPr lang="bg-BG" sz="3950" dirty="0"/>
              <a:t>Д</a:t>
            </a:r>
            <a:r>
              <a:rPr lang="en-US" sz="3950" dirty="0">
                <a:ea typeface="+mj-lt"/>
                <a:cs typeface="+mj-lt"/>
              </a:rPr>
              <a:t>ати</a:t>
            </a:r>
            <a:endParaRPr lang="en-US" sz="395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612C94-F0EC-4F1F-AB2D-EAF98C1E3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71" y="3278780"/>
            <a:ext cx="10504764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</a:rPr>
              <a:t>string pattern =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</a:rPr>
              <a:t>@"</a:t>
            </a:r>
            <a:r>
              <a:rPr lang="pl-PL" sz="31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\d?\d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-</a:t>
            </a:r>
            <a:r>
              <a:rPr lang="pl-PL" sz="31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[A-Z][a-z]{2}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-</a:t>
            </a:r>
            <a:r>
              <a:rPr lang="pl-PL" sz="3199" b="1" noProof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\d{4}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3199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E5C4BCE-F2D9-47AF-889E-F5BA5969B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609" y="4314890"/>
            <a:ext cx="3629903" cy="1193421"/>
          </a:xfrm>
          <a:prstGeom prst="wedgeRoundRectCallout">
            <a:avLst>
              <a:gd name="adj1" fmla="val 48519"/>
              <a:gd name="adj2" fmla="val -868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[A-Z] </a:t>
            </a:r>
            <a:r>
              <a:rPr lang="en-US" sz="3150" b="1" dirty="0">
                <a:solidFill>
                  <a:schemeClr val="bg2"/>
                </a:solidFill>
              </a:rPr>
              <a:t>търси всички главни букви</a:t>
            </a:r>
            <a:endParaRPr lang="bg-BG" sz="3199" b="1" dirty="0">
              <a:solidFill>
                <a:schemeClr val="bg2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CA63F789-CACF-49C9-BF5C-1F3D43456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5912" y="1603572"/>
            <a:ext cx="2296055" cy="1111633"/>
          </a:xfrm>
          <a:prstGeom prst="wedgeRoundRectCallout">
            <a:avLst>
              <a:gd name="adj1" fmla="val -39750"/>
              <a:gd name="adj2" fmla="val 1047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\d</a:t>
            </a:r>
            <a:r>
              <a:rPr lang="en-US" sz="3150" b="1" noProof="1">
                <a:solidFill>
                  <a:schemeClr val="bg2"/>
                </a:solidFill>
              </a:rPr>
              <a:t> </a:t>
            </a:r>
            <a:r>
              <a:rPr lang="en-US" sz="3150" b="1" dirty="0">
                <a:solidFill>
                  <a:schemeClr val="bg2"/>
                </a:solidFill>
              </a:rPr>
              <a:t>търси числа</a:t>
            </a:r>
            <a:endParaRPr lang="bg-BG" sz="3199" b="1" dirty="0">
              <a:solidFill>
                <a:schemeClr val="bg2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F411B8EB-56F9-4AA8-B23B-0DD0666A4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727" y="1283814"/>
            <a:ext cx="3351444" cy="1585446"/>
          </a:xfrm>
          <a:prstGeom prst="wedgeRoundRectCallout">
            <a:avLst>
              <a:gd name="adj1" fmla="val 66971"/>
              <a:gd name="adj2" fmla="val 758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\d?</a:t>
            </a:r>
            <a:r>
              <a:rPr lang="en-US" sz="3150" b="1" noProof="1">
                <a:solidFill>
                  <a:schemeClr val="bg2"/>
                </a:solidFill>
              </a:rPr>
              <a:t> 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търси цифра един или повече пъти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BB5E2DD8-A1F3-4937-AC40-3EE19B96E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0240" y="1283814"/>
            <a:ext cx="2731318" cy="1585446"/>
          </a:xfrm>
          <a:prstGeom prst="wedgeRoundRectCallout">
            <a:avLst>
              <a:gd name="adj1" fmla="val -9758"/>
              <a:gd name="adj2" fmla="val 848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\d{4}</a:t>
            </a:r>
            <a:r>
              <a:rPr lang="en-US" sz="3150" b="1" noProof="1">
                <a:solidFill>
                  <a:schemeClr val="bg2"/>
                </a:solidFill>
              </a:rPr>
              <a:t> търси точно четири числа</a:t>
            </a:r>
            <a:endParaRPr lang="en-US" sz="3150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25BF306-C1D7-47C5-96D6-241825E1C70C}"/>
              </a:ext>
            </a:extLst>
          </p:cNvPr>
          <p:cNvSpPr txBox="1">
            <a:spLocks/>
          </p:cNvSpPr>
          <p:nvPr/>
        </p:nvSpPr>
        <p:spPr>
          <a:xfrm>
            <a:off x="832371" y="5858369"/>
            <a:ext cx="10504764" cy="6376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 was born on </a:t>
            </a:r>
            <a:r>
              <a:rPr lang="en-US" sz="31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30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31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Dec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3199" b="1" noProof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1994</a:t>
            </a:r>
            <a:r>
              <a:rPr lang="en-US" sz="3199" b="1" noProof="1">
                <a:latin typeface="Consolas" pitchFamily="49" charset="0"/>
              </a:rPr>
              <a:t> in Sofia.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6DBA86B0-92E0-445D-9519-58B07D9E7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697" y="4133332"/>
            <a:ext cx="3364860" cy="1619578"/>
          </a:xfrm>
          <a:prstGeom prst="wedgeRoundRectCallout">
            <a:avLst>
              <a:gd name="adj1" fmla="val -60619"/>
              <a:gd name="adj2" fmla="val -594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[a-z]{2} </a:t>
            </a:r>
            <a:r>
              <a:rPr lang="en-US" sz="3150" b="1" dirty="0">
                <a:solidFill>
                  <a:schemeClr val="bg2"/>
                </a:solidFill>
              </a:rPr>
              <a:t>търси точно две малки букви</a:t>
            </a:r>
            <a:endParaRPr lang="en-US" sz="3150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4DF5A20-4D93-4AA9-AC19-D5EB591B6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219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513715" indent="-513715">
              <a:buClr>
                <a:schemeClr val="tx1"/>
              </a:buClr>
            </a:pPr>
            <a:r>
              <a:rPr lang="en-GB" sz="3550" b="1" dirty="0">
                <a:solidFill>
                  <a:schemeClr val="bg1"/>
                </a:solidFill>
              </a:rPr>
              <a:t>Синтаксис на регулярен израз</a:t>
            </a:r>
            <a:endParaRPr lang="en-GB" sz="3550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GB" sz="3350" dirty="0">
                <a:cs typeface="Calibri"/>
              </a:rPr>
              <a:t>Определение и образец</a:t>
            </a:r>
          </a:p>
          <a:p>
            <a:pPr lvl="1" indent="-360045"/>
            <a:r>
              <a:rPr lang="en-GB" sz="3350" dirty="0"/>
              <a:t>Предефинирани класове</a:t>
            </a:r>
            <a:endParaRPr lang="bg-BG" sz="3399" dirty="0"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</a:rPr>
              <a:t>Quantifier-и</a:t>
            </a:r>
            <a:r>
              <a:rPr lang="en-US" sz="3350" dirty="0"/>
              <a:t> и </a:t>
            </a:r>
            <a:r>
              <a:rPr lang="en-US" sz="3350" b="1" dirty="0">
                <a:solidFill>
                  <a:schemeClr val="bg1"/>
                </a:solidFill>
              </a:rPr>
              <a:t>групиране</a:t>
            </a:r>
            <a:endParaRPr lang="en-GB" sz="3399" b="1" dirty="0">
              <a:solidFill>
                <a:schemeClr val="bg1"/>
              </a:solidFill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Обратни препратки</a:t>
            </a:r>
            <a:endParaRPr lang="en-US" b="1" noProof="1">
              <a:solidFill>
                <a:schemeClr val="bg1"/>
              </a:solidFill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en-US" dirty="0">
                <a:ea typeface="+mn-lt"/>
                <a:cs typeface="+mn-lt"/>
              </a:rPr>
              <a:t>Регулярен израз</a:t>
            </a:r>
            <a:r>
              <a:rPr lang="en-US" dirty="0"/>
              <a:t> в C#</a:t>
            </a:r>
            <a:endParaRPr lang="en-GB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>
                <a:ea typeface="+mj-lt"/>
                <a:cs typeface="+mj-lt"/>
              </a:rPr>
              <a:t>Съдържание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B932B05-AE07-4BAD-9242-236940948F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68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9851" y="1195388"/>
            <a:ext cx="11936413" cy="556260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dirty="0"/>
              <a:t>Напишете регулярен израз</a:t>
            </a:r>
            <a:r>
              <a:rPr lang="en-US" sz="3350" dirty="0">
                <a:solidFill>
                  <a:srgbClr val="234465"/>
                </a:solidFill>
              </a:rPr>
              <a:t>, който прави </a:t>
            </a:r>
            <a:r>
              <a:rPr lang="en-US" sz="3350" b="1" dirty="0">
                <a:solidFill>
                  <a:schemeClr val="bg1"/>
                </a:solidFill>
              </a:rPr>
              <a:t>валидация на имейл</a:t>
            </a:r>
            <a:endParaRPr lang="bg-BG" sz="3350" dirty="0">
              <a:solidFill>
                <a:schemeClr val="bg1"/>
              </a:solidFill>
            </a:endParaRPr>
          </a:p>
          <a:p>
            <a:pPr lvl="1" indent="-360045">
              <a:buClr>
                <a:schemeClr val="tx1"/>
              </a:buClr>
            </a:pPr>
            <a:r>
              <a:rPr lang="en-US" sz="3150" dirty="0"/>
              <a:t>Имейлът съдържа: {</a:t>
            </a:r>
            <a:r>
              <a:rPr lang="en-US" sz="3150" b="1" dirty="0">
                <a:solidFill>
                  <a:schemeClr val="bg1"/>
                </a:solidFill>
              </a:rPr>
              <a:t>потребителско име</a:t>
            </a:r>
            <a:r>
              <a:rPr lang="en-US" sz="3150" dirty="0"/>
              <a:t>}</a:t>
            </a:r>
            <a:r>
              <a:rPr lang="en-US" sz="3150" b="1" dirty="0">
                <a:solidFill>
                  <a:schemeClr val="bg1"/>
                </a:solidFill>
              </a:rPr>
              <a:t>@</a:t>
            </a:r>
            <a:r>
              <a:rPr lang="en-US" sz="3150" dirty="0"/>
              <a:t>{</a:t>
            </a:r>
            <a:r>
              <a:rPr lang="en-US" sz="3150" b="1" dirty="0">
                <a:solidFill>
                  <a:schemeClr val="bg1"/>
                </a:solidFill>
              </a:rPr>
              <a:t>домейн</a:t>
            </a:r>
            <a:r>
              <a:rPr lang="en-US" sz="3150" dirty="0"/>
              <a:t>}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150" b="1" dirty="0">
                <a:solidFill>
                  <a:schemeClr val="bg1"/>
                </a:solidFill>
              </a:rPr>
              <a:t>Потребителското име </a:t>
            </a:r>
            <a:r>
              <a:rPr lang="en-US" sz="3150" dirty="0"/>
              <a:t>съдържа </a:t>
            </a:r>
            <a:r>
              <a:rPr lang="en-US" sz="3150" b="1" dirty="0">
                <a:solidFill>
                  <a:schemeClr val="bg1"/>
                </a:solidFill>
              </a:rPr>
              <a:t>букви и цифри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150" b="1" dirty="0">
                <a:solidFill>
                  <a:schemeClr val="bg1"/>
                </a:solidFill>
              </a:rPr>
              <a:t>Домейн</a:t>
            </a:r>
            <a:r>
              <a:rPr lang="bg-BG" sz="3150" b="1" dirty="0">
                <a:solidFill>
                  <a:schemeClr val="bg1"/>
                </a:solidFill>
              </a:rPr>
              <a:t>ът</a:t>
            </a:r>
            <a:r>
              <a:rPr lang="en-US" sz="3150" b="1" dirty="0">
                <a:solidFill>
                  <a:schemeClr val="bg1"/>
                </a:solidFill>
              </a:rPr>
              <a:t> </a:t>
            </a:r>
            <a:r>
              <a:rPr lang="en-US" sz="3150" dirty="0"/>
              <a:t>се състо</a:t>
            </a:r>
            <a:r>
              <a:rPr lang="bg-BG" sz="3150" dirty="0"/>
              <a:t>и</a:t>
            </a:r>
            <a:r>
              <a:rPr lang="en-US" sz="3150" dirty="0"/>
              <a:t> от </a:t>
            </a:r>
            <a:r>
              <a:rPr lang="en-US" sz="3150" b="1" dirty="0">
                <a:solidFill>
                  <a:schemeClr val="bg1"/>
                </a:solidFill>
              </a:rPr>
              <a:t>два низа</a:t>
            </a:r>
            <a:r>
              <a:rPr lang="en-US" sz="3150" dirty="0"/>
              <a:t>, разделени </a:t>
            </a:r>
            <a:r>
              <a:rPr lang="bg-BG" sz="3150" dirty="0"/>
              <a:t>с</a:t>
            </a:r>
            <a:r>
              <a:rPr lang="en-US" sz="3150" dirty="0"/>
              <a:t> </a:t>
            </a:r>
            <a:r>
              <a:rPr lang="en-US" sz="3150" b="1" dirty="0">
                <a:solidFill>
                  <a:schemeClr val="bg1"/>
                </a:solidFill>
              </a:rPr>
              <a:t>точка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150" b="1" dirty="0">
                <a:solidFill>
                  <a:schemeClr val="bg1"/>
                </a:solidFill>
              </a:rPr>
              <a:t>Домейн</a:t>
            </a:r>
            <a:r>
              <a:rPr lang="bg-BG" sz="3150" b="1" dirty="0">
                <a:solidFill>
                  <a:schemeClr val="bg1"/>
                </a:solidFill>
              </a:rPr>
              <a:t>ът</a:t>
            </a:r>
            <a:r>
              <a:rPr lang="en-US" sz="3150" b="1" dirty="0">
                <a:solidFill>
                  <a:schemeClr val="bg1"/>
                </a:solidFill>
              </a:rPr>
              <a:t> </a:t>
            </a:r>
            <a:r>
              <a:rPr lang="en-US" sz="3150" dirty="0"/>
              <a:t>може да</a:t>
            </a:r>
            <a:r>
              <a:rPr lang="en-US" sz="3150" dirty="0">
                <a:solidFill>
                  <a:srgbClr val="234465"/>
                </a:solidFill>
              </a:rPr>
              <a:t> има само </a:t>
            </a:r>
            <a:r>
              <a:rPr lang="en-US" sz="3150" b="1" dirty="0">
                <a:solidFill>
                  <a:schemeClr val="bg1"/>
                </a:solidFill>
              </a:rPr>
              <a:t>английски букви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US" sz="3950" dirty="0"/>
              <a:t>Задача: Валидация на имейл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81259" y="4769908"/>
            <a:ext cx="4429659" cy="691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981260" y="5860118"/>
            <a:ext cx="4429659" cy="691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B0AE7B-970C-4D1F-8EE8-1F5669A71018}"/>
              </a:ext>
            </a:extLst>
          </p:cNvPr>
          <p:cNvSpPr txBox="1"/>
          <p:nvPr/>
        </p:nvSpPr>
        <p:spPr>
          <a:xfrm>
            <a:off x="545538" y="4823549"/>
            <a:ext cx="1187691" cy="58462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r">
              <a:buClr>
                <a:schemeClr val="tx1"/>
              </a:buClr>
            </a:pPr>
            <a:r>
              <a:rPr lang="en-US" sz="3199" dirty="0"/>
              <a:t>Valid: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08934F-128E-4683-B2BE-C906A55E3840}"/>
              </a:ext>
            </a:extLst>
          </p:cNvPr>
          <p:cNvSpPr txBox="1"/>
          <p:nvPr/>
        </p:nvSpPr>
        <p:spPr>
          <a:xfrm>
            <a:off x="428291" y="5913759"/>
            <a:ext cx="1427815" cy="58462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r">
              <a:buClr>
                <a:schemeClr val="tx1"/>
              </a:buClr>
            </a:pPr>
            <a:r>
              <a:rPr lang="en-US" sz="3199" dirty="0"/>
              <a:t>Invalid: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2F8D2B2-94EE-46CF-9F56-E671A5DFE990}"/>
              </a:ext>
            </a:extLst>
          </p:cNvPr>
          <p:cNvSpPr txBox="1">
            <a:spLocks/>
          </p:cNvSpPr>
          <p:nvPr/>
        </p:nvSpPr>
        <p:spPr>
          <a:xfrm>
            <a:off x="8344015" y="4769909"/>
            <a:ext cx="3284145" cy="691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hi@mail.abv.bg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C4FAB-5A3A-428C-9410-F4AF2206FAA0}"/>
              </a:ext>
            </a:extLst>
          </p:cNvPr>
          <p:cNvSpPr txBox="1"/>
          <p:nvPr/>
        </p:nvSpPr>
        <p:spPr>
          <a:xfrm>
            <a:off x="6975953" y="4823549"/>
            <a:ext cx="1187691" cy="58462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r">
              <a:buClr>
                <a:schemeClr val="tx1"/>
              </a:buClr>
            </a:pPr>
            <a:r>
              <a:rPr lang="en-US" sz="3199" dirty="0"/>
              <a:t>Valid: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5C6F90A-89D1-4FF4-BBFB-8698BA918154}"/>
              </a:ext>
            </a:extLst>
          </p:cNvPr>
          <p:cNvSpPr txBox="1">
            <a:spLocks/>
          </p:cNvSpPr>
          <p:nvPr/>
        </p:nvSpPr>
        <p:spPr>
          <a:xfrm>
            <a:off x="8344015" y="5860118"/>
            <a:ext cx="3284145" cy="691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pesho@abv.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2B3DAF-E17F-4BFC-820F-F040A1B86D6E}"/>
              </a:ext>
            </a:extLst>
          </p:cNvPr>
          <p:cNvSpPr txBox="1"/>
          <p:nvPr/>
        </p:nvSpPr>
        <p:spPr>
          <a:xfrm>
            <a:off x="6771638" y="5913759"/>
            <a:ext cx="1447222" cy="58462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r">
              <a:buClr>
                <a:schemeClr val="tx1"/>
              </a:buClr>
            </a:pPr>
            <a:r>
              <a:rPr lang="en-US" sz="3199" dirty="0"/>
              <a:t>Invalid: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2F785833-CB97-47EB-AEF6-1C21A23E8D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526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5E0EC5-AEBB-49FA-BCD4-33DFD2F1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en-US" sz="4000" dirty="0"/>
              <a:t>Валидация на имейл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612C94-F0EC-4F1F-AB2D-EAF98C1E3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72" y="3566889"/>
            <a:ext cx="9492527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</a:rPr>
              <a:t>string pattern =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</a:rPr>
              <a:t>@"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^</a:t>
            </a:r>
            <a:r>
              <a:rPr lang="pl-PL" sz="31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\w+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@</a:t>
            </a:r>
            <a:r>
              <a:rPr lang="en-US" sz="3199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pl-PL" sz="3199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\w+\.</a:t>
            </a:r>
            <a:r>
              <a:rPr lang="en-US" sz="3199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)+</a:t>
            </a:r>
            <a:r>
              <a:rPr lang="pl-PL" sz="3199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\w+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3199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E5C4BCE-F2D9-47AF-889E-F5BA5969B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5203" y="4285061"/>
            <a:ext cx="2738257" cy="1258388"/>
          </a:xfrm>
          <a:prstGeom prst="wedgeRoundRectCallout">
            <a:avLst>
              <a:gd name="adj1" fmla="val 97947"/>
              <a:gd name="adj2" fmla="val -618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@</a:t>
            </a:r>
            <a:r>
              <a:rPr lang="en-US" sz="3150" b="1" noProof="1">
                <a:solidFill>
                  <a:schemeClr val="bg1"/>
                </a:solidFill>
              </a:rPr>
              <a:t> </a:t>
            </a:r>
            <a:r>
              <a:rPr lang="en-US" sz="3150" b="1" dirty="0">
                <a:solidFill>
                  <a:schemeClr val="bg2"/>
                </a:solidFill>
              </a:rPr>
              <a:t>търси символа </a:t>
            </a:r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"@"</a:t>
            </a:r>
            <a:endParaRPr lang="bg-BG" sz="3150" b="1" dirty="0">
              <a:solidFill>
                <a:schemeClr val="bg1">
                  <a:lumMod val="60000"/>
                  <a:lumOff val="40000"/>
                </a:schemeClr>
              </a:solidFill>
              <a:latin typeface="Consolas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6DBA86B0-92E0-445D-9519-58B07D9E7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550" y="4665756"/>
            <a:ext cx="2738257" cy="1169695"/>
          </a:xfrm>
          <a:prstGeom prst="wedgeRoundRectCallout">
            <a:avLst>
              <a:gd name="adj1" fmla="val 24206"/>
              <a:gd name="adj2" fmla="val -88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\.</a:t>
            </a:r>
            <a:r>
              <a:rPr lang="en-US" sz="3150" b="1" noProof="1">
                <a:solidFill>
                  <a:schemeClr val="bg1"/>
                </a:solidFill>
              </a:rPr>
              <a:t> </a:t>
            </a:r>
            <a:r>
              <a:rPr lang="en-US" sz="3150" b="1" dirty="0">
                <a:solidFill>
                  <a:schemeClr val="bg2"/>
                </a:solidFill>
              </a:rPr>
              <a:t>търси символа </a:t>
            </a:r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"."</a:t>
            </a:r>
            <a:endParaRPr lang="bg-BG" sz="3150" b="1" dirty="0">
              <a:solidFill>
                <a:schemeClr val="bg1">
                  <a:lumMod val="60000"/>
                  <a:lumOff val="40000"/>
                </a:schemeClr>
              </a:solidFill>
              <a:latin typeface="Consolas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CA63F789-CACF-49C9-BF5C-1F3D43456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7340" y="1314552"/>
            <a:ext cx="2457090" cy="1718227"/>
          </a:xfrm>
          <a:prstGeom prst="wedgeRoundRectCallout">
            <a:avLst>
              <a:gd name="adj1" fmla="val -28623"/>
              <a:gd name="adj2" fmla="val 848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\w+</a:t>
            </a:r>
            <a:r>
              <a:rPr lang="en-US" sz="3150" b="1" noProof="1">
                <a:solidFill>
                  <a:schemeClr val="bg2"/>
                </a:solidFill>
              </a:rPr>
              <a:t> </a:t>
            </a:r>
            <a:r>
              <a:rPr lang="en-US" sz="3150" b="1" dirty="0">
                <a:solidFill>
                  <a:schemeClr val="bg2"/>
                </a:solidFill>
              </a:rPr>
              <a:t>търси </a:t>
            </a:r>
            <a:r>
              <a:rPr lang="bg-BG" sz="3150" b="1" dirty="0">
                <a:solidFill>
                  <a:schemeClr val="bg2"/>
                </a:solidFill>
              </a:rPr>
              <a:t>по</a:t>
            </a:r>
            <a:r>
              <a:rPr lang="en-US" sz="3150" b="1" dirty="0">
                <a:solidFill>
                  <a:schemeClr val="bg2"/>
                </a:solidFill>
              </a:rPr>
              <a:t>редица от букви</a:t>
            </a:r>
            <a:endParaRPr lang="bg-BG" sz="3199" b="1" dirty="0">
              <a:solidFill>
                <a:schemeClr val="bg2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F411B8EB-56F9-4AA8-B23B-0DD0666A4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142" y="1314551"/>
            <a:ext cx="3521797" cy="1600997"/>
          </a:xfrm>
          <a:prstGeom prst="wedgeRoundRectCallout">
            <a:avLst>
              <a:gd name="adj1" fmla="val 57094"/>
              <a:gd name="adj2" fmla="val 967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^</a:t>
            </a:r>
            <a:r>
              <a:rPr lang="en-US" sz="3150" b="1" noProof="1">
                <a:solidFill>
                  <a:schemeClr val="bg2"/>
                </a:solidFill>
              </a:rPr>
              <a:t> </a:t>
            </a:r>
            <a:r>
              <a:rPr lang="en-US" sz="3150" b="1" noProof="1">
                <a:solidFill>
                  <a:schemeClr val="bg2"/>
                </a:solidFill>
                <a:cs typeface="Calibri"/>
              </a:rPr>
              <a:t>д</a:t>
            </a:r>
            <a:r>
              <a:rPr lang="en-US" sz="3150" b="1" dirty="0">
                <a:solidFill>
                  <a:schemeClr val="bg2"/>
                </a:solidFill>
                <a:cs typeface="Calibri"/>
              </a:rPr>
              <a:t>обавя начална позиция на израза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BB5E2DD8-A1F3-4937-AC40-3EE19B96E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713" y="1517514"/>
            <a:ext cx="2924068" cy="1599689"/>
          </a:xfrm>
          <a:prstGeom prst="wedgeRoundRectCallout">
            <a:avLst>
              <a:gd name="adj1" fmla="val -37526"/>
              <a:gd name="adj2" fmla="val 77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$</a:t>
            </a:r>
            <a:r>
              <a:rPr lang="en-US" sz="3150" b="1" noProof="1">
                <a:solidFill>
                  <a:schemeClr val="bg2"/>
                </a:solidFill>
              </a:rPr>
              <a:t> </a:t>
            </a:r>
            <a:r>
              <a:rPr lang="en-US" sz="3150" b="1" dirty="0">
                <a:solidFill>
                  <a:schemeClr val="bg2"/>
                </a:solidFill>
              </a:rPr>
              <a:t>търси къде е приключил низът</a:t>
            </a:r>
            <a:endParaRPr lang="en-US" sz="3150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F3A4B90-07C6-41FD-AA0E-DDB7161619B2}"/>
              </a:ext>
            </a:extLst>
          </p:cNvPr>
          <p:cNvSpPr txBox="1">
            <a:spLocks/>
          </p:cNvSpPr>
          <p:nvPr/>
        </p:nvSpPr>
        <p:spPr>
          <a:xfrm>
            <a:off x="832371" y="5852985"/>
            <a:ext cx="3940446" cy="729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199" b="1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hi</a:t>
            </a:r>
            <a:r>
              <a:rPr lang="en-US" sz="3199" b="1" noProof="1">
                <a:latin typeface="Consolas" panose="020B0609020204030204" pitchFamily="49" charset="0"/>
                <a:cs typeface="Consolas" pitchFamily="49" charset="0"/>
              </a:rPr>
              <a:t>@</a:t>
            </a:r>
            <a:r>
              <a:rPr lang="en-US" sz="3199" b="1" noProof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mail.abv.</a:t>
            </a:r>
            <a:r>
              <a:rPr lang="en-US" sz="3199" b="1" noProof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bg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3C4ECB9F-C012-422B-9AC9-44F381E93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944" y="4285061"/>
            <a:ext cx="3308030" cy="1415627"/>
          </a:xfrm>
          <a:prstGeom prst="wedgeRoundRectCallout">
            <a:avLst>
              <a:gd name="adj1" fmla="val -76797"/>
              <a:gd name="adj2" fmla="val -587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(\w+\.)+</a:t>
            </a:r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150" b="1" dirty="0">
                <a:solidFill>
                  <a:schemeClr val="bg2"/>
                </a:solidFill>
              </a:rPr>
              <a:t>търси думи + "."</a:t>
            </a:r>
            <a:endParaRPr lang="bg-BG" sz="3150" b="1" dirty="0">
              <a:solidFill>
                <a:schemeClr val="bg2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7E89D88-449C-4245-B73C-03F2415CC5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992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31E913E6-B3E4-9A22-9FF2-C8F4CB87D10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Определение и примери</a:t>
            </a:r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4BDB52C8-868C-444A-A456-BF50A9DA3BE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 dirty="0">
                <a:cs typeface="Arial"/>
              </a:rPr>
              <a:t>Обратни референции</a:t>
            </a:r>
            <a:endParaRPr lang="bg-BG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4063" y="1676856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894" dirty="0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</p:spTree>
    <p:extLst>
      <p:ext uri="{BB962C8B-B14F-4D97-AF65-F5344CB8AC3E}">
        <p14:creationId xmlns:p14="http://schemas.microsoft.com/office/powerpoint/2010/main" val="62648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E1AE7BA8-037C-C03C-F1DB-A068172DE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3ECEE06-A965-7079-A19C-771C41ED8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300" b="1" dirty="0">
                <a:solidFill>
                  <a:schemeClr val="bg1"/>
                </a:solidFill>
                <a:ea typeface="+mn-lt"/>
                <a:cs typeface="+mn-lt"/>
              </a:rPr>
              <a:t>Обратни референции</a:t>
            </a:r>
            <a:r>
              <a:rPr lang="bg-BG" sz="3300" dirty="0">
                <a:ea typeface="+mn-lt"/>
                <a:cs typeface="+mn-lt"/>
              </a:rPr>
              <a:t> </a:t>
            </a:r>
          </a:p>
          <a:p>
            <a:pPr marL="802957" lvl="1" indent="-360045">
              <a:buClr>
                <a:schemeClr val="tx1"/>
              </a:buClr>
            </a:pPr>
            <a:r>
              <a:rPr lang="bg-BG" sz="3300" dirty="0">
                <a:ea typeface="+mn-lt"/>
                <a:cs typeface="+mn-lt"/>
              </a:rPr>
              <a:t>Търсят данни, които вече са събрани в регулярен израз, за да се провери дали тези данни се срещат отново. </a:t>
            </a:r>
          </a:p>
          <a:p>
            <a:pPr marL="802957" lvl="1" indent="-360045"/>
            <a:r>
              <a:rPr lang="bg-BG" sz="3300" dirty="0">
                <a:ea typeface="+mn-lt"/>
                <a:cs typeface="+mn-lt"/>
              </a:rPr>
              <a:t> Използваме ги чрез символа </a:t>
            </a:r>
            <a:r>
              <a:rPr lang="bg-BG" sz="3300" b="1" dirty="0">
                <a:solidFill>
                  <a:schemeClr val="bg1"/>
                </a:solidFill>
                <a:ea typeface="+mn-lt"/>
                <a:cs typeface="+mn-lt"/>
              </a:rPr>
              <a:t>"\" </a:t>
            </a:r>
            <a:r>
              <a:rPr lang="bg-BG" sz="3300" dirty="0">
                <a:ea typeface="+mn-lt"/>
                <a:cs typeface="+mn-lt"/>
              </a:rPr>
              <a:t>заедно с </a:t>
            </a:r>
            <a:r>
              <a:rPr lang="bg-BG" sz="3300" b="1" dirty="0">
                <a:solidFill>
                  <a:schemeClr val="bg1"/>
                </a:solidFill>
                <a:ea typeface="+mn-lt"/>
                <a:cs typeface="+mn-lt"/>
              </a:rPr>
              <a:t>номера на групата</a:t>
            </a:r>
            <a:r>
              <a:rPr lang="bg-BG" sz="3300" dirty="0">
                <a:ea typeface="+mn-lt"/>
                <a:cs typeface="+mn-lt"/>
              </a:rPr>
              <a:t>, която искаме да използваме за </a:t>
            </a:r>
            <a:r>
              <a:rPr lang="bg-BG" sz="3300" b="1" dirty="0">
                <a:solidFill>
                  <a:schemeClr val="bg1"/>
                </a:solidFill>
                <a:ea typeface="+mn-lt"/>
                <a:cs typeface="+mn-lt"/>
              </a:rPr>
              <a:t>сравнение</a:t>
            </a:r>
            <a:r>
              <a:rPr lang="bg-BG" sz="3300" dirty="0">
                <a:ea typeface="+mn-lt"/>
                <a:cs typeface="+mn-lt"/>
              </a:rPr>
              <a:t>.</a:t>
            </a:r>
          </a:p>
          <a:p>
            <a:pPr marL="360045" indent="-360045"/>
            <a:endParaRPr lang="bg-BG" sz="3300" dirty="0">
              <a:ea typeface="+mn-lt"/>
              <a:cs typeface="+mn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FA8C2CA-8ADE-95ED-DF39-FA52361D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Какво е обратна референция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428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\number</a:t>
            </a:r>
            <a:r>
              <a:rPr lang="en-US" sz="3600" noProof="1">
                <a:cs typeface="Consolas" panose="020B0609020204030204" pitchFamily="49" charset="0"/>
              </a:rPr>
              <a:t> </a:t>
            </a:r>
            <a:endParaRPr lang="bg-BG" dirty="0">
              <a:latin typeface="+mj-lt"/>
              <a:cs typeface="Calibri"/>
            </a:endParaRPr>
          </a:p>
          <a:p>
            <a:pPr lvl="1" indent="0">
              <a:buClr>
                <a:schemeClr val="tx1"/>
              </a:buClr>
            </a:pPr>
            <a:r>
              <a:rPr lang="en-US" sz="3200" noProof="1">
                <a:latin typeface="+mj-lt"/>
                <a:cs typeface="Consolas" panose="020B0609020204030204" pitchFamily="49" charset="0"/>
              </a:rPr>
              <a:t> Групата </a:t>
            </a:r>
            <a:r>
              <a:rPr lang="en-US" sz="32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(\w+)</a:t>
            </a:r>
            <a:r>
              <a:rPr lang="en-US" sz="3200" b="1" noProof="1">
                <a:solidFill>
                  <a:schemeClr val="accent2"/>
                </a:solidFill>
                <a:latin typeface="Consolas"/>
                <a:cs typeface="Consolas" panose="020B0609020204030204" pitchFamily="49" charset="0"/>
              </a:rPr>
              <a:t> </a:t>
            </a:r>
            <a:r>
              <a:rPr lang="en-US" sz="3200" noProof="1">
                <a:solidFill>
                  <a:schemeClr val="tx2"/>
                </a:solidFill>
                <a:latin typeface="Calibri"/>
                <a:cs typeface="Consolas" panose="020B0609020204030204" pitchFamily="49" charset="0"/>
              </a:rPr>
              <a:t>е първата група и има номер </a:t>
            </a:r>
            <a:r>
              <a:rPr lang="en-US" sz="3200" b="1" noProof="1">
                <a:solidFill>
                  <a:schemeClr val="bg1"/>
                </a:solidFill>
                <a:latin typeface="Calibri"/>
                <a:cs typeface="Consolas" panose="020B0609020204030204" pitchFamily="49" charset="0"/>
              </a:rPr>
              <a:t>1</a:t>
            </a:r>
            <a:endParaRPr lang="bg-BG" sz="3200" b="1" dirty="0">
              <a:solidFill>
                <a:schemeClr val="bg1"/>
              </a:solidFill>
              <a:latin typeface="Calibri"/>
              <a:cs typeface="Calibri"/>
            </a:endParaRPr>
          </a:p>
          <a:p>
            <a:pPr lvl="1" indent="0">
              <a:buClr>
                <a:schemeClr val="tx1"/>
              </a:buClr>
            </a:pPr>
            <a:r>
              <a:rPr lang="en-US" sz="3200" noProof="1">
                <a:solidFill>
                  <a:schemeClr val="tx2"/>
                </a:solidFill>
                <a:latin typeface="Calibri"/>
                <a:cs typeface="Consolas" panose="020B0609020204030204" pitchFamily="49" charset="0"/>
              </a:rPr>
              <a:t> Чрез </a:t>
            </a:r>
            <a:r>
              <a:rPr lang="en-US" sz="32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\1</a:t>
            </a:r>
            <a:r>
              <a:rPr lang="en-US" sz="3200" noProof="1">
                <a:solidFill>
                  <a:schemeClr val="tx2"/>
                </a:solidFill>
                <a:latin typeface="Calibri"/>
                <a:cs typeface="Consolas" panose="020B0609020204030204" pitchFamily="49" charset="0"/>
              </a:rPr>
              <a:t> ще потърсим съвпадение с тази група</a:t>
            </a:r>
            <a:endParaRPr lang="bg-BG" sz="32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noProof="1"/>
              <a:t>Обратни референции за търсене на предишна група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60232" y="3540208"/>
            <a:ext cx="444823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&lt;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799" b="1" noProof="1">
                <a:latin typeface="Consolas" pitchFamily="49" charset="0"/>
              </a:rPr>
              <a:t>[^&gt;]*&gt;.*?&lt;\/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799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47" y="4562257"/>
            <a:ext cx="8561966" cy="17954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50" b="1" noProof="1">
                <a:latin typeface="Consolas"/>
              </a:rPr>
              <a:t>&lt;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b</a:t>
            </a:r>
            <a:r>
              <a:rPr lang="en-US" sz="2750" b="1" noProof="1">
                <a:latin typeface="Consolas"/>
              </a:rPr>
              <a:t>&gt;Regular Expressions&lt;/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b</a:t>
            </a:r>
            <a:r>
              <a:rPr lang="en-US" sz="2750" b="1" noProof="1">
                <a:latin typeface="Consolas"/>
              </a:rPr>
              <a:t>&gt; are cool!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50" b="1" noProof="1">
                <a:latin typeface="Consolas"/>
              </a:rPr>
              <a:t>&lt;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p</a:t>
            </a:r>
            <a:r>
              <a:rPr lang="en-US" sz="2750" b="1" noProof="1">
                <a:latin typeface="Consolas"/>
              </a:rPr>
              <a:t>&gt;I am a paragraph&lt;/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p</a:t>
            </a:r>
            <a:r>
              <a:rPr lang="en-US" sz="2750" b="1" noProof="1">
                <a:latin typeface="Consolas"/>
              </a:rPr>
              <a:t>&gt; … some text after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50" b="1" noProof="1">
                <a:latin typeface="Consolas"/>
              </a:rPr>
              <a:t>Hello, &lt;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div</a:t>
            </a:r>
            <a:r>
              <a:rPr lang="en-US" sz="2750" b="1" noProof="1">
                <a:latin typeface="Consolas"/>
              </a:rPr>
              <a:t>&gt;I am a&lt;code&gt;DIV&lt;/code&gt;&lt;/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div</a:t>
            </a:r>
            <a:r>
              <a:rPr lang="en-US" sz="2750" b="1" noProof="1">
                <a:latin typeface="Consolas"/>
              </a:rPr>
              <a:t>&gt;!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91F4C66-19EB-4893-A508-E4DFD2EB33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186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53E52F4-AD1F-4A02-94F7-7C7179F0F2B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92371" y="4704825"/>
            <a:ext cx="11184521" cy="1565253"/>
          </a:xfrm>
        </p:spPr>
        <p:txBody>
          <a:bodyPr/>
          <a:lstStyle/>
          <a:p>
            <a:r>
              <a:rPr lang="en-GB" sz="5350" dirty="0">
                <a:cs typeface="Arial"/>
              </a:rPr>
              <a:t>Използване на .NET вграден регекс клас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216"/>
          <a:stretch/>
        </p:blipFill>
        <p:spPr>
          <a:xfrm>
            <a:off x="2322201" y="538028"/>
            <a:ext cx="7922736" cy="3903323"/>
          </a:xfrm>
          <a:prstGeom prst="roundRect">
            <a:avLst>
              <a:gd name="adj" fmla="val 2417"/>
            </a:avLst>
          </a:prstGeom>
        </p:spPr>
      </p:pic>
    </p:spTree>
    <p:extLst>
      <p:ext uri="{BB962C8B-B14F-4D97-AF65-F5344CB8AC3E}">
        <p14:creationId xmlns:p14="http://schemas.microsoft.com/office/powerpoint/2010/main" val="278869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3480" y="1196707"/>
            <a:ext cx="11811941" cy="53271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C</a:t>
            </a:r>
            <a:r>
              <a:rPr lang="en-US" sz="3600" noProof="1"/>
              <a:t># поддържа вграден клас за регулярен израз: </a:t>
            </a:r>
            <a:r>
              <a:rPr lang="en-US" sz="3600" b="1" noProof="1">
                <a:solidFill>
                  <a:schemeClr val="bg1"/>
                </a:solidFill>
              </a:rPr>
              <a:t>Regex</a:t>
            </a:r>
            <a:endParaRPr lang="bg-BG" dirty="0">
              <a:solidFill>
                <a:schemeClr val="bg1"/>
              </a:solidFill>
            </a:endParaRPr>
          </a:p>
          <a:p>
            <a:pPr lvl="1" indent="-360045"/>
            <a:r>
              <a:rPr lang="en-US" sz="3200" noProof="1">
                <a:cs typeface="Consolas" panose="020B0609020204030204" pitchFamily="49" charset="0"/>
              </a:rPr>
              <a:t>Използва се </a:t>
            </a:r>
            <a:r>
              <a:rPr lang="en-US" sz="32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System.Text.RegularExpressions</a:t>
            </a:r>
            <a:r>
              <a:rPr lang="en-US" sz="3200" noProof="1">
                <a:cs typeface="Consolas" panose="020B0609020204030204" pitchFamily="49" charset="0"/>
              </a:rPr>
              <a:t> 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Регекс в C#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25136" y="2947707"/>
            <a:ext cx="8341727" cy="33831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using System.Text.RegularExpressions;</a:t>
            </a:r>
          </a:p>
          <a:p>
            <a:pPr>
              <a:lnSpc>
                <a:spcPct val="110000"/>
              </a:lnSpc>
            </a:pPr>
            <a:endParaRPr lang="en-US" sz="2799" b="1" noProof="1"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static void Main()</a:t>
            </a: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  string pattern = @"A\w+";</a:t>
            </a: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Regex</a:t>
            </a:r>
            <a:r>
              <a:rPr lang="en-US" sz="2799" b="1" noProof="1">
                <a:latin typeface="Consolas" pitchFamily="49" charset="0"/>
              </a:rPr>
              <a:t> regex = new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Regex</a:t>
            </a:r>
            <a:r>
              <a:rPr lang="en-US" sz="2799" b="1" noProof="1">
                <a:latin typeface="Consolas" pitchFamily="49" charset="0"/>
              </a:rPr>
              <a:t>(pattern);</a:t>
            </a: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B391CF1-E9DA-47BD-83F5-54A05AB4A3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092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3480" y="1196707"/>
            <a:ext cx="11811941" cy="53271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cs typeface="Consolas" panose="020B0609020204030204" pitchFamily="49" charset="0"/>
              </a:rPr>
              <a:t>IsMatch(string текст)</a:t>
            </a:r>
            <a:endParaRPr lang="bg-BG" dirty="0">
              <a:solidFill>
                <a:schemeClr val="bg1"/>
              </a:solidFill>
            </a:endParaRPr>
          </a:p>
          <a:p>
            <a:pPr lvl="1" indent="-360045"/>
            <a:r>
              <a:rPr lang="en-US" sz="3400" noProof="1"/>
              <a:t>Проверява дали в текст</a:t>
            </a:r>
            <a:r>
              <a:rPr lang="bg-BG" sz="3400" noProof="1"/>
              <a:t>а</a:t>
            </a:r>
            <a:r>
              <a:rPr lang="en-US" sz="3400" noProof="1"/>
              <a:t> има </a:t>
            </a:r>
            <a:r>
              <a:rPr lang="bg-BG" sz="3400" noProof="1"/>
              <a:t>съвпадение с дадения </a:t>
            </a:r>
            <a:r>
              <a:rPr lang="en-US" sz="3400" noProof="1"/>
              <a:t>шаблон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Валидация на низ по шаблон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9569" y="3200698"/>
            <a:ext cx="10512862" cy="3323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string text = "Today is 2015-05-11";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string pattern = @"\d{4}-\d{2}-\d{2}";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9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bool containsValidDate = regex.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</a:rPr>
              <a:t>IsMatch</a:t>
            </a:r>
            <a:r>
              <a:rPr lang="en-US" sz="2999" b="1" noProof="1">
                <a:latin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9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Console.WriteLine(containsValidDate); </a:t>
            </a:r>
            <a:r>
              <a:rPr lang="en-US" sz="2999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9651B62-757E-4213-90AB-3409D29A99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030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3480" y="1196709"/>
            <a:ext cx="11811941" cy="512713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cs typeface="Consolas" panose="020B0609020204030204" pitchFamily="49" charset="0"/>
              </a:rPr>
              <a:t>Match(string текст)</a:t>
            </a:r>
            <a:endParaRPr lang="bg-BG" dirty="0">
              <a:solidFill>
                <a:schemeClr val="bg1"/>
              </a:solidFill>
            </a:endParaRPr>
          </a:p>
          <a:p>
            <a:pPr lvl="1" indent="-360045"/>
            <a:r>
              <a:rPr lang="en-US" sz="3400" noProof="1"/>
              <a:t>Връща първото съвпадение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Проверяване за един ред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7409" y="2631489"/>
            <a:ext cx="10470059" cy="3415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string text = "Nakov: 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string pattern = @"([A-Z][a-z]+): (\d+)";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Match match = regex.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Match</a:t>
            </a:r>
            <a:r>
              <a:rPr lang="en-US" sz="2399" b="1" noProof="1">
                <a:latin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Console.WriteLine(match.Groups.Count);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Console.WriteLine("Matched text: \"{0}\"", match.Groups[0]);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Console.WriteLine("Name: {0}", match.Groups[1]);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Nakov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Console.WriteLine("Number: {0}", match.Groups[2]);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123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5184092-19C2-4C32-940B-226F2B5F0A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786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3480" y="1196707"/>
            <a:ext cx="11811941" cy="53271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cs typeface="Consolas" panose="020B0609020204030204" pitchFamily="49" charset="0"/>
              </a:rPr>
              <a:t>Matches(string текст) </a:t>
            </a:r>
            <a:r>
              <a:rPr lang="en-US" sz="3600" noProof="1">
                <a:cs typeface="Consolas" panose="020B0609020204030204" pitchFamily="49" charset="0"/>
              </a:rPr>
              <a:t>- връща колекция от съвпадения</a:t>
            </a:r>
            <a:endParaRPr lang="en-US" sz="4000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alibri"/>
              </a:rPr>
              <a:t>Проверяване за съвпадения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1110" y="2036914"/>
            <a:ext cx="10436681" cy="4215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string text = "Nakov: 123, Branson: 456";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string pattern = @"([A-Z][a-z]+): (\d+)";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Regex regex = new Regex(pattern);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MatchCollection matches = regex.</a:t>
            </a:r>
            <a:r>
              <a:rPr lang="en-US" sz="2350" b="1" noProof="1">
                <a:solidFill>
                  <a:schemeClr val="bg1"/>
                </a:solidFill>
                <a:latin typeface="Consolas"/>
              </a:rPr>
              <a:t>Matches</a:t>
            </a:r>
            <a:r>
              <a:rPr lang="en-US" sz="2350" b="1" noProof="1">
                <a:latin typeface="Consolas"/>
              </a:rPr>
              <a:t>(text);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Console.WriteLine("Found {0} matches", matches.Count);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foreach (Match match in matches)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  Console.WriteLine("Name: {0}", match.Groups[1]);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2 намер</a:t>
            </a:r>
            <a:r>
              <a:rPr lang="bg-BG" sz="2350" b="1" i="1" noProof="1">
                <a:solidFill>
                  <a:schemeClr val="accent2"/>
                </a:solidFill>
                <a:latin typeface="Consolas"/>
              </a:rPr>
              <a:t>е</a:t>
            </a: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ни резултат</a:t>
            </a:r>
            <a:r>
              <a:rPr lang="bg-BG" sz="2350" b="1" i="1" noProof="1">
                <a:solidFill>
                  <a:schemeClr val="accent2"/>
                </a:solidFill>
                <a:latin typeface="Consolas"/>
              </a:rPr>
              <a:t>а</a:t>
            </a:r>
            <a:endParaRPr lang="en-US" sz="2350" b="1" i="1" noProof="1">
              <a:solidFill>
                <a:schemeClr val="accent2"/>
              </a:solidFill>
              <a:latin typeface="Consolas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Name: Nakov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Name: Branson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69475E-9509-4F2F-B77C-72CD6C60A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990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14EB79E1-F70E-E4F5-9820-86F0EA7BF30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950" dirty="0">
                <a:cs typeface="Arial"/>
              </a:rPr>
              <a:t>Определение, примери и </a:t>
            </a:r>
            <a:r>
              <a:rPr lang="bg-BG" sz="3950" dirty="0">
                <a:ea typeface="+mn-lt"/>
                <a:cs typeface="Arial"/>
              </a:rPr>
              <a:t>к</a:t>
            </a:r>
            <a:r>
              <a:rPr lang="bg-BG" sz="3950" dirty="0">
                <a:ea typeface="+mn-lt"/>
                <a:cs typeface="+mn-lt"/>
              </a:rPr>
              <a:t>ласове на символи</a:t>
            </a:r>
            <a:endParaRPr lang="bg-BG" dirty="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4263F84E-8578-C3EA-32A1-EF92AE0F910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ea typeface="+mj-lt"/>
                <a:cs typeface="+mj-lt"/>
              </a:rPr>
              <a:t>Регулярен израз</a:t>
            </a:r>
            <a:endParaRPr lang="bg-BG" sz="5350" b="0" dirty="0">
              <a:ea typeface="+mj-lt"/>
              <a:cs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F80C1-F7EA-AC8F-73EB-0D0AD767D112}"/>
              </a:ext>
            </a:extLst>
          </p:cNvPr>
          <p:cNvSpPr txBox="1">
            <a:spLocks/>
          </p:cNvSpPr>
          <p:nvPr/>
        </p:nvSpPr>
        <p:spPr>
          <a:xfrm>
            <a:off x="4574063" y="1724704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598" dirty="0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</p:spTree>
    <p:extLst>
      <p:ext uri="{BB962C8B-B14F-4D97-AF65-F5344CB8AC3E}">
        <p14:creationId xmlns:p14="http://schemas.microsoft.com/office/powerpoint/2010/main" val="344072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3480" y="1196708"/>
            <a:ext cx="11811941" cy="5523911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cs typeface="Consolas" panose="020B0609020204030204" pitchFamily="49" charset="0"/>
              </a:rPr>
              <a:t>Replace(string стар текст, string нов текст) </a:t>
            </a:r>
            <a:r>
              <a:rPr lang="en-US" sz="3400" noProof="1">
                <a:cs typeface="Consolas" panose="020B0609020204030204" pitchFamily="49" charset="0"/>
              </a:rPr>
              <a:t>- заменя всички низове, които отговарят на шаблона</a:t>
            </a:r>
            <a:endParaRPr lang="en-US" sz="34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Заместаване чрез регекс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2084" y="2484052"/>
            <a:ext cx="10690500" cy="39692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text = "Nakov: 123, Branson: 456";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pattern = @"\d{3}";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replacement = "999";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result = regex.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Replace</a:t>
            </a:r>
            <a:r>
              <a:rPr lang="en-US" sz="2799" b="1" noProof="1">
                <a:latin typeface="Consolas" pitchFamily="49" charset="0"/>
              </a:rPr>
              <a:t>(text, replacement);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Console.WriteLine(result);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</a:rPr>
              <a:t>// Nakov: 999, Branson: 999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1ED429E-9710-44FA-BE4A-347C9245E3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033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</a:rPr>
              <a:t>Split(string text) </a:t>
            </a:r>
            <a:r>
              <a:rPr lang="bg-BG" sz="3600" noProof="1"/>
              <a:t>-</a:t>
            </a:r>
            <a:r>
              <a:rPr lang="en-US" sz="3600" noProof="1"/>
              <a:t> разделя текст чрез шаблон</a:t>
            </a:r>
            <a:endParaRPr lang="bg-BG" dirty="0"/>
          </a:p>
          <a:p>
            <a:pPr lvl="1" indent="-360045"/>
            <a:r>
              <a:rPr lang="en-US" sz="3400" noProof="1"/>
              <a:t>Връща string[] </a:t>
            </a:r>
            <a:endParaRPr lang="en-US" sz="3400" noProof="1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Разделяне чрез регекс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7408" y="2819560"/>
            <a:ext cx="9433048" cy="2676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text = "1   2 3      4";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pattern = @"\s+";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string[] results = Regex.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799" b="1" noProof="1">
                <a:latin typeface="Consolas" pitchFamily="49" charset="0"/>
              </a:rPr>
              <a:t>(text, 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Console.WriteLine(string.Join(", ", results));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</a:rPr>
              <a:t>// 1, 2, 3, 4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C469D7D-3A1A-447D-8275-0D6244A6E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539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8"/>
            <a:ext cx="11811941" cy="54542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Даден ви е </a:t>
            </a:r>
            <a:r>
              <a:rPr lang="en-US" sz="3600" b="1" dirty="0">
                <a:solidFill>
                  <a:schemeClr val="bg1"/>
                </a:solidFill>
              </a:rPr>
              <a:t>списък от имена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bg-BG" sz="3400" dirty="0"/>
              <a:t>Напишете регекс, който т</a:t>
            </a:r>
            <a:r>
              <a:rPr lang="en-US" sz="3400" dirty="0"/>
              <a:t>ърси всички </a:t>
            </a:r>
            <a:r>
              <a:rPr lang="bg-BG" sz="3400" b="1" dirty="0">
                <a:solidFill>
                  <a:schemeClr val="bg1"/>
                </a:solidFill>
              </a:rPr>
              <a:t>пълни</a:t>
            </a:r>
            <a:r>
              <a:rPr lang="en-US" sz="3400" b="1" dirty="0">
                <a:solidFill>
                  <a:schemeClr val="bg1"/>
                </a:solidFill>
              </a:rPr>
              <a:t> имена </a:t>
            </a:r>
            <a:r>
              <a:rPr lang="en-US" sz="3400" dirty="0"/>
              <a:t>(две думи, старти</a:t>
            </a:r>
            <a:r>
              <a:rPr lang="bg-BG" sz="3400" dirty="0"/>
              <a:t>ра</a:t>
            </a:r>
            <a:r>
              <a:rPr lang="en-US" sz="3400" dirty="0"/>
              <a:t>щ</a:t>
            </a:r>
            <a:r>
              <a:rPr lang="bg-BG" sz="3400" dirty="0"/>
              <a:t>и</a:t>
            </a:r>
            <a:r>
              <a:rPr lang="en-US" sz="3400" dirty="0"/>
              <a:t> с главни букви)</a:t>
            </a:r>
            <a:endParaRPr lang="en-US" sz="3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Задача: Търсене на пълно име</a:t>
            </a:r>
            <a:endParaRPr lang="en-US" sz="395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3390" y="3429042"/>
            <a:ext cx="10805219" cy="892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99" b="1" dirty="0">
                <a:latin typeface="Consolas" pitchFamily="49" charset="0"/>
              </a:rPr>
              <a:t>Ivan Ivanov, Ivan ivanov, ivan Ivanov, IVan Ivanov, Test </a:t>
            </a:r>
            <a:r>
              <a:rPr lang="en-US" sz="2599" b="1" noProof="1">
                <a:latin typeface="Consolas" pitchFamily="49" charset="0"/>
              </a:rPr>
              <a:t>Testov</a:t>
            </a:r>
            <a:r>
              <a:rPr lang="en-US" sz="2599" b="1" dirty="0">
                <a:latin typeface="Consolas" pitchFamily="49" charset="0"/>
              </a:rPr>
              <a:t>, Ivan	Ivanov</a:t>
            </a:r>
            <a:endParaRPr lang="en-US" sz="2599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5478" y="4713973"/>
            <a:ext cx="653566" cy="51582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945467" y="5614680"/>
            <a:ext cx="2294402" cy="892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99" b="1" noProof="1">
                <a:latin typeface="Consolas" pitchFamily="49" charset="0"/>
              </a:rPr>
              <a:t>Ivan Ivanov</a:t>
            </a:r>
          </a:p>
          <a:p>
            <a:r>
              <a:rPr lang="en-US" sz="2599" b="1" noProof="1">
                <a:latin typeface="Consolas" pitchFamily="49" charset="0"/>
              </a:rPr>
              <a:t>Test Testov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BE494BB-2A3A-4C30-B430-B1D39F0348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519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Решение: </a:t>
            </a:r>
            <a:r>
              <a:rPr lang="en-GB" sz="3950" dirty="0">
                <a:ea typeface="+mj-lt"/>
                <a:cs typeface="+mj-lt"/>
              </a:rPr>
              <a:t>Търсене на пълно име</a:t>
            </a:r>
            <a:endParaRPr lang="en-GB" sz="3950" b="0" dirty="0">
              <a:ea typeface="+mj-lt"/>
              <a:cs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9790" y="1314552"/>
            <a:ext cx="10734804" cy="48838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r>
              <a:rPr lang="en-US" sz="2799" b="1" noProof="1">
                <a:latin typeface="Consolas" pitchFamily="49" charset="0"/>
              </a:rPr>
              <a:t>string listOfNames = Console.ReadLine();</a:t>
            </a:r>
          </a:p>
          <a:p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string pattern @"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\b[A-Z][a-z]+ [A-Z][a-z]+</a:t>
            </a:r>
            <a:r>
              <a:rPr lang="en-US" sz="2799" b="1" noProof="1">
                <a:latin typeface="Consolas" pitchFamily="49" charset="0"/>
              </a:rPr>
              <a:t>";</a:t>
            </a:r>
          </a:p>
          <a:p>
            <a:r>
              <a:rPr lang="en-US" sz="2799" b="1" noProof="1">
                <a:latin typeface="Consolas" pitchFamily="49" charset="0"/>
              </a:rPr>
              <a:t>Regex regex = new Regex(pattern);</a:t>
            </a:r>
          </a:p>
          <a:p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MatchCollection validNames =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regex.Matches</a:t>
            </a:r>
            <a:r>
              <a:rPr lang="en-US" sz="2799" b="1" noProof="1">
                <a:latin typeface="Consolas" pitchFamily="49" charset="0"/>
              </a:rPr>
              <a:t>(input);</a:t>
            </a:r>
          </a:p>
          <a:p>
            <a:br>
              <a:rPr lang="en-US" sz="2799" b="1" noProof="1">
                <a:latin typeface="Consolas" pitchFamily="49" charset="0"/>
              </a:rPr>
            </a:br>
            <a:r>
              <a:rPr lang="en-US" sz="2799" b="1" noProof="1">
                <a:latin typeface="Consolas" pitchFamily="49" charset="0"/>
              </a:rPr>
              <a:t>foreach (Match name in validNames)</a:t>
            </a:r>
          </a:p>
          <a:p>
            <a:r>
              <a:rPr lang="en-US" sz="2799" b="1" noProof="1">
                <a:latin typeface="Consolas" pitchFamily="49" charset="0"/>
              </a:rPr>
              <a:t>{</a:t>
            </a:r>
          </a:p>
          <a:p>
            <a:r>
              <a:rPr lang="en-US" sz="2799" b="1" noProof="1">
                <a:latin typeface="Consolas" pitchFamily="49" charset="0"/>
              </a:rPr>
              <a:t>  Console.Write($"{name.Value}" + "\n");</a:t>
            </a:r>
          </a:p>
          <a:p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3389" y="6411691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a typeface="+mn-lt"/>
                <a:cs typeface="+mn-lt"/>
              </a:rPr>
              <a:t>Тествайте решението в Judge</a:t>
            </a:r>
            <a:r>
              <a:rPr lang="en-US" sz="1799" dirty="0"/>
              <a:t>: </a:t>
            </a:r>
            <a:r>
              <a:rPr lang="en-US" sz="1799" dirty="0">
                <a:hlinkClick r:id="rId3"/>
              </a:rPr>
              <a:t>https://judge.softuni.org/Contests/Practice/Index/4166#0</a:t>
            </a:r>
            <a:endParaRPr lang="en-US" sz="1799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333383D-92D6-4CF5-85FB-8B5932E6F0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96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8"/>
            <a:ext cx="11944462" cy="54542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Даден ви е низ</a:t>
            </a:r>
            <a:endParaRPr lang="bg-BG" dirty="0"/>
          </a:p>
          <a:p>
            <a:pPr lvl="1" indent="-360045"/>
            <a:r>
              <a:rPr lang="en-US" sz="3400" noProof="1"/>
              <a:t>Намерете всички дати със следния формат</a:t>
            </a:r>
            <a:r>
              <a:rPr lang="en-US" sz="3400" dirty="0"/>
              <a:t> "</a:t>
            </a:r>
            <a:r>
              <a:rPr lang="en-GB" sz="3400" b="1" noProof="1">
                <a:solidFill>
                  <a:schemeClr val="bg1"/>
                </a:solidFill>
              </a:rPr>
              <a:t>dd{</a:t>
            </a:r>
            <a:r>
              <a:rPr lang="en-GB" sz="3400" b="1" noProof="1">
                <a:solidFill>
                  <a:schemeClr val="bg1"/>
                </a:solidFill>
                <a:ea typeface="+mn-lt"/>
                <a:cs typeface="+mn-lt"/>
              </a:rPr>
              <a:t>разделител</a:t>
            </a:r>
            <a:r>
              <a:rPr lang="en-GB" sz="3400" b="1" noProof="1">
                <a:solidFill>
                  <a:schemeClr val="bg1"/>
                </a:solidFill>
              </a:rPr>
              <a:t>}MMM</a:t>
            </a:r>
            <a:r>
              <a:rPr lang="en-GB" sz="3400" b="1" dirty="0">
                <a:solidFill>
                  <a:schemeClr val="bg1"/>
                </a:solidFill>
              </a:rPr>
              <a:t>{</a:t>
            </a:r>
            <a:r>
              <a:rPr lang="en-GB" sz="3400" b="1" noProof="1">
                <a:solidFill>
                  <a:schemeClr val="bg1"/>
                </a:solidFill>
              </a:rPr>
              <a:t>разделител}yyyy</a:t>
            </a:r>
            <a:r>
              <a:rPr lang="en-GB" sz="3400" b="1" dirty="0"/>
              <a:t>"</a:t>
            </a:r>
            <a:r>
              <a:rPr lang="en-US" sz="3400" dirty="0"/>
              <a:t> и отпечатайте тяхната информация</a:t>
            </a:r>
            <a:endParaRPr lang="en-US" sz="3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Задача: Търсене на дата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92228" y="4081597"/>
            <a:ext cx="4646990" cy="492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599" b="1" dirty="0">
                <a:latin typeface="Consolas" pitchFamily="49" charset="0"/>
              </a:rPr>
              <a:t>13/Jul/1928, 01/Jan-1951</a:t>
            </a:r>
            <a:endParaRPr lang="en-US" sz="2599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877896" y="4934542"/>
            <a:ext cx="653566" cy="51582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44697" y="5799957"/>
            <a:ext cx="5942052" cy="492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599" b="1" dirty="0">
                <a:latin typeface="Consolas" pitchFamily="49" charset="0"/>
              </a:rPr>
              <a:t>Day: 13, Month: Jul, Year: 1928</a:t>
            </a:r>
            <a:endParaRPr lang="bg-BG" sz="2599" b="1" dirty="0">
              <a:latin typeface="Consolas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CE5489A-3AB6-421A-A36A-B91D2987EF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293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Задача: </a:t>
            </a:r>
            <a:r>
              <a:rPr lang="en-GB" sz="3950" dirty="0">
                <a:ea typeface="+mj-lt"/>
                <a:cs typeface="+mj-lt"/>
              </a:rPr>
              <a:t>Търсене на дата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501" y="1305538"/>
            <a:ext cx="11519697" cy="48838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r>
              <a:rPr lang="en-US" sz="2799" b="1" noProof="1">
                <a:latin typeface="Consolas" pitchFamily="49" charset="0"/>
              </a:rPr>
              <a:t>string input = Console.ReadLine();</a:t>
            </a:r>
          </a:p>
          <a:p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string pattern = @"\b</a:t>
            </a:r>
            <a:r>
              <a:rPr lang="en-US" sz="27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(?&lt;day&gt;\d{2})</a:t>
            </a: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(\.|-|\/)</a:t>
            </a:r>
            <a:b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</a:br>
            <a:r>
              <a:rPr lang="en-US" sz="2799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(?&lt;month&gt;[A-Z][a-z]{2})</a:t>
            </a: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\1</a:t>
            </a:r>
            <a:r>
              <a:rPr lang="en-US" sz="2799" b="1" noProof="1">
                <a:solidFill>
                  <a:schemeClr val="accent3"/>
                </a:solidFill>
                <a:latin typeface="Consolas" pitchFamily="49" charset="0"/>
              </a:rPr>
              <a:t>(?&lt;year&gt;\d{4})</a:t>
            </a:r>
            <a:r>
              <a:rPr lang="en-US" sz="2799" b="1" noProof="1">
                <a:latin typeface="Consolas" pitchFamily="49" charset="0"/>
              </a:rPr>
              <a:t>\b";</a:t>
            </a:r>
          </a:p>
          <a:p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MatchCollection matches = Regex.Matches(input, pattern);</a:t>
            </a:r>
            <a:br>
              <a:rPr lang="en-US" sz="2799" b="1" noProof="1">
                <a:latin typeface="Consolas" pitchFamily="49" charset="0"/>
              </a:rPr>
            </a:br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foreach (Match date in matches)</a:t>
            </a:r>
          </a:p>
          <a:p>
            <a:r>
              <a:rPr lang="en-US" sz="2799" b="1" noProof="1">
                <a:latin typeface="Consolas" pitchFamily="49" charset="0"/>
              </a:rPr>
              <a:t>	Console.WriteLine($"Day: {</a:t>
            </a:r>
            <a:r>
              <a:rPr lang="en-US" sz="27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date.Groups["day"].Value</a:t>
            </a:r>
            <a:r>
              <a:rPr lang="en-US" sz="2799" b="1" noProof="1">
                <a:latin typeface="Consolas" pitchFamily="49" charset="0"/>
              </a:rPr>
              <a:t>}, 	Month: </a:t>
            </a:r>
            <a:r>
              <a:rPr lang="en-US" sz="2799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{date.Groups["month"].Value}</a:t>
            </a:r>
            <a:r>
              <a:rPr lang="en-US" sz="2799" b="1" noProof="1">
                <a:latin typeface="Consolas" pitchFamily="49" charset="0"/>
              </a:rPr>
              <a:t>, Year: 	</a:t>
            </a:r>
            <a:r>
              <a:rPr lang="en-US" sz="2799" b="1" noProof="1">
                <a:solidFill>
                  <a:schemeClr val="accent3"/>
                </a:solidFill>
                <a:latin typeface="Consolas" pitchFamily="49" charset="0"/>
              </a:rPr>
              <a:t>{date.Groups["year"].Value}</a:t>
            </a:r>
            <a:r>
              <a:rPr lang="en-US" sz="2799" b="1" noProof="1">
                <a:latin typeface="Consolas" pitchFamily="49" charset="0"/>
              </a:rPr>
              <a:t>");</a:t>
            </a:r>
            <a:endParaRPr lang="bg-BG" sz="2799" b="1" noProof="1"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3389" y="6323846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a typeface="+mn-lt"/>
                <a:cs typeface="+mn-lt"/>
              </a:rPr>
              <a:t>Тествайте решението в Judge</a:t>
            </a:r>
            <a:r>
              <a:rPr lang="en-US" sz="1799" dirty="0"/>
              <a:t>: </a:t>
            </a:r>
            <a:r>
              <a:rPr lang="en-US" sz="1799" dirty="0">
                <a:hlinkClick r:id="rId3"/>
              </a:rPr>
              <a:t>https://judge.softuni.org/Contests/Practice/Index/4166#2</a:t>
            </a:r>
            <a:endParaRPr lang="en-US" sz="1799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C9CA816-D97D-41EA-9CFD-4AC83AB08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767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Какво научихме 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5654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724" y="1727530"/>
            <a:ext cx="11170053" cy="4694884"/>
          </a:xfrm>
          <a:prstGeom prst="rect">
            <a:avLst/>
          </a:prstGeom>
        </p:spPr>
        <p:txBody>
          <a:bodyPr vert="horz" lIns="107972" tIns="35991" rIns="107972" bIns="35991" rtlCol="0" anchor="t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  <a:buClr>
                <a:schemeClr val="bg2"/>
              </a:buClr>
            </a:pP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Регулярния</a:t>
            </a:r>
            <a:r>
              <a:rPr lang="bg-BG" sz="35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 израз</a:t>
            </a:r>
            <a:r>
              <a:rPr lang="en-GB" sz="3550" b="1" dirty="0">
                <a:solidFill>
                  <a:schemeClr val="bg1"/>
                </a:solidFill>
              </a:rPr>
              <a:t> </a:t>
            </a:r>
            <a:r>
              <a:rPr lang="en-GB" sz="3550" dirty="0">
                <a:solidFill>
                  <a:schemeClr val="bg2"/>
                </a:solidFill>
              </a:rPr>
              <a:t>изполазва 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шаблони</a:t>
            </a:r>
            <a:r>
              <a:rPr lang="en-GB" sz="3550" dirty="0">
                <a:solidFill>
                  <a:schemeClr val="bg2"/>
                </a:solidFill>
              </a:rPr>
              <a:t> </a:t>
            </a:r>
            <a:r>
              <a:rPr lang="bg-BG" sz="3550" dirty="0">
                <a:solidFill>
                  <a:schemeClr val="bg2"/>
                </a:solidFill>
              </a:rPr>
              <a:t>за</a:t>
            </a:r>
            <a:r>
              <a:rPr lang="en-GB" sz="3550" dirty="0">
                <a:solidFill>
                  <a:schemeClr val="bg2"/>
                </a:solidFill>
              </a:rPr>
              <a:t> търсене в текста</a:t>
            </a:r>
            <a:endParaRPr lang="bg-BG" sz="355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bg-BG" sz="3550" dirty="0">
                <a:solidFill>
                  <a:schemeClr val="bg2"/>
                </a:solidFill>
                <a:cs typeface="Calibri"/>
              </a:rPr>
              <a:t>Можем да дефинираме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 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специални символи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, </a:t>
            </a:r>
            <a:br>
              <a:rPr lang="bg-BG" sz="3550" dirty="0">
                <a:solidFill>
                  <a:schemeClr val="bg2"/>
                </a:solidFill>
                <a:cs typeface="Calibri"/>
              </a:rPr>
            </a:b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оператори 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и</a:t>
            </a:r>
            <a:r>
              <a:rPr lang="bg-BG" sz="3550" dirty="0">
                <a:solidFill>
                  <a:schemeClr val="bg2"/>
                </a:solidFill>
                <a:cs typeface="Calibri"/>
              </a:rPr>
              <a:t> 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конструкции 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за изграждане на сложни </a:t>
            </a:r>
            <a:br>
              <a:rPr lang="bg-BG" sz="3550" dirty="0">
                <a:solidFill>
                  <a:schemeClr val="bg2"/>
                </a:solidFill>
                <a:cs typeface="Calibri"/>
              </a:rPr>
            </a:br>
            <a:r>
              <a:rPr lang="en-GB" sz="3550" dirty="0">
                <a:solidFill>
                  <a:schemeClr val="bg2"/>
                </a:solidFill>
                <a:cs typeface="Calibri"/>
              </a:rPr>
              <a:t>шаблони</a:t>
            </a:r>
          </a:p>
          <a:p>
            <a:pPr marL="456565" indent="-456565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550" dirty="0">
                <a:solidFill>
                  <a:schemeClr val="bg2"/>
                </a:solidFill>
                <a:cs typeface="Calibri"/>
              </a:rPr>
              <a:t>С него може да изплозваме 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класови символи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, </a:t>
            </a:r>
            <a:br>
              <a:rPr lang="en-GB" sz="3550" dirty="0">
                <a:solidFill>
                  <a:schemeClr val="bg2"/>
                </a:solidFill>
                <a:cs typeface="Calibri"/>
              </a:rPr>
            </a:b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групи</a:t>
            </a:r>
            <a:r>
              <a:rPr lang="en-GB" sz="3550" dirty="0">
                <a:solidFill>
                  <a:schemeClr val="bg2"/>
                </a:solidFill>
                <a:cs typeface="Calibri"/>
              </a:rPr>
              <a:t>, 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quantifier-и </a:t>
            </a:r>
            <a:r>
              <a:rPr lang="en-GB" sz="3550" dirty="0">
                <a:solidFill>
                  <a:schemeClr val="bg2"/>
                </a:solidFill>
                <a:ea typeface="+mn-lt"/>
                <a:cs typeface="+mn-lt"/>
              </a:rPr>
              <a:t>и т. н.</a:t>
            </a:r>
          </a:p>
          <a:p>
            <a:pPr marL="456565" indent="-456565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550" dirty="0">
                <a:solidFill>
                  <a:schemeClr val="bg2"/>
                </a:solidFill>
                <a:cs typeface="Calibri"/>
              </a:rPr>
              <a:t>В C# се използва класа </a:t>
            </a:r>
            <a:r>
              <a:rPr lang="en-GB" sz="35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Regex</a:t>
            </a:r>
            <a:r>
              <a:rPr lang="en-GB" sz="3550" dirty="0">
                <a:solidFill>
                  <a:schemeClr val="bg2"/>
                </a:solidFill>
                <a:ea typeface="+mn-lt"/>
                <a:cs typeface="+mn-lt"/>
              </a:rPr>
              <a:t> 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96EED4CA-D010-423C-B3D8-4813FF5D9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39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Въпроси?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55844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010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78100" y="1196406"/>
            <a:ext cx="10213900" cy="5536006"/>
          </a:xfrm>
        </p:spPr>
        <p:txBody>
          <a:bodyPr vert="horz" lIns="108000" tIns="36000" rIns="108000" bIns="36000" rtlCol="0" anchor="t">
            <a:normAutofit fontScale="92500" lnSpcReduction="20000"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Регулярен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 израз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dirty="0"/>
              <a:t>(регекс)</a:t>
            </a:r>
            <a:endParaRPr lang="bg-BG" sz="3600" dirty="0"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400" dirty="0">
                <a:cs typeface="Calibri"/>
              </a:rPr>
              <a:t>Съвпадение на текст по </a:t>
            </a:r>
            <a:r>
              <a:rPr lang="en-US" sz="3400" b="1" dirty="0">
                <a:solidFill>
                  <a:schemeClr val="bg1"/>
                </a:solidFill>
                <a:cs typeface="Calibri"/>
              </a:rPr>
              <a:t>шаблон</a:t>
            </a: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600" dirty="0"/>
              <a:t>Моделите се дефинират чрез специален синтаксис, примерно като:</a:t>
            </a:r>
            <a:endParaRPr lang="en-US" sz="3600" dirty="0"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/>
              </a:rPr>
              <a:t>[0-9]+ </a:t>
            </a:r>
            <a:r>
              <a:rPr lang="en-US" sz="3400" dirty="0">
                <a:solidFill>
                  <a:srgbClr val="234465"/>
                </a:solidFill>
              </a:rPr>
              <a:t>Шаблон, който търси последователност от числа</a:t>
            </a:r>
            <a:endParaRPr lang="en-US" sz="3400" dirty="0">
              <a:solidFill>
                <a:srgbClr val="234465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/>
              </a:rPr>
              <a:t>[A-Z][a-z]*</a:t>
            </a:r>
            <a:r>
              <a:rPr lang="en-US" sz="3400" dirty="0">
                <a:solidFill>
                  <a:schemeClr val="bg1"/>
                </a:solidFill>
              </a:rPr>
              <a:t> </a:t>
            </a:r>
            <a:r>
              <a:rPr lang="en-US" sz="3400" dirty="0">
                <a:ea typeface="+mn-lt"/>
                <a:cs typeface="+mn-lt"/>
              </a:rPr>
              <a:t>Шаблон, който търси последователност от </a:t>
            </a:r>
            <a:r>
              <a:rPr lang="bg-BG" sz="3400" dirty="0">
                <a:ea typeface="+mn-lt"/>
                <a:cs typeface="+mn-lt"/>
              </a:rPr>
              <a:t>главни и малки </a:t>
            </a:r>
            <a:r>
              <a:rPr lang="en-US" sz="3400" dirty="0">
                <a:ea typeface="+mn-lt"/>
                <a:cs typeface="+mn-lt"/>
              </a:rPr>
              <a:t>букви</a:t>
            </a:r>
            <a:endParaRPr lang="en-US" sz="3600" dirty="0"/>
          </a:p>
          <a:p>
            <a:pPr lvl="1" indent="-360045">
              <a:buClr>
                <a:schemeClr val="tx1"/>
              </a:buClr>
            </a:pPr>
            <a:r>
              <a:rPr lang="en-US" sz="3600" dirty="0"/>
              <a:t>Можете да тествате вашия регекс на: </a:t>
            </a:r>
            <a:r>
              <a:rPr lang="en-US" sz="3600" dirty="0">
                <a:hlinkClick r:id="rId2"/>
              </a:rPr>
              <a:t>regexr.com</a:t>
            </a:r>
            <a:r>
              <a:rPr lang="en-US" sz="3600" dirty="0"/>
              <a:t>, </a:t>
            </a:r>
            <a:r>
              <a:rPr lang="en-US" sz="3600" dirty="0">
                <a:hlinkClick r:id="rId3"/>
              </a:rPr>
              <a:t>regex101.com</a:t>
            </a:r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94592"/>
            <a:ext cx="8625520" cy="882654"/>
          </a:xfrm>
        </p:spPr>
        <p:txBody>
          <a:bodyPr>
            <a:normAutofit/>
          </a:bodyPr>
          <a:lstStyle/>
          <a:p>
            <a:r>
              <a:rPr lang="en-US" sz="3950" dirty="0"/>
              <a:t>Какво е регулярен израз?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809ACC3-0EA0-4140-B366-E67912B6CE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91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BDC2E4B9-0195-B675-EFB4-639F6FD03EE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33026" y="5585916"/>
            <a:ext cx="12157699" cy="768084"/>
          </a:xfrm>
        </p:spPr>
        <p:txBody>
          <a:bodyPr/>
          <a:lstStyle/>
          <a:p>
            <a:r>
              <a:rPr lang="bg-BG" sz="3950" dirty="0">
                <a:cs typeface="Arial"/>
              </a:rPr>
              <a:t> Класове </a:t>
            </a:r>
            <a:endParaRPr lang="bg-BG" sz="3950" dirty="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D8D75909-347E-ADDF-2898-CCD0E04C7F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 dirty="0">
                <a:ea typeface="+mj-lt"/>
                <a:cs typeface="+mj-lt"/>
              </a:rPr>
              <a:t>Примери</a:t>
            </a:r>
            <a:endParaRPr lang="bg-BG" sz="5350" b="0" dirty="0">
              <a:ea typeface="+mj-lt"/>
              <a:cs typeface="+mj-lt"/>
            </a:endParaRPr>
          </a:p>
        </p:txBody>
      </p:sp>
      <p:pic>
        <p:nvPicPr>
          <p:cNvPr id="6" name="Picture 6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732D78E3-D029-7A66-73A7-9E9F0C67C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36" y="838876"/>
            <a:ext cx="7566331" cy="362807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91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</a:rPr>
              <a:t>Регулярният израз </a:t>
            </a:r>
            <a:r>
              <a:rPr lang="en-US" sz="3350" dirty="0"/>
              <a:t>(регекс) се </a:t>
            </a:r>
            <a:r>
              <a:rPr lang="en-US" sz="3350" dirty="0">
                <a:solidFill>
                  <a:srgbClr val="234465"/>
                </a:solidFill>
              </a:rPr>
              <a:t>описва като </a:t>
            </a:r>
            <a:r>
              <a:rPr lang="en-US" sz="3350" b="1" dirty="0">
                <a:solidFill>
                  <a:schemeClr val="bg1"/>
                </a:solidFill>
              </a:rPr>
              <a:t>търсене чрез шаблон</a:t>
            </a:r>
            <a:endParaRPr lang="bg-BG" sz="3350" dirty="0">
              <a:solidFill>
                <a:schemeClr val="bg1"/>
              </a:solidFill>
            </a:endParaRPr>
          </a:p>
          <a:p>
            <a:pPr marL="360045" indent="-360045"/>
            <a:r>
              <a:rPr lang="en-US" sz="3350" dirty="0"/>
              <a:t>Използваме го за </a:t>
            </a:r>
            <a:r>
              <a:rPr lang="en-US" sz="3350" b="1" dirty="0">
                <a:solidFill>
                  <a:schemeClr val="bg1"/>
                </a:solidFill>
              </a:rPr>
              <a:t>намиране</a:t>
            </a:r>
            <a:r>
              <a:rPr lang="en-US" sz="3350" dirty="0"/>
              <a:t> / </a:t>
            </a:r>
            <a:r>
              <a:rPr lang="en-US" sz="3350" b="1" dirty="0">
                <a:solidFill>
                  <a:schemeClr val="bg1"/>
                </a:solidFill>
              </a:rPr>
              <a:t>изваждане</a:t>
            </a:r>
            <a:r>
              <a:rPr lang="en-US" sz="3350" dirty="0"/>
              <a:t> / </a:t>
            </a:r>
            <a:r>
              <a:rPr lang="en-US" sz="3350" b="1" dirty="0">
                <a:solidFill>
                  <a:schemeClr val="bg1"/>
                </a:solidFill>
              </a:rPr>
              <a:t>заменяне</a:t>
            </a:r>
            <a:r>
              <a:rPr lang="en-US" sz="3350" dirty="0"/>
              <a:t> / </a:t>
            </a:r>
            <a:r>
              <a:rPr lang="en-US" sz="3350" b="1" dirty="0">
                <a:solidFill>
                  <a:schemeClr val="bg1"/>
                </a:solidFill>
              </a:rPr>
              <a:t>разделяне</a:t>
            </a:r>
            <a:r>
              <a:rPr lang="en-US" sz="3350" dirty="0"/>
              <a:t> на данни от текст чрез шаблон</a:t>
            </a:r>
            <a:endParaRPr lang="en-US" sz="3350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Регулярен израз – </a:t>
            </a:r>
            <a:r>
              <a:rPr lang="bg-BG" sz="3950" dirty="0"/>
              <a:t>п</a:t>
            </a:r>
            <a:r>
              <a:rPr lang="en-US" sz="3950" dirty="0"/>
              <a:t>римери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82109" y="3662667"/>
            <a:ext cx="5751602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199" b="1" noProof="1">
                <a:latin typeface="Consolas" panose="020B0609020204030204" pitchFamily="49" charset="0"/>
              </a:rPr>
              <a:t> </a:t>
            </a:r>
            <a:r>
              <a:rPr lang="pl-PL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1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73168" y="4453337"/>
            <a:ext cx="2778988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199" b="1" noProof="1">
                <a:latin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4918" y="5224508"/>
            <a:ext cx="2778988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199" b="1" noProof="1">
                <a:latin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3380" y="6021795"/>
            <a:ext cx="4589061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Contact: </a:t>
            </a: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199" b="1" noProof="1">
                <a:latin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6E5B024-4C7F-43F5-A64A-DC729B03F1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652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D55EC16D-6572-43AD-CC6A-8FD25671E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908D438A-603E-E785-2057-7F828F9F89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Класови символи </a:t>
            </a:r>
            <a:r>
              <a:rPr lang="bg-BG" sz="3350" dirty="0">
                <a:ea typeface="+mn-lt"/>
                <a:cs typeface="+mn-lt"/>
              </a:rPr>
              <a:t>са специални символи, които позволяват да се открият определени символи.</a:t>
            </a:r>
          </a:p>
          <a:p>
            <a:pPr marL="360045" indent="-360045">
              <a:spcBef>
                <a:spcPts val="2000"/>
              </a:spcBef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  <a:latin typeface="Consolas"/>
                <a:cs typeface="Calibri"/>
              </a:rPr>
              <a:t>[nvj]</a:t>
            </a:r>
            <a:r>
              <a:rPr lang="bg-BG" sz="3350" dirty="0">
                <a:ea typeface="+mn-lt"/>
                <a:cs typeface="+mn-lt"/>
              </a:rPr>
              <a:t> - търси съвпадения за</a:t>
            </a:r>
            <a:r>
              <a:rPr lang="bg-BG" sz="3350" dirty="0">
                <a:cs typeface="Calibri"/>
              </a:rPr>
              <a:t> символите </a:t>
            </a:r>
            <a:r>
              <a:rPr lang="bg-BG" sz="3350" b="1" dirty="0">
                <a:solidFill>
                  <a:schemeClr val="tx2">
                    <a:lumMod val="75000"/>
                  </a:schemeClr>
                </a:solidFill>
                <a:latin typeface="Consolas"/>
                <a:cs typeface="Calibri"/>
              </a:rPr>
              <a:t>n</a:t>
            </a:r>
            <a:r>
              <a:rPr lang="bg-BG" sz="3350" dirty="0">
                <a:ea typeface="+mn-lt"/>
                <a:cs typeface="+mn-lt"/>
              </a:rPr>
              <a:t>, </a:t>
            </a:r>
            <a:r>
              <a:rPr lang="bg-BG" sz="3350" b="1" dirty="0">
                <a:solidFill>
                  <a:schemeClr val="tx2">
                    <a:lumMod val="75000"/>
                  </a:schemeClr>
                </a:solidFill>
                <a:latin typeface="Consolas"/>
                <a:cs typeface="Calibri"/>
              </a:rPr>
              <a:t>v</a:t>
            </a:r>
            <a:r>
              <a:rPr lang="bg-BG" sz="3350" dirty="0">
                <a:ea typeface="+mn-lt"/>
                <a:cs typeface="+mn-lt"/>
              </a:rPr>
              <a:t> и </a:t>
            </a:r>
            <a:r>
              <a:rPr lang="bg-BG" sz="3350" b="1" dirty="0">
                <a:solidFill>
                  <a:schemeClr val="tx2">
                    <a:lumMod val="75000"/>
                  </a:schemeClr>
                </a:solidFill>
                <a:latin typeface="Consolas"/>
                <a:cs typeface="Calibri"/>
              </a:rPr>
              <a:t>j</a:t>
            </a:r>
            <a:endParaRPr lang="bg-BG" sz="3350" dirty="0">
              <a:solidFill>
                <a:schemeClr val="tx2">
                  <a:lumMod val="75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bg-BG" sz="3200" b="1" noProof="1">
              <a:solidFill>
                <a:schemeClr val="bg1"/>
              </a:solidFill>
              <a:latin typeface="Consolas"/>
              <a:cs typeface="Consolas" panose="020B0609020204030204" pitchFamily="49" charset="0"/>
            </a:endParaRPr>
          </a:p>
          <a:p>
            <a:pPr marL="360045" indent="-360045">
              <a:spcBef>
                <a:spcPts val="3500"/>
              </a:spcBef>
              <a:buClr>
                <a:schemeClr val="tx1"/>
              </a:buClr>
            </a:pPr>
            <a:r>
              <a:rPr lang="bg-BG" sz="32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[^abc]</a:t>
            </a:r>
            <a:r>
              <a:rPr lang="bg-BG" sz="3200" noProof="1">
                <a:solidFill>
                  <a:schemeClr val="bg1"/>
                </a:solidFill>
              </a:rPr>
              <a:t> </a:t>
            </a:r>
            <a:r>
              <a:rPr lang="bg-BG" sz="3200" noProof="1"/>
              <a:t>– търси съвпадения, който са </a:t>
            </a:r>
            <a:r>
              <a:rPr lang="bg-BG" sz="3200" b="1" noProof="1">
                <a:solidFill>
                  <a:schemeClr val="bg1"/>
                </a:solidFill>
              </a:rPr>
              <a:t>различни от</a:t>
            </a:r>
            <a:r>
              <a:rPr lang="bg-BG" sz="3200" noProof="1"/>
              <a:t> 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a</a:t>
            </a:r>
            <a:r>
              <a:rPr lang="bg-BG" sz="3200" noProof="1"/>
              <a:t>, 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b</a:t>
            </a:r>
            <a:r>
              <a:rPr lang="bg-BG" sz="3200" noProof="1"/>
              <a:t> и 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/>
              </a:rPr>
              <a:t>c</a:t>
            </a:r>
            <a:endParaRPr lang="bg-BG" sz="3200" b="1" noProof="1">
              <a:solidFill>
                <a:schemeClr val="tx2">
                  <a:lumMod val="75000"/>
                </a:schemeClr>
              </a:solidFill>
              <a:latin typeface="Consolas"/>
              <a:cs typeface="Consolas" panose="020B0609020204030204" pitchFamily="49" charset="0"/>
            </a:endParaRPr>
          </a:p>
          <a:p>
            <a:pPr marL="360045" indent="-360045"/>
            <a:endParaRPr lang="bg-BG" sz="3350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F1C728D-1B4B-1C10-DC7C-07E0CBC1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Какво са класови символи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CABA9-5183-E679-16F0-399F8372C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866" y="3233377"/>
            <a:ext cx="327574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799" b="1" noProof="1">
                <a:latin typeface="Consolas" pitchFamily="49" charset="0"/>
              </a:rPr>
              <a:t>ode.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799" b="1" noProof="1">
                <a:latin typeface="Consolas" pitchFamily="49" charset="0"/>
              </a:rPr>
              <a:t>s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799" b="1" noProof="1">
                <a:latin typeface="Consolas" pitchFamily="49" charset="0"/>
              </a:rPr>
              <a:t>0.12.2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2C8424-527E-A3AD-7557-BB5875C4D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866" y="5357843"/>
            <a:ext cx="169976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799" b="1" noProof="1">
                <a:latin typeface="Consolas" pitchFamily="49" charset="0"/>
              </a:rPr>
              <a:t>b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799" b="1" noProof="1">
                <a:latin typeface="Consolas" pitchFamily="49" charset="0"/>
              </a:rPr>
              <a:t>a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799" b="1" noProof="1">
                <a:latin typeface="Consolas" pitchFamily="49" charset="0"/>
              </a:rPr>
              <a:t>a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8526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[A-Z]</a:t>
            </a:r>
            <a:r>
              <a:rPr lang="en-US" sz="3400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– търси</a:t>
            </a:r>
            <a:r>
              <a:rPr lang="bg-BG" sz="3400" noProof="1"/>
              <a:t> </a:t>
            </a:r>
            <a:r>
              <a:rPr lang="bg-BG" sz="3400" b="1" noProof="1">
                <a:solidFill>
                  <a:schemeClr val="bg1"/>
                </a:solidFill>
              </a:rPr>
              <a:t>главни букви </a:t>
            </a:r>
            <a:r>
              <a:rPr lang="bg-BG" sz="3400" noProof="1"/>
              <a:t>между </a:t>
            </a:r>
            <a:r>
              <a:rPr lang="en-US" sz="3400" b="1" noProof="1">
                <a:solidFill>
                  <a:schemeClr val="bg1"/>
                </a:solidFill>
              </a:rPr>
              <a:t>A</a:t>
            </a:r>
            <a:r>
              <a:rPr lang="en-US" sz="3400" noProof="1"/>
              <a:t> </a:t>
            </a:r>
            <a:r>
              <a:rPr lang="bg-BG" sz="3400" noProof="1"/>
              <a:t>и </a:t>
            </a:r>
            <a:r>
              <a:rPr lang="en-US" sz="3400" b="1" noProof="1">
                <a:solidFill>
                  <a:schemeClr val="bg1"/>
                </a:solidFill>
              </a:rPr>
              <a:t>Z</a:t>
            </a:r>
            <a:endParaRPr lang="bg-BG" sz="3400" b="1" noProof="1">
              <a:solidFill>
                <a:schemeClr val="bg1"/>
              </a:solidFill>
              <a:latin typeface="Consolas"/>
              <a:cs typeface="Consolas" panose="020B0609020204030204" pitchFamily="49" charset="0"/>
            </a:endParaRPr>
          </a:p>
          <a:p>
            <a:pPr marL="360045" indent="-360045">
              <a:buClr>
                <a:schemeClr val="tx1"/>
              </a:buClr>
            </a:pPr>
            <a:endParaRPr lang="bg-BG" sz="3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045" indent="-360045">
              <a:spcBef>
                <a:spcPts val="7000"/>
              </a:spcBef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[</a:t>
            </a:r>
            <a:r>
              <a:rPr lang="bg-BG" sz="34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0-9</a:t>
            </a:r>
            <a:r>
              <a:rPr lang="en-US" sz="34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]</a:t>
            </a:r>
            <a:r>
              <a:rPr lang="en-US" sz="3400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– </a:t>
            </a:r>
            <a:r>
              <a:rPr lang="en-US" sz="3400" noProof="1">
                <a:ea typeface="+mn-lt"/>
                <a:cs typeface="+mn-lt"/>
              </a:rPr>
              <a:t>диапазон от знаци</a:t>
            </a:r>
            <a:r>
              <a:rPr lang="en-US" sz="3400" noProof="1"/>
              <a:t>: търси числа в</a:t>
            </a:r>
            <a:r>
              <a:rPr lang="en-US" sz="3400" noProof="1">
                <a:solidFill>
                  <a:srgbClr val="234465"/>
                </a:solidFill>
                <a:latin typeface="Calibri"/>
                <a:cs typeface="Calibri"/>
              </a:rPr>
              <a:t> обхвата от 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/>
                <a:cs typeface="Calibri"/>
              </a:rPr>
              <a:t>0</a:t>
            </a:r>
            <a:r>
              <a:rPr lang="en-US" sz="3400" noProof="1"/>
              <a:t> до 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Класови символи: примери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1444" y="2187651"/>
            <a:ext cx="1876657" cy="6488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799" b="1" noProof="1">
                <a:latin typeface="Consolas" pitchFamily="49" charset="0"/>
              </a:rPr>
              <a:t>ohn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 D</a:t>
            </a:r>
            <a:r>
              <a:rPr lang="en-US" sz="2799" b="1" noProof="1">
                <a:latin typeface="Consolas" pitchFamily="49" charset="0"/>
              </a:rPr>
              <a:t>oe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1444" y="4371140"/>
            <a:ext cx="4266089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John is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799" b="1" noProof="1">
                <a:latin typeface="Consolas" pitchFamily="49" charset="0"/>
              </a:rPr>
              <a:t> years old.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D41885D-F2CA-40F6-BAF8-6F23B4D83C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755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1AEF24BA-5E96-6AFD-40E2-3DA67D884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57C7BC6-2108-7961-FE63-4B676C5B4B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Предефинираните класове</a:t>
            </a:r>
          </a:p>
          <a:p>
            <a:pPr marL="802957" lvl="1" indent="-360045">
              <a:buClr>
                <a:schemeClr val="tx1"/>
              </a:buClr>
            </a:pPr>
            <a:r>
              <a:rPr lang="bg-BG" sz="3150" b="1" dirty="0">
                <a:solidFill>
                  <a:schemeClr val="bg1"/>
                </a:solidFill>
                <a:ea typeface="+mn-lt"/>
                <a:cs typeface="+mn-lt"/>
              </a:rPr>
              <a:t>Класови символи</a:t>
            </a:r>
            <a:r>
              <a:rPr lang="bg-BG" sz="3150" dirty="0">
                <a:ea typeface="+mn-lt"/>
                <a:cs typeface="+mn-lt"/>
              </a:rPr>
              <a:t>, които се използват за намиране на определени символи в текста</a:t>
            </a:r>
          </a:p>
          <a:p>
            <a:pPr marL="802957" lvl="1" indent="-360045">
              <a:buClr>
                <a:schemeClr val="tx1"/>
              </a:buClr>
            </a:pPr>
            <a:r>
              <a:rPr lang="bg-BG" sz="3150" dirty="0">
                <a:ea typeface="+mn-lt"/>
                <a:cs typeface="+mn-lt"/>
              </a:rPr>
              <a:t>Примери:</a:t>
            </a:r>
          </a:p>
          <a:p>
            <a:pPr marL="1255395" lvl="2" indent="-360045">
              <a:buClr>
                <a:schemeClr val="tx1"/>
              </a:buClr>
            </a:pPr>
            <a:r>
              <a:rPr lang="en-US" sz="2950" dirty="0">
                <a:ea typeface="+mn-lt"/>
                <a:cs typeface="+mn-lt"/>
              </a:rPr>
              <a:t>\w, \W</a:t>
            </a:r>
            <a:endParaRPr lang="bg-BG" sz="2950" dirty="0">
              <a:ea typeface="+mn-lt"/>
              <a:cs typeface="+mn-lt"/>
            </a:endParaRPr>
          </a:p>
          <a:p>
            <a:pPr marL="1255395" lvl="2" indent="-360045">
              <a:buClr>
                <a:schemeClr val="tx1"/>
              </a:buClr>
            </a:pPr>
            <a:r>
              <a:rPr lang="en-US" sz="2950" dirty="0">
                <a:ea typeface="+mn-lt"/>
                <a:cs typeface="+mn-lt"/>
              </a:rPr>
              <a:t>\s, \S</a:t>
            </a:r>
            <a:endParaRPr lang="bg-BG" sz="2950" dirty="0">
              <a:ea typeface="+mn-lt"/>
              <a:cs typeface="+mn-lt"/>
            </a:endParaRPr>
          </a:p>
          <a:p>
            <a:pPr marL="1255395" lvl="2" indent="-360045">
              <a:buClr>
                <a:schemeClr val="tx1"/>
              </a:buClr>
            </a:pPr>
            <a:r>
              <a:rPr lang="en-US" sz="2950" dirty="0">
                <a:ea typeface="+mn-lt"/>
                <a:cs typeface="+mn-lt"/>
              </a:rPr>
              <a:t>\b</a:t>
            </a:r>
            <a:endParaRPr lang="bg-BG" sz="2950" dirty="0">
              <a:ea typeface="+mn-lt"/>
              <a:cs typeface="+mn-lt"/>
            </a:endParaRPr>
          </a:p>
          <a:p>
            <a:pPr marL="1255395" lvl="2" indent="-360045">
              <a:buClr>
                <a:schemeClr val="tx1"/>
              </a:buClr>
            </a:pPr>
            <a:r>
              <a:rPr lang="en-US" sz="2950" dirty="0">
                <a:ea typeface="+mn-lt"/>
                <a:cs typeface="+mn-lt"/>
              </a:rPr>
              <a:t>\d, \D</a:t>
            </a:r>
            <a:endParaRPr lang="bg-BG" sz="2950" dirty="0">
              <a:ea typeface="+mn-lt"/>
              <a:cs typeface="+mn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25099E6-2E05-50C8-3733-6A412D0E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Какво са п</a:t>
            </a:r>
            <a:r>
              <a:rPr lang="en-GB" sz="3950" dirty="0">
                <a:ea typeface="+mj-lt"/>
                <a:cs typeface="+mj-lt"/>
              </a:rPr>
              <a:t>редефинирани класове</a:t>
            </a:r>
            <a:endParaRPr lang="bg-BG" sz="3950" b="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779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2237</Words>
  <Application>Microsoft Office PowerPoint</Application>
  <PresentationFormat>Широк екран</PresentationFormat>
  <Paragraphs>324</Paragraphs>
  <Slides>38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Регулярен израз (RegEx)</vt:lpstr>
      <vt:lpstr>Съдържание</vt:lpstr>
      <vt:lpstr>Регулярен израз</vt:lpstr>
      <vt:lpstr>Какво е регулярен израз?</vt:lpstr>
      <vt:lpstr>Примери</vt:lpstr>
      <vt:lpstr>Регулярен израз – примери</vt:lpstr>
      <vt:lpstr>Какво са класови символи</vt:lpstr>
      <vt:lpstr>Класови символи: примери</vt:lpstr>
      <vt:lpstr>Какво са предефинирани класове</vt:lpstr>
      <vt:lpstr>Предефинирани класове - примери</vt:lpstr>
      <vt:lpstr>Презентация на PowerPoint</vt:lpstr>
      <vt:lpstr>Quantifier-и</vt:lpstr>
      <vt:lpstr>Какво е Quantifier?</vt:lpstr>
      <vt:lpstr>Quantifier-и - примери</vt:lpstr>
      <vt:lpstr>Какво са групиращи класове?</vt:lpstr>
      <vt:lpstr>Групиращи класове</vt:lpstr>
      <vt:lpstr>Задача: Търсене на думи</vt:lpstr>
      <vt:lpstr>Задача: Дати</vt:lpstr>
      <vt:lpstr>Решение: Дати</vt:lpstr>
      <vt:lpstr>Задача: Валидация на имейл</vt:lpstr>
      <vt:lpstr>Решение: Валидация на имейл</vt:lpstr>
      <vt:lpstr>Обратни референции</vt:lpstr>
      <vt:lpstr>Какво е обратна референция</vt:lpstr>
      <vt:lpstr>Обратни референции за търсене на предишна група</vt:lpstr>
      <vt:lpstr>Използване на .NET вграден регекс клас</vt:lpstr>
      <vt:lpstr>Регекс в C#</vt:lpstr>
      <vt:lpstr>Валидация на низ по шаблон</vt:lpstr>
      <vt:lpstr>Проверяване за един ред</vt:lpstr>
      <vt:lpstr>Проверяване за съвпадения</vt:lpstr>
      <vt:lpstr>Заместаване чрез регекс</vt:lpstr>
      <vt:lpstr>Разделяне чрез регекс</vt:lpstr>
      <vt:lpstr>Задача: Търсене на пълно име</vt:lpstr>
      <vt:lpstr>Решение: Търсене на пълно име</vt:lpstr>
      <vt:lpstr>Задача: Търсене на дата</vt:lpstr>
      <vt:lpstr>Задача: Търсене на дата</vt:lpstr>
      <vt:lpstr>Какво научихме днес?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Regular-Expressions-Regex</dc:title>
  <dc:subject>Software Development Course</dc:subject>
  <dc:creator>Software University</dc:creator>
  <cp:keywords>TSoftware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Stefan Kuiumdjiev</cp:lastModifiedBy>
  <cp:revision>232</cp:revision>
  <dcterms:created xsi:type="dcterms:W3CDTF">2018-05-23T13:08:44Z</dcterms:created>
  <dcterms:modified xsi:type="dcterms:W3CDTF">2023-07-06T14:19:52Z</dcterms:modified>
  <cp:category>programming;computer programming;software development;web development</cp:category>
</cp:coreProperties>
</file>