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297" r:id="rId2"/>
    <p:sldId id="298" r:id="rId3"/>
    <p:sldId id="467" r:id="rId4"/>
    <p:sldId id="548" r:id="rId5"/>
    <p:sldId id="579" r:id="rId6"/>
    <p:sldId id="580" r:id="rId7"/>
    <p:sldId id="575" r:id="rId8"/>
    <p:sldId id="576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11" r:id="rId17"/>
    <p:sldId id="312" r:id="rId18"/>
    <p:sldId id="313" r:id="rId19"/>
    <p:sldId id="314" r:id="rId20"/>
    <p:sldId id="496" r:id="rId21"/>
    <p:sldId id="320" r:id="rId22"/>
    <p:sldId id="498" r:id="rId23"/>
    <p:sldId id="323" r:id="rId24"/>
    <p:sldId id="500" r:id="rId25"/>
    <p:sldId id="327" r:id="rId26"/>
    <p:sldId id="328" r:id="rId27"/>
    <p:sldId id="329" r:id="rId28"/>
    <p:sldId id="497" r:id="rId29"/>
    <p:sldId id="330" r:id="rId30"/>
    <p:sldId id="331" r:id="rId31"/>
    <p:sldId id="332" r:id="rId32"/>
    <p:sldId id="333" r:id="rId33"/>
    <p:sldId id="334" r:id="rId34"/>
    <p:sldId id="1514" r:id="rId35"/>
    <p:sldId id="581" r:id="rId36"/>
    <p:sldId id="583" r:id="rId37"/>
    <p:sldId id="1496" r:id="rId38"/>
    <p:sldId id="1497" r:id="rId39"/>
    <p:sldId id="1498" r:id="rId40"/>
    <p:sldId id="1499" r:id="rId41"/>
    <p:sldId id="1512" r:id="rId42"/>
    <p:sldId id="1513" r:id="rId43"/>
    <p:sldId id="1515" r:id="rId44"/>
    <p:sldId id="1516" r:id="rId45"/>
    <p:sldId id="1517" r:id="rId46"/>
    <p:sldId id="1518" r:id="rId47"/>
    <p:sldId id="1519" r:id="rId48"/>
    <p:sldId id="1520" r:id="rId49"/>
    <p:sldId id="335" r:id="rId50"/>
    <p:sldId id="495" r:id="rId51"/>
    <p:sldId id="50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CCD817E-E85F-4E0E-A798-907E25F1AFD0}">
          <p14:sldIdLst>
            <p14:sldId id="297"/>
            <p14:sldId id="298"/>
            <p14:sldId id="467"/>
            <p14:sldId id="548"/>
            <p14:sldId id="579"/>
            <p14:sldId id="580"/>
            <p14:sldId id="575"/>
            <p14:sldId id="576"/>
          </p14:sldIdLst>
        </p14:section>
        <p14:section name="Какво е стриймване?" id="{AFD15318-3FA2-474D-8276-4010D2229383}">
          <p14:sldIdLst>
            <p14:sldId id="303"/>
            <p14:sldId id="304"/>
            <p14:sldId id="305"/>
            <p14:sldId id="306"/>
            <p14:sldId id="307"/>
          </p14:sldIdLst>
        </p14:section>
        <p14:section name="Четене и писане" id="{414B96B6-E0D0-42CC-85FC-70C30A1D83BE}">
          <p14:sldIdLst>
            <p14:sldId id="308"/>
            <p14:sldId id="310"/>
            <p14:sldId id="311"/>
            <p14:sldId id="312"/>
            <p14:sldId id="313"/>
            <p14:sldId id="314"/>
            <p14:sldId id="496"/>
          </p14:sldIdLst>
        </p14:section>
        <p14:section name="File Streams" id="{6440E485-6021-47AD-A901-BFDAE6273EB6}">
          <p14:sldIdLst>
            <p14:sldId id="320"/>
            <p14:sldId id="498"/>
            <p14:sldId id="323"/>
            <p14:sldId id="500"/>
          </p14:sldIdLst>
        </p14:section>
        <p14:section name="File Class" id="{80375926-CFDA-40DB-AE28-192FAC0F73A0}">
          <p14:sldIdLst>
            <p14:sldId id="327"/>
            <p14:sldId id="328"/>
            <p14:sldId id="329"/>
            <p14:sldId id="497"/>
          </p14:sldIdLst>
        </p14:section>
        <p14:section name="Directory Class" id="{F749AB23-8E5A-4791-A456-DFBA42E28543}">
          <p14:sldIdLst>
            <p14:sldId id="330"/>
            <p14:sldId id="331"/>
            <p14:sldId id="332"/>
            <p14:sldId id="333"/>
            <p14:sldId id="334"/>
          </p14:sldIdLst>
        </p14:section>
        <p14:section name="Какво е бинарна сериализация" id="{73FF76BC-899C-46E9-BDF5-A0F0332A48C9}">
          <p14:sldIdLst>
            <p14:sldId id="1514"/>
            <p14:sldId id="581"/>
            <p14:sldId id="583"/>
          </p14:sldIdLst>
        </p14:section>
        <p14:section name="Какво е XML" id="{6BBA6AAC-75F9-4218-B77B-DFF5B2B65876}">
          <p14:sldIdLst>
            <p14:sldId id="1496"/>
            <p14:sldId id="1497"/>
            <p14:sldId id="1498"/>
            <p14:sldId id="1499"/>
            <p14:sldId id="1512"/>
            <p14:sldId id="1513"/>
          </p14:sldIdLst>
        </p14:section>
        <p14:section name="Какво е JSON" id="{FB54E48C-3DD1-4303-BDBF-A3F8FD6C68E7}">
          <p14:sldIdLst>
            <p14:sldId id="1515"/>
            <p14:sldId id="1516"/>
            <p14:sldId id="1517"/>
            <p14:sldId id="1518"/>
            <p14:sldId id="1519"/>
            <p14:sldId id="1520"/>
          </p14:sldIdLst>
        </p14:section>
        <p14:section name="Обобщение" id="{2F9DCB48-CEC4-4A63-A332-4F6FCE64C092}">
          <p14:sldIdLst>
            <p14:sldId id="335"/>
            <p14:sldId id="495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8" autoAdjust="0"/>
    <p:restoredTop sz="95215" autoAdjust="0"/>
  </p:normalViewPr>
  <p:slideViewPr>
    <p:cSldViewPr showGuides="1">
      <p:cViewPr varScale="1">
        <p:scale>
          <a:sx n="104" d="100"/>
          <a:sy n="104" d="100"/>
        </p:scale>
        <p:origin x="762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12.6.2023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oftuni.org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E0B73-4761-4601-B8BC-14A1605E2B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9276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A665E-E1FA-4530-BC6C-DF219997D5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9215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1D7E95-CAC1-4303-9C0B-FA7A4BC1D9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76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Icons by </a:t>
            </a:r>
            <a:r>
              <a:rPr lang="en-US" sz="1600" dirty="0" err="1"/>
              <a:t>Chanut</a:t>
            </a:r>
            <a:r>
              <a:rPr lang="en-US" sz="1600" dirty="0"/>
              <a:t> is Industries / Pixel perfect at </a:t>
            </a:r>
            <a:r>
              <a:rPr lang="en-US" sz="1600" dirty="0">
                <a:hlinkClick r:id="rId3"/>
              </a:rPr>
              <a:t>http://www.flaticon.com/</a:t>
            </a:r>
            <a:r>
              <a:rPr lang="en-US" sz="1600" dirty="0"/>
              <a:t> 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D07E37-6347-4FCF-A47C-20E8B62A40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4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68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23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8A69E-91C2-43C0-B77A-B4C4B98F27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712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100" b="0">
                <a:solidFill>
                  <a:schemeClr val="tx1"/>
                </a:solidFill>
              </a:rPr>
              <a:t>*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lnSpc>
                <a:spcPct val="85000"/>
              </a:lnSpc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fld id="{59A74144-3914-4EC5-91EF-42442D1E30EA}" type="slidenum">
              <a:rPr lang="en-US" altLang="en-US" sz="1100" b="0">
                <a:solidFill>
                  <a:schemeClr val="tx1"/>
                </a:solidFill>
              </a:rPr>
              <a:pPr>
                <a:lnSpc>
                  <a:spcPct val="100000"/>
                </a:lnSpc>
              </a:pPr>
              <a:t>24</a:t>
            </a:fld>
            <a:r>
              <a:rPr lang="en-US" altLang="en-US" sz="1100" b="0">
                <a:solidFill>
                  <a:schemeClr val="tx1"/>
                </a:solidFill>
              </a:rPr>
              <a:t>##</a:t>
            </a:r>
            <a:endParaRPr lang="en-US" altLang="en-US" sz="1300" b="0" i="0">
              <a:solidFill>
                <a:schemeClr val="tx1"/>
              </a:solidFill>
            </a:endParaRPr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CB9B3-EA4F-4D9D-BDA5-BBB2E4693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3036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1D7E95-CAC1-4303-9C0B-FA7A4BC1D9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4652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9935DB-2B1A-46C1-9CC0-548A292261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4589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nakov/1d39c4513cff83b8a735d7dc883dfe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 err="1">
                <a:cs typeface="Calibri"/>
              </a:rPr>
              <a:t>Видове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файлове</a:t>
            </a:r>
            <a:r>
              <a:rPr lang="en-US" sz="3550" dirty="0">
                <a:cs typeface="Calibri"/>
              </a:rPr>
              <a:t>, </a:t>
            </a:r>
            <a:r>
              <a:rPr lang="en-US" sz="3550" dirty="0" err="1">
                <a:cs typeface="Calibri"/>
              </a:rPr>
              <a:t>използване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на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стриймове</a:t>
            </a:r>
            <a:r>
              <a:rPr lang="en-US" sz="3550" dirty="0">
                <a:cs typeface="Calibri"/>
              </a:rPr>
              <a:t> и </a:t>
            </a:r>
            <a:r>
              <a:rPr lang="en-US" sz="3550" dirty="0" err="1">
                <a:cs typeface="Calibri"/>
              </a:rPr>
              <a:t>манип</a:t>
            </a:r>
            <a:r>
              <a:rPr lang="bg-BG" sz="3550" dirty="0">
                <a:cs typeface="Calibri"/>
              </a:rPr>
              <a:t>у</a:t>
            </a:r>
            <a:r>
              <a:rPr lang="en-US" sz="3550" dirty="0" err="1">
                <a:cs typeface="Calibri"/>
              </a:rPr>
              <a:t>лиране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на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файлове</a:t>
            </a:r>
            <a:endParaRPr lang="en-US" sz="35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 err="1"/>
              <a:t>Стриймове</a:t>
            </a:r>
            <a:r>
              <a:rPr lang="en-US" sz="4750" dirty="0"/>
              <a:t>, </a:t>
            </a:r>
            <a:r>
              <a:rPr lang="en-US" sz="4750" dirty="0" err="1"/>
              <a:t>файлове</a:t>
            </a:r>
            <a:r>
              <a:rPr lang="en-US" sz="4750" dirty="0"/>
              <a:t> и </a:t>
            </a:r>
            <a:r>
              <a:rPr lang="en-US" sz="4750" dirty="0" err="1"/>
              <a:t>директории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 err="1"/>
              <a:t>Софтуерен</a:t>
            </a:r>
            <a:r>
              <a:rPr lang="en-US" sz="2000" dirty="0"/>
              <a:t> </a:t>
            </a:r>
            <a:r>
              <a:rPr lang="en-US" sz="2000" dirty="0" err="1"/>
              <a:t>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 err="1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4" y="5149726"/>
            <a:ext cx="3561475" cy="832591"/>
          </a:xfrm>
        </p:spPr>
        <p:txBody>
          <a:bodyPr/>
          <a:lstStyle/>
          <a:p>
            <a:r>
              <a:rPr lang="en-US" sz="2400" dirty="0" err="1"/>
              <a:t>Преподавателски</a:t>
            </a:r>
            <a:r>
              <a:rPr lang="en-US" sz="2400" dirty="0"/>
              <a:t> </a:t>
            </a:r>
            <a:r>
              <a:rPr lang="en-US" sz="2400" dirty="0" err="1"/>
              <a:t>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20" y="2402857"/>
            <a:ext cx="7008574" cy="237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1121143"/>
            <a:ext cx="10316611" cy="553409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800" dirty="0" err="1"/>
              <a:t>Стриймването</a:t>
            </a:r>
            <a:r>
              <a:rPr lang="en-US" sz="3800" dirty="0"/>
              <a:t> </a:t>
            </a:r>
            <a:r>
              <a:rPr lang="en-US" sz="3800" dirty="0" err="1"/>
              <a:t>се</a:t>
            </a:r>
            <a:r>
              <a:rPr lang="en-US" sz="3800" dirty="0"/>
              <a:t> </a:t>
            </a:r>
            <a:r>
              <a:rPr lang="en-US" sz="3800" dirty="0" err="1"/>
              <a:t>използва</a:t>
            </a:r>
            <a:r>
              <a:rPr lang="en-US" sz="3800" dirty="0"/>
              <a:t> </a:t>
            </a:r>
            <a:r>
              <a:rPr lang="en-US" sz="3800" dirty="0" err="1"/>
              <a:t>за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b="1" dirty="0" err="1">
                <a:solidFill>
                  <a:schemeClr val="bg1"/>
                </a:solidFill>
              </a:rPr>
              <a:t>пренасяне</a:t>
            </a:r>
            <a:r>
              <a:rPr lang="en-US" sz="3800" b="1" dirty="0">
                <a:solidFill>
                  <a:schemeClr val="bg1"/>
                </a:solidFill>
              </a:rPr>
              <a:t> </a:t>
            </a:r>
            <a:r>
              <a:rPr lang="en-US" sz="3800" b="1" dirty="0" err="1">
                <a:solidFill>
                  <a:schemeClr val="bg1"/>
                </a:solidFill>
              </a:rPr>
              <a:t>на</a:t>
            </a:r>
            <a:r>
              <a:rPr lang="en-US" sz="3800" b="1" dirty="0">
                <a:solidFill>
                  <a:schemeClr val="bg1"/>
                </a:solidFill>
              </a:rPr>
              <a:t> </a:t>
            </a:r>
            <a:r>
              <a:rPr lang="en-US" sz="3800" b="1" dirty="0" err="1">
                <a:solidFill>
                  <a:schemeClr val="bg1"/>
                </a:solidFill>
              </a:rPr>
              <a:t>информация</a:t>
            </a:r>
            <a:endParaRPr lang="en-US" sz="38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800" dirty="0" err="1"/>
              <a:t>Създаваме</a:t>
            </a:r>
            <a:r>
              <a:rPr lang="en-US" sz="3800" dirty="0"/>
              <a:t> </a:t>
            </a:r>
            <a:r>
              <a:rPr lang="en-US" sz="3800" dirty="0" err="1"/>
              <a:t>стрийм</a:t>
            </a:r>
            <a:r>
              <a:rPr lang="bg-BG" sz="3800" dirty="0"/>
              <a:t>,</a:t>
            </a:r>
            <a:r>
              <a:rPr lang="en-US" sz="3800" dirty="0"/>
              <a:t> </a:t>
            </a:r>
            <a:r>
              <a:rPr lang="en-US" sz="3800" dirty="0" err="1"/>
              <a:t>за</a:t>
            </a:r>
            <a:r>
              <a:rPr lang="en-US" sz="3800" dirty="0"/>
              <a:t> </a:t>
            </a:r>
            <a:r>
              <a:rPr lang="en-US" sz="3800" dirty="0" err="1"/>
              <a:t>да</a:t>
            </a:r>
            <a:r>
              <a:rPr lang="en-US" sz="3800" dirty="0"/>
              <a:t>:</a:t>
            </a:r>
            <a:endParaRPr lang="en-US" sz="38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Четем</a:t>
            </a:r>
            <a:r>
              <a:rPr lang="en-US" sz="3600" dirty="0"/>
              <a:t> </a:t>
            </a:r>
            <a:r>
              <a:rPr lang="en-US" sz="3600" dirty="0" err="1"/>
              <a:t>информация</a:t>
            </a:r>
            <a:endParaRPr lang="en-US" sz="3600" dirty="0" err="1">
              <a:solidFill>
                <a:srgbClr val="234465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Пишем</a:t>
            </a:r>
            <a:r>
              <a:rPr lang="en-US" sz="3600" dirty="0"/>
              <a:t> </a:t>
            </a:r>
            <a:r>
              <a:rPr lang="en-US" sz="3600" dirty="0" err="1"/>
              <a:t>информация</a:t>
            </a:r>
            <a:endParaRPr lang="en-US" sz="3600" dirty="0" err="1"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</a:t>
            </a:r>
            <a:r>
              <a:rPr lang="en-US" sz="3950" dirty="0" err="1">
                <a:ea typeface="+mj-lt"/>
                <a:cs typeface="+mj-lt"/>
              </a:rPr>
              <a:t>стриймване</a:t>
            </a:r>
            <a:r>
              <a:rPr lang="en-US" sz="3950" dirty="0">
                <a:ea typeface="+mj-lt"/>
                <a:cs typeface="+mj-lt"/>
              </a:rPr>
              <a:t>?</a:t>
            </a:r>
            <a:endParaRPr lang="en-US" sz="3950" b="0" dirty="0">
              <a:ea typeface="+mj-lt"/>
              <a:cs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4" r="9206"/>
          <a:stretch/>
        </p:blipFill>
        <p:spPr>
          <a:xfrm>
            <a:off x="2715036" y="4889601"/>
            <a:ext cx="1536720" cy="161739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BAC74B1-90FA-4E20-90E8-E9B453C35D2A}"/>
              </a:ext>
            </a:extLst>
          </p:cNvPr>
          <p:cNvSpPr/>
          <p:nvPr/>
        </p:nvSpPr>
        <p:spPr bwMode="auto">
          <a:xfrm>
            <a:off x="4447931" y="4921617"/>
            <a:ext cx="3275747" cy="83798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1100 1001 1001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3B7B02-B4C2-4D96-8DEC-B0F44BA542E5}"/>
              </a:ext>
            </a:extLst>
          </p:cNvPr>
          <p:cNvSpPr/>
          <p:nvPr/>
        </p:nvSpPr>
        <p:spPr bwMode="auto">
          <a:xfrm>
            <a:off x="5019281" y="5897304"/>
            <a:ext cx="2133044" cy="501172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Stream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9E1EA51-E062-40CC-9803-7D3E245E9481}"/>
              </a:ext>
            </a:extLst>
          </p:cNvPr>
          <p:cNvGrpSpPr/>
          <p:nvPr/>
        </p:nvGrpSpPr>
        <p:grpSpPr>
          <a:xfrm>
            <a:off x="7919852" y="4974589"/>
            <a:ext cx="1447423" cy="1447423"/>
            <a:chOff x="8023984" y="3887097"/>
            <a:chExt cx="1447800" cy="14478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D7774A-04D5-429F-8C0A-4C4B02FD6949}"/>
                </a:ext>
              </a:extLst>
            </p:cNvPr>
            <p:cNvSpPr/>
            <p:nvPr/>
          </p:nvSpPr>
          <p:spPr bwMode="auto">
            <a:xfrm>
              <a:off x="8023984" y="3887097"/>
              <a:ext cx="1447800" cy="1447800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2B19-F1B9-4921-9FF3-462A29EE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554" y="4142982"/>
              <a:ext cx="1058660" cy="1058660"/>
            </a:xfrm>
            <a:prstGeom prst="rect">
              <a:avLst/>
            </a:prstGeom>
          </p:spPr>
        </p:pic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3BE155-68B4-4950-AD34-30A0E050EE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4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Стриймване</a:t>
            </a:r>
            <a:r>
              <a:rPr lang="en-US" sz="3350" dirty="0"/>
              <a:t> </a:t>
            </a:r>
            <a:r>
              <a:rPr lang="en-US" sz="3350" dirty="0" err="1"/>
              <a:t>означава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пренасяне</a:t>
            </a:r>
            <a:r>
              <a:rPr lang="en-US" sz="3350" dirty="0"/>
              <a:t> (</a:t>
            </a:r>
            <a:r>
              <a:rPr lang="en-US" sz="3350" dirty="0" err="1"/>
              <a:t>четене</a:t>
            </a:r>
            <a:r>
              <a:rPr lang="en-US" sz="3350" dirty="0"/>
              <a:t> и </a:t>
            </a:r>
            <a:r>
              <a:rPr lang="en-US" sz="3350" dirty="0" err="1"/>
              <a:t>писане</a:t>
            </a:r>
            <a:r>
              <a:rPr lang="en-US" sz="3350" dirty="0"/>
              <a:t>) </a:t>
            </a:r>
            <a:r>
              <a:rPr lang="en-US" sz="3350" b="1" dirty="0" err="1">
                <a:solidFill>
                  <a:schemeClr val="bg1"/>
                </a:solidFill>
              </a:rPr>
              <a:t>на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информация</a:t>
            </a:r>
            <a:endParaRPr lang="bg-BG" sz="3350" dirty="0" err="1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Стриймването</a:t>
            </a:r>
            <a:r>
              <a:rPr lang="en-US" sz="3350" dirty="0"/>
              <a:t> е </a:t>
            </a:r>
            <a:r>
              <a:rPr lang="en-US" sz="3350" b="1" dirty="0" err="1">
                <a:solidFill>
                  <a:schemeClr val="bg1"/>
                </a:solidFill>
              </a:rPr>
              <a:t>редица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от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битове</a:t>
            </a:r>
            <a:endParaRPr lang="en-US" sz="33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spcBef>
                <a:spcPts val="1200"/>
              </a:spcBef>
            </a:pPr>
            <a:r>
              <a:rPr lang="bg-BG" sz="3199" dirty="0"/>
              <a:t>Осигурява достъп до </a:t>
            </a:r>
            <a:r>
              <a:rPr lang="bg-BG" sz="3199" b="1" dirty="0">
                <a:solidFill>
                  <a:schemeClr val="bg1"/>
                </a:solidFill>
              </a:rPr>
              <a:t>редица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от неговите елементи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Има</a:t>
            </a:r>
            <a:r>
              <a:rPr lang="en-US" sz="3350" dirty="0"/>
              <a:t> </a:t>
            </a:r>
            <a:r>
              <a:rPr lang="en-US" sz="3350" dirty="0" err="1"/>
              <a:t>различни</a:t>
            </a:r>
            <a:r>
              <a:rPr lang="bg-BG" sz="3350" dirty="0"/>
              <a:t> </a:t>
            </a:r>
            <a:r>
              <a:rPr lang="en-US" sz="3350" dirty="0" err="1"/>
              <a:t>в</a:t>
            </a:r>
            <a:r>
              <a:rPr lang="bg-BG" sz="3350" dirty="0"/>
              <a:t>и</a:t>
            </a:r>
            <a:r>
              <a:rPr lang="en-US" sz="3350" dirty="0" err="1"/>
              <a:t>дове</a:t>
            </a:r>
            <a:r>
              <a:rPr lang="en-US" sz="3350" dirty="0"/>
              <a:t> </a:t>
            </a:r>
            <a:r>
              <a:rPr lang="en-US" sz="3350" dirty="0" err="1"/>
              <a:t>стриймове</a:t>
            </a:r>
            <a:r>
              <a:rPr lang="en-US" sz="3350" dirty="0"/>
              <a:t> </a:t>
            </a:r>
            <a:r>
              <a:rPr lang="en-US" sz="3350" dirty="0" err="1"/>
              <a:t>за</a:t>
            </a:r>
            <a:r>
              <a:rPr lang="bg-BG" sz="3350" dirty="0"/>
              <a:t> </a:t>
            </a:r>
            <a:r>
              <a:rPr lang="en-US" sz="3350" dirty="0" err="1"/>
              <a:t>различни</a:t>
            </a:r>
            <a:r>
              <a:rPr lang="en-US" sz="3350" dirty="0"/>
              <a:t> </a:t>
            </a:r>
            <a:r>
              <a:rPr lang="en-US" sz="3350" dirty="0" err="1"/>
              <a:t>типове</a:t>
            </a:r>
            <a:r>
              <a:rPr lang="en-US" sz="3350" dirty="0"/>
              <a:t> </a:t>
            </a:r>
            <a:r>
              <a:rPr lang="en-US" sz="3350" dirty="0" err="1"/>
              <a:t>информация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lvl="1" indent="-360045">
              <a:spcBef>
                <a:spcPts val="1200"/>
              </a:spcBef>
              <a:buClr>
                <a:schemeClr val="tx1"/>
              </a:buClr>
            </a:pPr>
            <a:r>
              <a:rPr lang="bg-BG" sz="3199" dirty="0"/>
              <a:t>достъп до </a:t>
            </a:r>
            <a:r>
              <a:rPr lang="bg-BG" sz="3199" b="1" dirty="0">
                <a:solidFill>
                  <a:schemeClr val="bg1"/>
                </a:solidFill>
              </a:rPr>
              <a:t>файл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 достъп до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мрежа</a:t>
            </a:r>
            <a:r>
              <a:rPr lang="en-US" sz="3199" dirty="0"/>
              <a:t> </a:t>
            </a:r>
            <a:r>
              <a:rPr lang="bg-BG" sz="3199" dirty="0"/>
              <a:t>и други</a:t>
            </a:r>
            <a:endParaRPr lang="en-US" sz="3199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Стриймовете</a:t>
            </a:r>
            <a:r>
              <a:rPr lang="en-US" sz="3350" dirty="0"/>
              <a:t> </a:t>
            </a:r>
            <a:r>
              <a:rPr lang="en-US" sz="3350" dirty="0" err="1"/>
              <a:t>се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отварят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преди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да</a:t>
            </a:r>
            <a:r>
              <a:rPr lang="en-US" sz="3350" dirty="0"/>
              <a:t> </a:t>
            </a:r>
            <a:r>
              <a:rPr lang="en-US" sz="3350" dirty="0" err="1"/>
              <a:t>се</a:t>
            </a:r>
            <a:r>
              <a:rPr lang="en-US" sz="3350" dirty="0"/>
              <a:t> </a:t>
            </a:r>
            <a:r>
              <a:rPr lang="en-US" sz="3350" dirty="0" err="1"/>
              <a:t>използват</a:t>
            </a:r>
            <a:r>
              <a:rPr lang="en-US" sz="3350" dirty="0"/>
              <a:t> и </a:t>
            </a:r>
            <a:r>
              <a:rPr lang="en-US" sz="3350" dirty="0" err="1"/>
              <a:t>се</a:t>
            </a:r>
            <a:r>
              <a:rPr lang="en-US" sz="3350" dirty="0"/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затварят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след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тяхната</a:t>
            </a:r>
            <a:r>
              <a:rPr lang="en-US" sz="3350" dirty="0"/>
              <a:t> </a:t>
            </a:r>
            <a:r>
              <a:rPr lang="en-US" sz="3350" dirty="0" err="1"/>
              <a:t>работа</a:t>
            </a:r>
            <a:endParaRPr lang="en-US" sz="3350" dirty="0" err="1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</a:t>
            </a:r>
            <a:r>
              <a:rPr lang="bg-BG" dirty="0" err="1"/>
              <a:t>стриймването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5135B9D-84C6-49B9-9FC8-E6B33C20F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6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type="body" sz="quarter" idx="10"/>
          </p:nvPr>
        </p:nvSpPr>
        <p:spPr>
          <a:xfrm>
            <a:off x="193480" y="1219777"/>
            <a:ext cx="11811941" cy="548541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2399"/>
              </a:spcBef>
            </a:pPr>
            <a:endParaRPr lang="en-US" dirty="0">
              <a:cs typeface="Calibri"/>
            </a:endParaRPr>
          </a:p>
          <a:p>
            <a:pPr marL="0" indent="0">
              <a:spcBef>
                <a:spcPts val="2399"/>
              </a:spcBef>
              <a:spcAft>
                <a:spcPts val="1799"/>
              </a:spcAft>
              <a:buNone/>
            </a:pPr>
            <a:endParaRPr lang="en-US" dirty="0"/>
          </a:p>
          <a:p>
            <a:pPr marL="360045" indent="-360045"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Позицията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е</a:t>
            </a:r>
            <a:r>
              <a:rPr lang="en-US" sz="3350" dirty="0"/>
              <a:t>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стрийм</a:t>
            </a:r>
            <a:r>
              <a:rPr lang="bg-BG" sz="3350" dirty="0"/>
              <a:t>а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Буфер</a:t>
            </a:r>
            <a:r>
              <a:rPr lang="bg-BG" sz="3350" b="1" dirty="0" err="1">
                <a:solidFill>
                  <a:schemeClr val="bg1"/>
                </a:solidFill>
              </a:rPr>
              <a:t>ът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съдържа</a:t>
            </a:r>
            <a:r>
              <a:rPr lang="en-US" sz="3350" dirty="0"/>
              <a:t> </a:t>
            </a:r>
            <a:r>
              <a:rPr lang="en-US" sz="3350" b="1" dirty="0">
                <a:solidFill>
                  <a:schemeClr val="bg1"/>
                </a:solidFill>
              </a:rPr>
              <a:t>n</a:t>
            </a:r>
            <a:r>
              <a:rPr lang="en-US" sz="3350" dirty="0"/>
              <a:t> </a:t>
            </a:r>
            <a:r>
              <a:rPr lang="en-US" sz="3350" dirty="0" err="1"/>
              <a:t>бита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стрийм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bg-BG" sz="3350" dirty="0"/>
              <a:t>текущия</a:t>
            </a:r>
            <a:r>
              <a:rPr lang="en-US" sz="3350" dirty="0"/>
              <a:t> </a:t>
            </a:r>
            <a:r>
              <a:rPr lang="bg-BG" sz="3350" dirty="0"/>
              <a:t>индекс</a:t>
            </a:r>
            <a:endParaRPr lang="en-US" sz="3350" dirty="0">
              <a:cs typeface="Calibri"/>
            </a:endParaRP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Стриймове</a:t>
            </a:r>
            <a:r>
              <a:rPr lang="bg-BG" dirty="0"/>
              <a:t> и буфери </a:t>
            </a:r>
            <a:r>
              <a:rPr lang="en-US" dirty="0"/>
              <a:t>– </a:t>
            </a:r>
            <a:r>
              <a:rPr lang="bg-BG" dirty="0"/>
              <a:t>примери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1556932" y="2203655"/>
            <a:ext cx="8684538" cy="1185489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1785474" y="2203653"/>
            <a:ext cx="8165673" cy="52308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 F  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   l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    e    s        a    n   d</a:t>
            </a:r>
            <a:endParaRPr lang="bg-BG" sz="2799" b="1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7" name="Group 134"/>
          <p:cNvGraphicFramePr>
            <a:graphicFrameLocks/>
          </p:cNvGraphicFramePr>
          <p:nvPr/>
        </p:nvGraphicFramePr>
        <p:xfrm>
          <a:off x="1829912" y="2740087"/>
          <a:ext cx="8106831" cy="496800"/>
        </p:xfrm>
        <a:graphic>
          <a:graphicData uri="http://schemas.openxmlformats.org/drawingml/2006/table">
            <a:tbl>
              <a:tblPr/>
              <a:tblGrid>
                <a:gridCol w="900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07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Left Brace 2"/>
          <p:cNvSpPr/>
          <p:nvPr/>
        </p:nvSpPr>
        <p:spPr>
          <a:xfrm rot="5400000">
            <a:off x="5652869" y="-2027370"/>
            <a:ext cx="430887" cy="7998918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TextBox 7"/>
          <p:cNvSpPr txBox="1"/>
          <p:nvPr/>
        </p:nvSpPr>
        <p:spPr>
          <a:xfrm>
            <a:off x="5105658" y="1094238"/>
            <a:ext cx="205686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Length = 9</a:t>
            </a:r>
          </a:p>
        </p:txBody>
      </p:sp>
      <p:sp>
        <p:nvSpPr>
          <p:cNvPr id="2" name="Down Arrow 1"/>
          <p:cNvSpPr/>
          <p:nvPr/>
        </p:nvSpPr>
        <p:spPr>
          <a:xfrm rot="10800000">
            <a:off x="2134633" y="3516864"/>
            <a:ext cx="304721" cy="3727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807" y="3391202"/>
            <a:ext cx="1640767" cy="5155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 err="1"/>
              <a:t>Позиция</a:t>
            </a:r>
            <a:endParaRPr lang="en-US" sz="2799" b="1" dirty="0" err="1"/>
          </a:p>
        </p:txBody>
      </p:sp>
      <p:graphicFrame>
        <p:nvGraphicFramePr>
          <p:cNvPr id="12" name="Group 134"/>
          <p:cNvGraphicFramePr>
            <a:graphicFrameLocks/>
          </p:cNvGraphicFramePr>
          <p:nvPr/>
        </p:nvGraphicFramePr>
        <p:xfrm>
          <a:off x="178547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46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69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07034" y="4346770"/>
            <a:ext cx="1378440" cy="5230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 err="1"/>
              <a:t>Буфер</a:t>
            </a:r>
            <a:endParaRPr lang="en-US" sz="2799" b="1" dirty="0" err="1"/>
          </a:p>
        </p:txBody>
      </p:sp>
      <p:graphicFrame>
        <p:nvGraphicFramePr>
          <p:cNvPr id="18" name="Group 134"/>
          <p:cNvGraphicFramePr>
            <a:graphicFrameLocks/>
          </p:cNvGraphicFramePr>
          <p:nvPr/>
        </p:nvGraphicFramePr>
        <p:xfrm>
          <a:off x="3682005" y="4371100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6c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65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80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34"/>
          <p:cNvGraphicFramePr>
            <a:graphicFrameLocks/>
          </p:cNvGraphicFramePr>
          <p:nvPr/>
        </p:nvGraphicFramePr>
        <p:xfrm>
          <a:off x="5486559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73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20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134"/>
          <p:cNvGraphicFramePr>
            <a:graphicFrameLocks/>
          </p:cNvGraphicFramePr>
          <p:nvPr/>
        </p:nvGraphicFramePr>
        <p:xfrm>
          <a:off x="7391063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61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6e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134"/>
          <p:cNvGraphicFramePr>
            <a:graphicFrameLocks/>
          </p:cNvGraphicFramePr>
          <p:nvPr/>
        </p:nvGraphicFramePr>
        <p:xfrm>
          <a:off x="9219386" y="4373159"/>
          <a:ext cx="1619736" cy="496800"/>
        </p:xfrm>
        <a:graphic>
          <a:graphicData uri="http://schemas.openxmlformats.org/drawingml/2006/table">
            <a:tbl>
              <a:tblPr/>
              <a:tblGrid>
                <a:gridCol w="80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64</a:t>
                      </a: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E84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EC430048-A775-4FC6-9EDA-074EBAFE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457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0141E-6 1.48148E-6 L 0.15004 1.48148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4 1.48148E-6 L 0.29383 0.00046 " pathEditMode="relative" rAng="0" ptsTypes="AA">
                                      <p:cBhvr>
                                        <p:cTn id="1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9" y="2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83 0.00046 L 0.44022 0.00046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0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22 0.00046 L 0.58765 0.0004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" grpId="2" animBg="1"/>
      <p:bldP spid="2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 err="1"/>
              <a:t>Типове</a:t>
            </a:r>
            <a:r>
              <a:rPr lang="en-US" sz="3950" dirty="0"/>
              <a:t> </a:t>
            </a:r>
            <a:r>
              <a:rPr lang="en-US" sz="3950" dirty="0" err="1"/>
              <a:t>стрийм</a:t>
            </a:r>
            <a:r>
              <a:rPr lang="en-US" sz="3950" dirty="0"/>
              <a:t> в .NET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58" y="1268882"/>
            <a:ext cx="7661150" cy="5365472"/>
          </a:xfrm>
          <a:prstGeom prst="roundRect">
            <a:avLst>
              <a:gd name="adj" fmla="val 686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6A17BAE9-D5F0-48E1-81CC-D94E00C0F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6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418" y="1555167"/>
            <a:ext cx="2493167" cy="2136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19AC746-6FD0-4A8F-ACDE-826BA9100D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cs typeface="Arial"/>
              </a:rPr>
              <a:t>Четене</a:t>
            </a:r>
            <a:r>
              <a:rPr lang="en-GB" sz="5350" dirty="0">
                <a:cs typeface="Arial"/>
              </a:rPr>
              <a:t> и </a:t>
            </a:r>
            <a:r>
              <a:rPr lang="en-GB" sz="5350" dirty="0" err="1">
                <a:cs typeface="Arial"/>
              </a:rPr>
              <a:t>писане</a:t>
            </a:r>
            <a:r>
              <a:rPr lang="en-GB" sz="5350" dirty="0">
                <a:cs typeface="Arial"/>
              </a:rPr>
              <a:t> </a:t>
            </a:r>
            <a:r>
              <a:rPr lang="bg-BG" sz="5350" dirty="0">
                <a:cs typeface="Arial"/>
              </a:rPr>
              <a:t>в</a:t>
            </a:r>
            <a:r>
              <a:rPr lang="en-GB" sz="5350" dirty="0">
                <a:cs typeface="Arial"/>
              </a:rPr>
              <a:t> C#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63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StreamReader</a:t>
            </a:r>
            <a:r>
              <a:rPr lang="en-US" sz="3350" dirty="0"/>
              <a:t> в C# </a:t>
            </a:r>
            <a:r>
              <a:rPr lang="en-US" sz="3350" dirty="0" err="1"/>
              <a:t>чете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текст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от</a:t>
            </a:r>
            <a:r>
              <a:rPr lang="en-US" sz="3350" dirty="0"/>
              <a:t> a </a:t>
            </a:r>
            <a:r>
              <a:rPr lang="en-US" sz="3350" dirty="0" err="1"/>
              <a:t>файл</a:t>
            </a:r>
            <a:r>
              <a:rPr lang="en-US" sz="3350" dirty="0"/>
              <a:t> / </a:t>
            </a:r>
            <a:r>
              <a:rPr lang="en-US" sz="3350" dirty="0" err="1"/>
              <a:t>стрийм</a:t>
            </a:r>
            <a:endParaRPr lang="bg-BG" sz="3350" dirty="0" err="1"/>
          </a:p>
          <a:p>
            <a:pPr marL="360045" indent="-360045">
              <a:buClr>
                <a:schemeClr val="tx1"/>
              </a:buClr>
            </a:pPr>
            <a:r>
              <a:rPr lang="en-US" sz="3350" dirty="0"/>
              <a:t>Използването </a:t>
            </a:r>
            <a:r>
              <a:rPr lang="en-US" sz="3350" dirty="0" err="1"/>
              <a:t>на</a:t>
            </a:r>
            <a:r>
              <a:rPr lang="en-US" sz="3350" dirty="0"/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using(…)</a:t>
            </a:r>
            <a:r>
              <a:rPr lang="en-US" sz="3350" dirty="0"/>
              <a:t>  </a:t>
            </a:r>
            <a:r>
              <a:rPr lang="en-US" sz="3350" dirty="0" err="1"/>
              <a:t>затваря</a:t>
            </a:r>
            <a:r>
              <a:rPr lang="en-US" sz="3350" dirty="0"/>
              <a:t> </a:t>
            </a:r>
            <a:r>
              <a:rPr lang="en-US" sz="3350" dirty="0" err="1"/>
              <a:t>правилно</a:t>
            </a:r>
            <a:r>
              <a:rPr lang="en-US" sz="3350" dirty="0"/>
              <a:t> </a:t>
            </a:r>
            <a:r>
              <a:rPr lang="en-US" sz="3350" dirty="0" err="1"/>
              <a:t>стрийма</a:t>
            </a:r>
            <a:r>
              <a:rPr lang="en-US" sz="3350" dirty="0"/>
              <a:t> </a:t>
            </a:r>
            <a:r>
              <a:rPr lang="en-US" sz="3350" dirty="0" err="1"/>
              <a:t>накрая</a:t>
            </a:r>
            <a:r>
              <a:rPr lang="en-US" sz="3350" dirty="0"/>
              <a:t> </a:t>
            </a:r>
            <a:endParaRPr lang="en-US" sz="33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Използване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noProof="1"/>
              <a:t>StreamReader</a:t>
            </a:r>
            <a:endParaRPr lang="en-US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67608" y="3262119"/>
            <a:ext cx="8331830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var reader = </a:t>
            </a:r>
            <a:r>
              <a:rPr lang="en-US" sz="2750" dirty="0">
                <a:solidFill>
                  <a:schemeClr val="bg1"/>
                </a:solidFill>
                <a:latin typeface="Consolas"/>
              </a:rPr>
              <a:t>new StreamReader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(fileName);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bg1"/>
                </a:solidFill>
                <a:latin typeface="Consolas"/>
              </a:rPr>
              <a:t>using</a:t>
            </a:r>
            <a:r>
              <a:rPr lang="en-US" sz="2750" dirty="0">
                <a:latin typeface="Consolas"/>
              </a:rPr>
              <a:t> </a:t>
            </a:r>
            <a:r>
              <a:rPr lang="en-US" sz="2750" dirty="0">
                <a:solidFill>
                  <a:schemeClr val="tx1"/>
                </a:solidFill>
                <a:latin typeface="Consolas"/>
              </a:rPr>
              <a:t>(reader)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latin typeface="Consolas"/>
              </a:rPr>
              <a:t>  </a:t>
            </a:r>
            <a:r>
              <a:rPr lang="en-US" sz="2750" i="1" dirty="0">
                <a:solidFill>
                  <a:schemeClr val="accent2"/>
                </a:solidFill>
                <a:latin typeface="Consolas"/>
              </a:rPr>
              <a:t>// Използвайте четенето тук, примерно:</a:t>
            </a:r>
            <a:br>
              <a:rPr lang="en-US" sz="2750" i="1" dirty="0"/>
            </a:br>
            <a:r>
              <a:rPr lang="en-US" sz="2750" i="1" dirty="0">
                <a:solidFill>
                  <a:schemeClr val="accent2"/>
                </a:solidFill>
                <a:latin typeface="Consolas"/>
              </a:rPr>
              <a:t>  // </a:t>
            </a:r>
            <a:r>
              <a:rPr lang="en-US" sz="2750" dirty="0">
                <a:solidFill>
                  <a:schemeClr val="accent2"/>
                </a:solidFill>
                <a:latin typeface="Consolas"/>
              </a:rPr>
              <a:t>string line = reader.readLine();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50" dirty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6A33D3-F821-4A4A-AD1A-E192EBB27B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56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Прочетете</a:t>
            </a:r>
            <a:r>
              <a:rPr lang="en-US" sz="3350" dirty="0"/>
              <a:t> </a:t>
            </a:r>
            <a:r>
              <a:rPr lang="en-US" sz="3350" dirty="0" err="1"/>
              <a:t>съдържанието</a:t>
            </a:r>
            <a:r>
              <a:rPr lang="en-US" sz="3350" dirty="0"/>
              <a:t> 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вашия</a:t>
            </a:r>
            <a:r>
              <a:rPr lang="en-US" sz="3350" dirty="0"/>
              <a:t>  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input.txt</a:t>
            </a:r>
            <a:r>
              <a:rPr lang="en-US" sz="3350" noProof="1">
                <a:solidFill>
                  <a:schemeClr val="bg1"/>
                </a:solidFill>
              </a:rPr>
              <a:t> </a:t>
            </a:r>
            <a:r>
              <a:rPr lang="en-US" sz="3350" dirty="0" err="1"/>
              <a:t>файл</a:t>
            </a:r>
            <a:endParaRPr lang="bg-BG" sz="3350" dirty="0" err="1"/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Отпечатайте</a:t>
            </a:r>
            <a:r>
              <a:rPr lang="bg-BG" sz="3350" dirty="0"/>
              <a:t> съдържанието на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четните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редове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конзолата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Започваме</a:t>
            </a:r>
            <a:r>
              <a:rPr lang="en-US" sz="3350" dirty="0"/>
              <a:t> </a:t>
            </a:r>
            <a:r>
              <a:rPr lang="en-US" sz="3350" dirty="0" err="1"/>
              <a:t>да</a:t>
            </a:r>
            <a:r>
              <a:rPr lang="en-US" sz="3350" dirty="0"/>
              <a:t> </a:t>
            </a:r>
            <a:r>
              <a:rPr lang="en-US" sz="3350" dirty="0" err="1"/>
              <a:t>бро</a:t>
            </a:r>
            <a:r>
              <a:rPr lang="bg-BG" sz="3350" dirty="0"/>
              <a:t>и</a:t>
            </a:r>
            <a:r>
              <a:rPr lang="en-US" sz="3350" dirty="0" err="1"/>
              <a:t>м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от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0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Задачи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Нечетни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редове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099991" y="3294722"/>
            <a:ext cx="7998916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799" dirty="0">
              <a:solidFill>
                <a:schemeClr val="tx1"/>
              </a:solidFill>
            </a:endParaRPr>
          </a:p>
        </p:txBody>
      </p:sp>
      <p:sp>
        <p:nvSpPr>
          <p:cNvPr id="9" name="Arrow: Right 8"/>
          <p:cNvSpPr/>
          <p:nvPr/>
        </p:nvSpPr>
        <p:spPr>
          <a:xfrm rot="5400000">
            <a:off x="5625283" y="5129887"/>
            <a:ext cx="391674" cy="3239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099995" y="5563904"/>
            <a:ext cx="7998915" cy="10334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</a:p>
          <a:p>
            <a:pPr>
              <a:spcBef>
                <a:spcPts val="0"/>
              </a:spcBef>
            </a:pP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F4AFD29-36D4-407A-A398-3E98447CD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68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/>
              <a:t>Нечетни</a:t>
            </a:r>
            <a:r>
              <a:rPr lang="en-US" sz="3950" dirty="0"/>
              <a:t> </a:t>
            </a:r>
            <a:r>
              <a:rPr lang="en-US" sz="3950" dirty="0" err="1"/>
              <a:t>редове</a:t>
            </a:r>
            <a:endParaRPr lang="en-US" sz="3950" dirty="0" err="1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7431" y="1425099"/>
            <a:ext cx="10977141" cy="501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var reader = </a:t>
            </a:r>
            <a:r>
              <a:rPr lang="en-US" sz="2599" noProof="1">
                <a:solidFill>
                  <a:schemeClr val="bg1"/>
                </a:solidFill>
              </a:rPr>
              <a:t>new StreamReader</a:t>
            </a:r>
            <a:r>
              <a:rPr lang="en-US" sz="2599" noProof="1"/>
              <a:t>("input.txt");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using (reader)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int counter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string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using (var writer = </a:t>
            </a:r>
            <a:r>
              <a:rPr lang="en-US" sz="2599" noProof="1">
                <a:solidFill>
                  <a:schemeClr val="bg1"/>
                </a:solidFill>
              </a:rPr>
              <a:t>new StreamWriter</a:t>
            </a:r>
            <a:r>
              <a:rPr lang="en-US" sz="2599" noProof="1"/>
              <a:t>("output.txt"))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while (line != null)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if (counter % 2 ==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    writer.WriteLine(line);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counter++;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  line = reader.ReadLine();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599" noProof="1"/>
              <a:t>}</a:t>
            </a:r>
            <a:endParaRPr lang="en-US" sz="2599" noProof="1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2178A-A52F-497D-8471-04A64CCE8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7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95000"/>
              </a:lnSpc>
            </a:pPr>
            <a:r>
              <a:rPr lang="en-US" sz="3150" dirty="0" err="1">
                <a:solidFill>
                  <a:srgbClr val="234465"/>
                </a:solidFill>
                <a:latin typeface="Calibri"/>
                <a:cs typeface="Calibri"/>
              </a:rPr>
              <a:t>Прочетете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en-US" sz="3150" dirty="0" err="1">
                <a:solidFill>
                  <a:srgbClr val="234465"/>
                </a:solidFill>
                <a:latin typeface="Calibri"/>
                <a:cs typeface="Calibri"/>
              </a:rPr>
              <a:t>файла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input.txt</a:t>
            </a:r>
            <a:endParaRPr lang="en-US" sz="3199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 err="1"/>
              <a:t>Добавете</a:t>
            </a:r>
            <a:r>
              <a:rPr lang="en-US" sz="3150" dirty="0"/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номер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на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реда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 err="1"/>
              <a:t>за</a:t>
            </a:r>
            <a:r>
              <a:rPr lang="en-US" sz="3150" dirty="0"/>
              <a:t> </a:t>
            </a:r>
            <a:r>
              <a:rPr lang="en-US" sz="3150" dirty="0" err="1"/>
              <a:t>всеки</a:t>
            </a:r>
            <a:r>
              <a:rPr lang="en-US" sz="3150" dirty="0"/>
              <a:t> </a:t>
            </a:r>
            <a:r>
              <a:rPr lang="en-US" sz="3150" dirty="0" err="1"/>
              <a:t>ред</a:t>
            </a:r>
            <a:r>
              <a:rPr lang="en-US" sz="3150" dirty="0"/>
              <a:t> </a:t>
            </a:r>
            <a:r>
              <a:rPr lang="en-US" sz="3150" dirty="0" err="1"/>
              <a:t>на</a:t>
            </a:r>
            <a:r>
              <a:rPr lang="en-US" sz="3150" dirty="0"/>
              <a:t> </a:t>
            </a:r>
            <a:r>
              <a:rPr lang="en-US" sz="3150" dirty="0" err="1"/>
              <a:t>файла</a:t>
            </a:r>
            <a:endParaRPr lang="en-US" sz="3150" dirty="0" err="1">
              <a:cs typeface="Calibri"/>
            </a:endParaRPr>
          </a:p>
          <a:p>
            <a:pPr marL="360045" indent="-360045">
              <a:lnSpc>
                <a:spcPct val="95000"/>
              </a:lnSpc>
            </a:pPr>
            <a:r>
              <a:rPr lang="en-US" sz="3150" dirty="0" err="1"/>
              <a:t>Запишете</a:t>
            </a:r>
            <a:r>
              <a:rPr lang="en-US" sz="3150" dirty="0"/>
              <a:t> </a:t>
            </a:r>
            <a:r>
              <a:rPr lang="en-US" sz="3150" dirty="0" err="1"/>
              <a:t>го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bg-BG" sz="3150" dirty="0">
                <a:solidFill>
                  <a:srgbClr val="234465"/>
                </a:solidFill>
                <a:latin typeface="Calibri"/>
                <a:cs typeface="Calibri"/>
              </a:rPr>
              <a:t>в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</a:rPr>
              <a:t>output.txt</a:t>
            </a:r>
            <a:endParaRPr lang="bg-BG" sz="3150" dirty="0">
              <a:solidFill>
                <a:schemeClr val="bg1"/>
              </a:solidFill>
              <a:latin typeface="Consola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Номерирани</a:t>
            </a:r>
            <a:r>
              <a:rPr lang="en-US" sz="3950" dirty="0"/>
              <a:t> </a:t>
            </a:r>
            <a:r>
              <a:rPr lang="en-US" sz="3950" dirty="0" err="1"/>
              <a:t>редове</a:t>
            </a:r>
          </a:p>
        </p:txBody>
      </p:sp>
      <p:sp>
        <p:nvSpPr>
          <p:cNvPr id="22" name="Text Placeholder 5"/>
          <p:cNvSpPr txBox="1">
            <a:spLocks/>
          </p:cNvSpPr>
          <p:nvPr/>
        </p:nvSpPr>
        <p:spPr>
          <a:xfrm>
            <a:off x="1906093" y="3114084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906093" y="4930248"/>
            <a:ext cx="8204028" cy="16949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>
                <a:solidFill>
                  <a:schemeClr val="tx1"/>
                </a:solidFill>
              </a:defRPr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>
                <a:solidFill>
                  <a:schemeClr val="tx1"/>
                </a:solidFill>
              </a:defRPr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>
                <a:solidFill>
                  <a:schemeClr val="tx1"/>
                </a:solidFill>
              </a:defRPr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>
                <a:solidFill>
                  <a:schemeClr val="tx1"/>
                </a:solidFill>
              </a:defRPr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>
                <a:solidFill>
                  <a:schemeClr val="tx1"/>
                </a:solidFill>
              </a:defRPr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1. Two households, both alike in dignity,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2. In fair Verona, where we lay our scene,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3. From ancient grudge break to new mutiny,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4. Where civil blood makes civil hands unclean.</a:t>
            </a:r>
            <a:endParaRPr lang="bg-BG" sz="2399" dirty="0">
              <a:solidFill>
                <a:schemeClr val="tx1"/>
              </a:solidFill>
            </a:endParaRP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EF46C1AF-68EB-4F38-B27E-FF843863CA97}"/>
              </a:ext>
            </a:extLst>
          </p:cNvPr>
          <p:cNvSpPr/>
          <p:nvPr/>
        </p:nvSpPr>
        <p:spPr bwMode="auto">
          <a:xfrm flipH="1">
            <a:off x="1012325" y="3960371"/>
            <a:ext cx="702977" cy="1754543"/>
          </a:xfrm>
          <a:prstGeom prst="curved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F102BC7-115B-4B3E-B023-4E8253CDF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67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Номерирани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редове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07079" y="1359540"/>
            <a:ext cx="10777844" cy="5238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using (var reader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StreamReader</a:t>
            </a:r>
            <a:r>
              <a:rPr lang="en-US" sz="2599" b="1" dirty="0">
                <a:latin typeface="Consolas" panose="020B0609020204030204" pitchFamily="49" charset="0"/>
              </a:rPr>
              <a:t>("input.txt"))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string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int counter = 1;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using (var writer = new 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</a:rPr>
              <a:t>StreamWriter</a:t>
            </a:r>
            <a:r>
              <a:rPr lang="en-US" sz="2599" b="1" dirty="0">
                <a:latin typeface="Consolas" panose="020B0609020204030204" pitchFamily="49" charset="0"/>
              </a:rPr>
              <a:t>("output.txt"))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while (line != null)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writer.WriteLine($"{counter}. {line}");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line = reader.ReadLine();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  counter++;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    }   </a:t>
            </a:r>
          </a:p>
          <a:p>
            <a:pPr>
              <a:lnSpc>
                <a:spcPct val="105000"/>
              </a:lnSpc>
            </a:pPr>
            <a:r>
              <a:rPr lang="en-US" sz="2599" b="1" dirty="0">
                <a:latin typeface="Consolas" panose="020B0609020204030204" pitchFamily="49" charset="0"/>
              </a:rPr>
              <a:t>}</a:t>
            </a:r>
            <a:endParaRPr lang="en-US" sz="25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DC90215-7DF4-447A-9D3F-41813389D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247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442595" indent="-442595">
              <a:spcBef>
                <a:spcPts val="1200"/>
              </a:spcBef>
              <a:buFontTx/>
              <a:buAutoNum type="arabicPeriod"/>
            </a:pPr>
            <a:r>
              <a:rPr lang="en-US" dirty="0"/>
              <a:t>Какво е </a:t>
            </a:r>
            <a:r>
              <a:rPr lang="en-US" b="1" dirty="0" err="1">
                <a:solidFill>
                  <a:schemeClr val="bg1"/>
                </a:solidFill>
              </a:rPr>
              <a:t>стриймване</a:t>
            </a:r>
            <a:r>
              <a:rPr lang="en-US" dirty="0"/>
              <a:t>?</a:t>
            </a:r>
            <a:endParaRPr lang="bg-BG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2. </a:t>
            </a:r>
            <a:r>
              <a:rPr lang="en-US" b="1" noProof="1">
                <a:solidFill>
                  <a:schemeClr val="bg1"/>
                </a:solidFill>
              </a:rPr>
              <a:t>Четене </a:t>
            </a:r>
            <a:r>
              <a:rPr lang="en-US" noProof="1">
                <a:solidFill>
                  <a:srgbClr val="234465"/>
                </a:solidFill>
              </a:rPr>
              <a:t>и</a:t>
            </a:r>
            <a:r>
              <a:rPr lang="en-US" noProof="1"/>
              <a:t> </a:t>
            </a:r>
            <a:r>
              <a:rPr lang="en-US" b="1" noProof="1">
                <a:solidFill>
                  <a:schemeClr val="bg1"/>
                </a:solidFill>
              </a:rPr>
              <a:t>писане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3. </a:t>
            </a:r>
            <a:r>
              <a:rPr lang="en-US" b="1" dirty="0" err="1">
                <a:solidFill>
                  <a:schemeClr val="bg1"/>
                </a:solidFill>
              </a:rPr>
              <a:t>Стриймване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файлове</a:t>
            </a:r>
            <a:endParaRPr lang="en-US" b="1" dirty="0" err="1">
              <a:solidFill>
                <a:schemeClr val="bg1"/>
              </a:solidFill>
              <a:cs typeface="Calibri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4. </a:t>
            </a:r>
            <a:r>
              <a:rPr lang="en-US" dirty="0" err="1"/>
              <a:t>Клас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File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5.</a:t>
            </a:r>
            <a:r>
              <a:rPr lang="bg-BG" dirty="0"/>
              <a:t> </a:t>
            </a:r>
            <a:r>
              <a:rPr lang="en-US" dirty="0" err="1">
                <a:ea typeface="+mn-lt"/>
                <a:cs typeface="+mn-lt"/>
              </a:rPr>
              <a:t>Клас</a:t>
            </a:r>
            <a:r>
              <a:rPr lang="en-US" dirty="0"/>
              <a:t> </a:t>
            </a:r>
            <a:r>
              <a:rPr lang="en-US" b="1" dirty="0">
                <a:solidFill>
                  <a:schemeClr val="bg1"/>
                </a:solidFill>
              </a:rPr>
              <a:t>Directory</a:t>
            </a:r>
            <a:r>
              <a:rPr lang="en-US" dirty="0"/>
              <a:t> </a:t>
            </a:r>
            <a:endParaRPr lang="en-US" sz="3999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6. </a:t>
            </a:r>
            <a:r>
              <a:rPr lang="bg-BG" dirty="0"/>
              <a:t>Какво е </a:t>
            </a:r>
            <a:r>
              <a:rPr lang="ru-RU" dirty="0" err="1"/>
              <a:t>Бинарната</a:t>
            </a:r>
            <a:r>
              <a:rPr lang="ru-RU" dirty="0"/>
              <a:t> </a:t>
            </a:r>
            <a:r>
              <a:rPr lang="ru-RU" dirty="0" err="1"/>
              <a:t>сериализация</a:t>
            </a:r>
            <a:endParaRPr lang="ru-RU" dirty="0"/>
          </a:p>
          <a:p>
            <a:pPr marL="0" indent="0">
              <a:spcBef>
                <a:spcPts val="1200"/>
              </a:spcBef>
              <a:buNone/>
            </a:pPr>
            <a:r>
              <a:rPr lang="bg-BG" dirty="0"/>
              <a:t>7. </a:t>
            </a:r>
            <a:r>
              <a:rPr lang="ru-RU" sz="3200" dirty="0"/>
              <a:t>Какво е </a:t>
            </a:r>
            <a:r>
              <a:rPr lang="en-US" sz="3200" dirty="0"/>
              <a:t>XML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200" dirty="0"/>
              <a:t>8. </a:t>
            </a:r>
            <a:r>
              <a:rPr lang="bg-BG" sz="3200" dirty="0"/>
              <a:t>Какво е </a:t>
            </a:r>
            <a:r>
              <a:rPr lang="en-US" sz="3200" dirty="0"/>
              <a:t>JSON</a:t>
            </a:r>
            <a:endParaRPr lang="en-US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Съдържание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F3AC2DC-FF6B-40E0-BCE4-BF13D33DC5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Try-Catch-Finally</a:t>
            </a:r>
            <a:r>
              <a:rPr lang="bg-BG" sz="3950" dirty="0"/>
              <a:t> –</a:t>
            </a:r>
            <a:r>
              <a:rPr lang="en-US" sz="3950" dirty="0"/>
              <a:t> </a:t>
            </a:r>
            <a:r>
              <a:rPr lang="en-US" sz="3950" dirty="0" err="1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0443" y="1404306"/>
            <a:ext cx="11311114" cy="51288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StreamReader reader = null;</a:t>
            </a:r>
            <a:endParaRPr lang="en-US" sz="2399" noProof="1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int linesCount = 0;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try</a:t>
            </a:r>
            <a:r>
              <a:rPr lang="en-US" sz="2399" noProof="1">
                <a:solidFill>
                  <a:schemeClr val="tx1"/>
                </a:solidFill>
              </a:rPr>
              <a:t>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399" noProof="1">
                <a:solidFill>
                  <a:schemeClr val="tx1"/>
                </a:solidFill>
              </a:rPr>
              <a:t>  </a:t>
            </a:r>
            <a:r>
              <a:rPr lang="en-US" sz="2399" noProof="1">
                <a:solidFill>
                  <a:schemeClr val="tx1"/>
                </a:solidFill>
              </a:rPr>
              <a:t>reader = new StreamReader("input.txt");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while (reader.ReadLine() != null)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  linesCount++;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Console.WriteLine("Lines count: {0}", linesCount);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catch</a:t>
            </a:r>
            <a:r>
              <a:rPr lang="en-US" sz="2399" noProof="1">
                <a:solidFill>
                  <a:schemeClr val="tx1"/>
                </a:solidFill>
              </a:rPr>
              <a:t> (Exception ex) 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Console.Error.WriteLine("Error reading file: {0}", ex);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bg1"/>
                </a:solidFill>
              </a:rPr>
              <a:t>finally </a:t>
            </a:r>
            <a:r>
              <a:rPr lang="en-US" sz="23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  if (reader != null) reader.Close();</a:t>
            </a:r>
          </a:p>
          <a:p>
            <a: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8221FCC-E162-4D3F-BB51-2F6228880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591" y="5183542"/>
            <a:ext cx="3060409" cy="1323458"/>
          </a:xfrm>
          <a:prstGeom prst="wedgeRoundRectCallout">
            <a:avLst>
              <a:gd name="adj1" fmla="val -77055"/>
              <a:gd name="adj2" fmla="val 4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Вместо</a:t>
            </a:r>
            <a:r>
              <a:rPr lang="bg-BG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using(reader) </a:t>
            </a:r>
            <a:r>
              <a:rPr lang="bg-BG" sz="2350" b="1" dirty="0">
                <a:solidFill>
                  <a:srgbClr val="FFFFFF"/>
                </a:solidFill>
              </a:rPr>
              <a:t>  </a:t>
            </a:r>
            <a:r>
              <a:rPr lang="en-US" sz="2350" b="1" dirty="0" err="1">
                <a:solidFill>
                  <a:srgbClr val="FFFFFF"/>
                </a:solidFill>
              </a:rPr>
              <a:t>може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да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използвате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endParaRPr lang="en-US" sz="235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0B53BEC-F41E-4908-AE93-D1FB19465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5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FA4F4-A8D4-476B-9F73-6E1246889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503" y="1414278"/>
            <a:ext cx="2540994" cy="25409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777CA89-029F-4614-98F9-2D5C6788216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01000" y="4731634"/>
            <a:ext cx="11576891" cy="1424175"/>
          </a:xfrm>
        </p:spPr>
        <p:txBody>
          <a:bodyPr/>
          <a:lstStyle/>
          <a:p>
            <a:r>
              <a:rPr lang="en-GB" sz="4800" dirty="0" err="1">
                <a:cs typeface="Arial"/>
              </a:rPr>
              <a:t>Четене</a:t>
            </a:r>
            <a:r>
              <a:rPr lang="en-GB" sz="4800" dirty="0">
                <a:cs typeface="Arial"/>
              </a:rPr>
              <a:t>/</a:t>
            </a:r>
            <a:r>
              <a:rPr lang="en-GB" sz="4800" dirty="0" err="1">
                <a:cs typeface="Arial"/>
              </a:rPr>
              <a:t>Писане</a:t>
            </a:r>
            <a:r>
              <a:rPr lang="en-GB" sz="4800" dirty="0">
                <a:cs typeface="Arial"/>
              </a:rPr>
              <a:t> </a:t>
            </a:r>
            <a:r>
              <a:rPr lang="en-GB" sz="4800" dirty="0" err="1">
                <a:cs typeface="Arial"/>
              </a:rPr>
              <a:t>на</a:t>
            </a:r>
            <a:r>
              <a:rPr lang="en-GB" sz="4800" dirty="0">
                <a:cs typeface="Arial"/>
              </a:rPr>
              <a:t> </a:t>
            </a:r>
            <a:r>
              <a:rPr lang="en-GB" sz="4800" dirty="0" err="1">
                <a:cs typeface="Arial"/>
              </a:rPr>
              <a:t>информация</a:t>
            </a:r>
            <a:r>
              <a:rPr lang="en-GB" sz="4800" dirty="0">
                <a:cs typeface="Arial"/>
              </a:rPr>
              <a:t> </a:t>
            </a:r>
            <a:r>
              <a:rPr lang="en-GB" sz="4800" dirty="0" err="1">
                <a:cs typeface="Arial"/>
              </a:rPr>
              <a:t>от</a:t>
            </a:r>
            <a:r>
              <a:rPr lang="en-GB" sz="4800" dirty="0">
                <a:cs typeface="Arial"/>
              </a:rPr>
              <a:t>/</a:t>
            </a:r>
            <a:r>
              <a:rPr lang="en-GB" sz="4800" dirty="0" err="1">
                <a:cs typeface="Arial"/>
              </a:rPr>
              <a:t>на</a:t>
            </a:r>
            <a:r>
              <a:rPr lang="en-GB" sz="4800" dirty="0">
                <a:cs typeface="Arial"/>
              </a:rPr>
              <a:t> </a:t>
            </a:r>
            <a:r>
              <a:rPr lang="en-GB" sz="4800" dirty="0" err="1">
                <a:cs typeface="Arial"/>
              </a:rPr>
              <a:t>файлове</a:t>
            </a:r>
            <a:endParaRPr lang="bg-BG" sz="4800" dirty="0" err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29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9AE80-6ACA-41BD-A0F0-C21B22738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File streams </a:t>
            </a:r>
            <a:r>
              <a:rPr lang="bg-BG" sz="3600" dirty="0"/>
              <a:t>чете</a:t>
            </a:r>
            <a:r>
              <a:rPr lang="en-US" sz="3600" dirty="0"/>
              <a:t>/</a:t>
            </a:r>
            <a:r>
              <a:rPr lang="bg-BG" sz="3600" dirty="0"/>
              <a:t>пише редица от битове във файл</a:t>
            </a:r>
            <a:endParaRPr lang="bg-BG" dirty="0"/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Създава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 err="1"/>
              <a:t>нов</a:t>
            </a:r>
            <a:r>
              <a:rPr lang="en-US" sz="3600" dirty="0"/>
              <a:t> </a:t>
            </a:r>
            <a:r>
              <a:rPr lang="en-US" sz="3600" dirty="0" err="1"/>
              <a:t>двоичен</a:t>
            </a:r>
            <a:r>
              <a:rPr lang="en-US" sz="3600" dirty="0"/>
              <a:t> </a:t>
            </a:r>
            <a:r>
              <a:rPr lang="en-US" sz="3600" dirty="0" err="1"/>
              <a:t>файл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Отваряне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съществуващ</a:t>
            </a:r>
            <a:r>
              <a:rPr lang="en-US" sz="3600" dirty="0"/>
              <a:t> </a:t>
            </a:r>
            <a:r>
              <a:rPr lang="en-US" sz="3600" dirty="0" err="1"/>
              <a:t>файл</a:t>
            </a:r>
            <a:endParaRPr lang="en-US" sz="3600" dirty="0" err="1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44479-EF47-4EEC-8AC6-803C44B3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F68C2B-0D85-4E9F-8244-18BC12E41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2676082"/>
            <a:ext cx="10572246" cy="18330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using (var fs =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new FileStream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("file.bin",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FileMode.Create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  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// За да напиш</a:t>
            </a:r>
            <a:r>
              <a:rPr lang="bg-BG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е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те във файл: fs.Write(byte[]) …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BB4A1-AC6A-4643-BE07-CCEF0C80B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08485"/>
            <a:ext cx="10572246" cy="94687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using (var fs =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new FileStream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("file.bin",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FileMode.Open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sz="2350" b="1" noProof="1">
                <a:latin typeface="Consolas"/>
                <a:cs typeface="Consolas" panose="020B0609020204030204" pitchFamily="49" charset="0"/>
              </a:rPr>
              <a:t>{  </a:t>
            </a:r>
            <a:r>
              <a:rPr lang="en-US" sz="23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// Четене или писане на файл …</a:t>
            </a:r>
            <a:r>
              <a:rPr lang="en-US" sz="2350" b="1" noProof="1">
                <a:latin typeface="Consolas"/>
                <a:cs typeface="Consolas" panose="020B0609020204030204" pitchFamily="49" charset="0"/>
              </a:rPr>
              <a:t> 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4593EC2-820B-4031-A9EA-E293293F23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802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3950" dirty="0" err="1"/>
              <a:t>Писане</a:t>
            </a:r>
            <a:r>
              <a:rPr lang="en-US" altLang="en-US" sz="3950" dirty="0"/>
              <a:t> </a:t>
            </a:r>
            <a:r>
              <a:rPr lang="en-US" altLang="en-US" sz="3950" dirty="0" err="1"/>
              <a:t>на</a:t>
            </a:r>
            <a:r>
              <a:rPr lang="en-US" altLang="en-US" sz="3950" dirty="0"/>
              <a:t> </a:t>
            </a:r>
            <a:r>
              <a:rPr lang="en-US" altLang="en-US" sz="3950" dirty="0" err="1"/>
              <a:t>текст</a:t>
            </a:r>
            <a:r>
              <a:rPr lang="en-US" altLang="en-US" sz="3950" dirty="0"/>
              <a:t> </a:t>
            </a:r>
            <a:r>
              <a:rPr lang="en-US" altLang="en-US" sz="3950" dirty="0" err="1"/>
              <a:t>във</a:t>
            </a:r>
            <a:r>
              <a:rPr lang="en-US" altLang="en-US" sz="3950" dirty="0"/>
              <a:t> </a:t>
            </a:r>
            <a:r>
              <a:rPr lang="en-US" altLang="en-US" sz="3950" dirty="0" err="1"/>
              <a:t>файл</a:t>
            </a:r>
            <a:r>
              <a:rPr lang="en-US" altLang="en-US" sz="3950" dirty="0"/>
              <a:t> – </a:t>
            </a:r>
            <a:r>
              <a:rPr lang="en-US" altLang="en-US" sz="3950" dirty="0" err="1"/>
              <a:t>пример</a:t>
            </a:r>
            <a:endParaRPr lang="en-US" altLang="en-US" sz="395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64" y="1899000"/>
            <a:ext cx="11125072" cy="41908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string text = "Кирилица";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var fileStream =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new FileStream(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"log.txt", FileMode.Create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using(fileStream)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bytes =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Encoding.UTF8.GetBytes(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  fileStream.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Write(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bytes, 0, bytes.Length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sz="27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630106" y="3499240"/>
            <a:ext cx="4589871" cy="990342"/>
          </a:xfrm>
          <a:prstGeom prst="wedgeRoundRectCallout">
            <a:avLst>
              <a:gd name="adj1" fmla="val -58621"/>
              <a:gd name="adj2" fmla="val 58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Encoding.UTF8.GetBytes()</a:t>
            </a:r>
            <a:r>
              <a:rPr lang="en-US" sz="2350" b="1" noProof="1">
                <a:solidFill>
                  <a:schemeClr val="bg2"/>
                </a:solidFill>
              </a:rPr>
              <a:t> </a:t>
            </a:r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връща байтове на знаците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4F68C5-A722-4F76-BD41-AEAC401A5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82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46886" y="6453337"/>
            <a:ext cx="9098228" cy="4607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99" dirty="0">
                <a:hlinkClick r:id="rId3"/>
              </a:rPr>
              <a:t>https://gist.github.com/nakov/1d39c4513cff83b8a735d7dc883dfe18</a:t>
            </a:r>
            <a:endParaRPr lang="en-US" sz="1999" dirty="0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950" dirty="0" err="1"/>
              <a:t>Криптиране</a:t>
            </a:r>
            <a:r>
              <a:rPr lang="en-US" sz="3950" dirty="0"/>
              <a:t>/</a:t>
            </a:r>
            <a:r>
              <a:rPr lang="en-US" sz="3950" dirty="0" err="1"/>
              <a:t>Декрептиране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  <a:r>
              <a:rPr lang="en-US" sz="3950" dirty="0"/>
              <a:t> с XOR</a:t>
            </a:r>
            <a:endParaRPr lang="en-US" altLang="en-US" sz="395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2418" y="1207953"/>
            <a:ext cx="10987222" cy="52352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fin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FileMode.Open))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using (var fout = new FileStream(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"example-encrypted.png"</a:t>
            </a: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, FileMode.Create))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byte[] buffer = new byte[4096];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while (true)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int bytesRead = fin.Read(buffer);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if (bytesRead == 0) break;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 byte secret = 183;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i = 0; i &lt; bytesRead; i++)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buffer[i] = (byte) (buffer[i] ^ secret);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 fout.Write(buffer, 0, bytesRead);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20000"/>
              </a:lnSpc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942783" y="2913713"/>
            <a:ext cx="4507591" cy="1825728"/>
          </a:xfrm>
          <a:prstGeom prst="wedgeRoundRectCallout">
            <a:avLst>
              <a:gd name="adj1" fmla="val -42712"/>
              <a:gd name="adj2" fmla="val 708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Криптира четените битове</a:t>
            </a:r>
            <a:r>
              <a:rPr lang="en-US" sz="2350" b="1" noProof="1">
                <a:solidFill>
                  <a:schemeClr val="bg2"/>
                </a:solidFill>
              </a:rPr>
              <a:t> с константен параметър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Тайно </a:t>
            </a:r>
            <a:r>
              <a:rPr lang="en-US" sz="2350" b="1" noProof="1">
                <a:solidFill>
                  <a:schemeClr val="bg2"/>
                </a:solidFill>
                <a:cs typeface="Calibri"/>
              </a:rPr>
              <a:t>използваме оператора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XOR</a:t>
            </a:r>
            <a:r>
              <a:rPr lang="en-US" sz="2350" b="1" noProof="1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2350" b="1" noProof="1">
                <a:solidFill>
                  <a:schemeClr val="bg2"/>
                </a:solidFill>
                <a:cs typeface="Calibri"/>
              </a:rPr>
              <a:t> 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7BA4232-4144-418E-AE33-BA69D1777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661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84710-C6D0-4212-96EB-7F23A8F65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825" y="1127725"/>
            <a:ext cx="2118601" cy="2299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82DC1D-FA34-4F94-A352-B8926561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895" y="2515634"/>
            <a:ext cx="1093453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361F722-A087-4869-8971-F02633F77A4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Класа</a:t>
            </a:r>
            <a:r>
              <a:rPr lang="en-US" sz="5350" dirty="0">
                <a:cs typeface="Arial"/>
              </a:rPr>
              <a:t> File в .NET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5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/>
          <p:cNvSpPr>
            <a:spLocks noGrp="1"/>
          </p:cNvSpPr>
          <p:nvPr>
            <p:ph idx="10"/>
          </p:nvPr>
        </p:nvSpPr>
        <p:spPr>
          <a:xfrm>
            <a:off x="193479" y="1196706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File.ReadAllText()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2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 </a:t>
            </a:r>
            <a:r>
              <a:rPr lang="en-US" sz="3600" noProof="1">
                <a:solidFill>
                  <a:srgbClr val="234465"/>
                </a:solidFill>
                <a:latin typeface="Calibri"/>
                <a:cs typeface="Calibri"/>
                <a:sym typeface="Wingdings" panose="05000000000000000000" pitchFamily="2" charset="2"/>
              </a:rPr>
              <a:t>-</a:t>
            </a:r>
            <a:r>
              <a:rPr lang="en-US" sz="3600" noProof="1"/>
              <a:t> </a:t>
            </a:r>
            <a:r>
              <a:rPr lang="en-US" sz="3600" noProof="1">
                <a:ea typeface="+mn-lt"/>
                <a:cs typeface="+mn-lt"/>
              </a:rPr>
              <a:t>чете текст наведнъж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/>
              </a:rPr>
              <a:t>File.ReadAllLines()</a:t>
            </a:r>
            <a:r>
              <a:rPr lang="en-US" sz="3200" b="1" noProof="1">
                <a:solidFill>
                  <a:schemeClr val="bg1"/>
                </a:solidFill>
              </a:rPr>
              <a:t> </a:t>
            </a:r>
            <a:r>
              <a:rPr lang="en-US" sz="3600" noProof="1">
                <a:sym typeface="Wingdings" panose="05000000000000000000" pitchFamily="2" charset="2"/>
              </a:rPr>
              <a:t> </a:t>
            </a:r>
            <a:r>
              <a:rPr lang="en-US" sz="3600" b="1" noProof="1">
                <a:solidFill>
                  <a:schemeClr val="bg1"/>
                </a:solidFill>
                <a:latin typeface="Consolas"/>
                <a:sym typeface="Wingdings" panose="05000000000000000000" pitchFamily="2" charset="2"/>
              </a:rPr>
              <a:t>низ[]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noProof="1"/>
              <a:t>- чете текста на редове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Четене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текстов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  <a:endParaRPr lang="en-US" dirty="0" err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01756" y="2018792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 text = File.</a:t>
            </a:r>
            <a:r>
              <a:rPr lang="en-US" sz="2799" dirty="0">
                <a:solidFill>
                  <a:schemeClr val="bg1"/>
                </a:solidFill>
              </a:rPr>
              <a:t>ReadAllText</a:t>
            </a:r>
            <a:r>
              <a:rPr lang="en-US" sz="2799" dirty="0"/>
              <a:t>("file.txt");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2397" y="4827104"/>
            <a:ext cx="10650828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lines = File.</a:t>
            </a:r>
            <a:r>
              <a:rPr lang="en-US" sz="2799" dirty="0">
                <a:solidFill>
                  <a:schemeClr val="bg1"/>
                </a:solidFill>
              </a:rPr>
              <a:t>ReadAllLines</a:t>
            </a:r>
            <a:r>
              <a:rPr lang="en-US" sz="2799" dirty="0"/>
              <a:t>("file.txt");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9E25311-C649-4F3C-BEC6-C82B4D5F4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655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noProof="1"/>
              <a:t>Пише </a:t>
            </a:r>
            <a:r>
              <a:rPr lang="en-US" sz="3350" b="1" noProof="1">
                <a:solidFill>
                  <a:schemeClr val="bg1"/>
                </a:solidFill>
              </a:rPr>
              <a:t>низ </a:t>
            </a:r>
            <a:r>
              <a:rPr lang="en-US" sz="3350" noProof="1"/>
              <a:t>към текстов файл:</a:t>
            </a:r>
            <a:endParaRPr lang="bg-BG" sz="3350" dirty="0"/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1799"/>
              </a:spcBef>
            </a:pPr>
            <a:r>
              <a:rPr lang="en-US" sz="3350" noProof="1"/>
              <a:t>Пише </a:t>
            </a:r>
            <a:r>
              <a:rPr lang="en-US" sz="3350" b="1" noProof="1">
                <a:solidFill>
                  <a:schemeClr val="bg1"/>
                </a:solidFill>
              </a:rPr>
              <a:t>редица </a:t>
            </a:r>
            <a:r>
              <a:rPr lang="en-US" sz="3350" noProof="1"/>
              <a:t>от низове в текстов файл, разделени с ред:</a:t>
            </a:r>
            <a:endParaRPr lang="en-US" sz="3350" noProof="1">
              <a:cs typeface="Calibri"/>
            </a:endParaRPr>
          </a:p>
          <a:p>
            <a:pPr marL="360045" indent="-360045">
              <a:spcBef>
                <a:spcPts val="0"/>
              </a:spcBef>
            </a:pPr>
            <a:endParaRPr lang="en-US" noProof="1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  <a:p>
            <a:pPr marL="360045" indent="-360045">
              <a:spcBef>
                <a:spcPts val="0"/>
              </a:spcBef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</a:rPr>
              <a:t>Добавя </a:t>
            </a:r>
            <a:r>
              <a:rPr lang="en-US" sz="3350" noProof="1">
                <a:solidFill>
                  <a:srgbClr val="234465"/>
                </a:solidFill>
              </a:rPr>
              <a:t>допълнителен текст към с</a:t>
            </a:r>
            <a:r>
              <a:rPr lang="bg-BG" sz="3350" noProof="1">
                <a:solidFill>
                  <a:srgbClr val="234465"/>
                </a:solidFill>
              </a:rPr>
              <a:t>ъ</a:t>
            </a:r>
            <a:r>
              <a:rPr lang="en-US" sz="3350" noProof="1">
                <a:solidFill>
                  <a:srgbClr val="234465"/>
                </a:solidFill>
              </a:rPr>
              <a:t>ществуващ файл</a:t>
            </a:r>
            <a:r>
              <a:rPr lang="en-US" sz="3350" noProof="1"/>
              <a:t>:</a:t>
            </a:r>
            <a:endParaRPr lang="en-US" sz="3350" noProof="1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Писане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текстов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  <a:endParaRPr lang="en-US" dirty="0" err="1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87210" y="3515273"/>
            <a:ext cx="10817582" cy="993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string[] </a:t>
            </a:r>
            <a:r>
              <a:rPr lang="en-US" sz="2399" dirty="0"/>
              <a:t>names = { "peter", "irina", "george", "</a:t>
            </a:r>
            <a:r>
              <a:rPr lang="en-US" sz="2399" noProof="1"/>
              <a:t>maria</a:t>
            </a:r>
            <a:r>
              <a:rPr lang="en-US" sz="2399" dirty="0"/>
              <a:t>"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WriteAllLines</a:t>
            </a:r>
            <a:r>
              <a:rPr lang="en-US" sz="2399" dirty="0"/>
              <a:t>("output.txt", names);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87210" y="1941947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WriteAllText</a:t>
            </a:r>
            <a:r>
              <a:rPr lang="en-US" sz="2399" dirty="0"/>
              <a:t>("output.txt", "Files are fun :)");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BF7C0B1-B630-4962-BD17-7A051E067FBD}"/>
              </a:ext>
            </a:extLst>
          </p:cNvPr>
          <p:cNvSpPr txBox="1">
            <a:spLocks/>
          </p:cNvSpPr>
          <p:nvPr/>
        </p:nvSpPr>
        <p:spPr>
          <a:xfrm>
            <a:off x="687210" y="5408485"/>
            <a:ext cx="10817582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File.</a:t>
            </a:r>
            <a:r>
              <a:rPr lang="en-US" sz="2399" dirty="0">
                <a:solidFill>
                  <a:schemeClr val="bg1"/>
                </a:solidFill>
              </a:rPr>
              <a:t>AppendAllText</a:t>
            </a:r>
            <a:r>
              <a:rPr lang="en-US" sz="2399" dirty="0"/>
              <a:t>("output.txt", "\nMore text\n");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B1195DE-2F14-4294-9A37-702E3E391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03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/>
              <a:t>Писане на 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 в текстов файл:</a:t>
            </a:r>
            <a:endParaRPr lang="bg-BG" sz="3350" dirty="0"/>
          </a:p>
          <a:p>
            <a:pPr marL="360045" indent="-360045">
              <a:lnSpc>
                <a:spcPct val="250000"/>
              </a:lnSpc>
            </a:pPr>
            <a:endParaRPr lang="bg-BG" noProof="1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noProof="1"/>
          </a:p>
          <a:p>
            <a:pPr marL="360045" indent="-360045"/>
            <a:r>
              <a:rPr lang="en-US" sz="3350" noProof="1"/>
              <a:t>Четене на двоичен файл с</a:t>
            </a:r>
            <a:r>
              <a:rPr lang="en-US" sz="3350" noProof="1">
                <a:solidFill>
                  <a:srgbClr val="234465"/>
                </a:solidFill>
              </a:rPr>
              <a:t> </a:t>
            </a:r>
            <a:r>
              <a:rPr lang="en-US" sz="3350" b="1" noProof="1">
                <a:solidFill>
                  <a:schemeClr val="bg1"/>
                </a:solidFill>
              </a:rPr>
              <a:t>byte[]</a:t>
            </a:r>
            <a:r>
              <a:rPr lang="en-US" sz="3350" noProof="1"/>
              <a:t>:</a:t>
            </a:r>
            <a:endParaRPr lang="bg-BG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Четене</a:t>
            </a:r>
            <a:r>
              <a:rPr lang="en-US" sz="3950" dirty="0"/>
              <a:t>/</a:t>
            </a:r>
            <a:r>
              <a:rPr lang="en-US" sz="3950" dirty="0" err="1"/>
              <a:t>Писане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/>
              <a:t>двоичен</a:t>
            </a:r>
            <a:r>
              <a:rPr lang="en-US" sz="3950" dirty="0"/>
              <a:t> </a:t>
            </a:r>
            <a:r>
              <a:rPr lang="en-US" sz="3950" dirty="0" err="1"/>
              <a:t>файл</a:t>
            </a:r>
            <a:endParaRPr lang="en-US" sz="395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8666" y="4395251"/>
            <a:ext cx="11606621" cy="1515484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Aft>
                <a:spcPts val="400"/>
              </a:spcAft>
            </a:pPr>
            <a:endParaRPr lang="en-US" sz="3199" noProof="1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7431" y="4709038"/>
            <a:ext cx="11032327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byte[] bytesRead = File.</a:t>
            </a:r>
            <a:r>
              <a:rPr lang="en-US" sz="2799" noProof="1">
                <a:solidFill>
                  <a:schemeClr val="bg1"/>
                </a:solidFill>
              </a:rPr>
              <a:t>ReadAllBytes</a:t>
            </a:r>
            <a:r>
              <a:rPr lang="en-US" sz="2799" noProof="1"/>
              <a:t>("binaryFile.txt");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607431" y="1917333"/>
            <a:ext cx="11032327" cy="2006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using System.IO;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byte[] bytesToWrite </a:t>
            </a:r>
            <a:r>
              <a:rPr lang="en-US" sz="2799" noProof="1"/>
              <a:t>= { 0, 183, 255 };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File.</a:t>
            </a:r>
            <a:r>
              <a:rPr lang="en-US" sz="2799" noProof="1">
                <a:solidFill>
                  <a:schemeClr val="bg1"/>
                </a:solidFill>
              </a:rPr>
              <a:t>WriteAllBytes</a:t>
            </a:r>
            <a:r>
              <a:rPr lang="en-US" sz="2799" noProof="1"/>
              <a:t>("output.txt",</a:t>
            </a:r>
            <a:r>
              <a:rPr lang="en-US" sz="2799" noProof="1">
                <a:solidFill>
                  <a:schemeClr val="bg1"/>
                </a:solidFill>
              </a:rPr>
              <a:t> bytesToWrite</a:t>
            </a:r>
            <a:r>
              <a:rPr lang="en-US" sz="2799" noProof="1"/>
              <a:t>);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CB94E45-FCD5-47D9-9318-C7D44ED90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788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8266E0-1A85-45AB-ABF0-3573ABAE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757" y="1295957"/>
            <a:ext cx="1750910" cy="190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DAA2FD-407D-40A6-9216-AE3EB119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60" y="2438659"/>
            <a:ext cx="1447424" cy="14474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9C80061-DD5F-4F92-8546-ED47D7976D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Класа</a:t>
            </a:r>
            <a:r>
              <a:rPr lang="en-US" sz="5350" dirty="0">
                <a:cs typeface="Arial"/>
              </a:rPr>
              <a:t> Directory в .NET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64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CE6-657C-4A76-B568-B1A0717C59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JSON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99E4F5-2BEC-4F87-A8BD-1B622AE5D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Създаване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r>
              <a:rPr lang="en-US" sz="3350" dirty="0"/>
              <a:t> (</a:t>
            </a:r>
            <a:r>
              <a:rPr lang="en-US" sz="3350" dirty="0">
                <a:ea typeface="+mn-lt"/>
                <a:cs typeface="+mn-lt"/>
              </a:rPr>
              <a:t>с </a:t>
            </a:r>
            <a:r>
              <a:rPr lang="en-US" sz="3350" dirty="0" err="1">
                <a:ea typeface="+mn-lt"/>
                <a:cs typeface="+mn-lt"/>
              </a:rPr>
              <a:t>всичките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bg-BG" sz="3350" dirty="0">
                <a:ea typeface="+mn-lt"/>
                <a:cs typeface="+mn-lt"/>
              </a:rPr>
              <a:t>ѝ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поддиректории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посочения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път</a:t>
            </a:r>
            <a:r>
              <a:rPr lang="en-US" sz="3350" dirty="0"/>
              <a:t>),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освен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ако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вече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не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съществуват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Изтриване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r>
              <a:rPr lang="en-US" sz="3350" dirty="0"/>
              <a:t> (</a:t>
            </a:r>
            <a:r>
              <a:rPr lang="en-US" sz="3350" dirty="0" err="1"/>
              <a:t>със</a:t>
            </a:r>
            <a:r>
              <a:rPr lang="en-US" sz="3350" dirty="0"/>
              <a:t> </a:t>
            </a:r>
            <a:r>
              <a:rPr lang="en-US" sz="3350" dirty="0" err="1"/>
              <a:t>съдържание</a:t>
            </a:r>
            <a:r>
              <a:rPr lang="en-US" sz="3350" dirty="0"/>
              <a:t>):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Преместване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файл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една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r>
              <a:rPr lang="en-US" sz="3350" dirty="0"/>
              <a:t> в </a:t>
            </a:r>
            <a:r>
              <a:rPr lang="en-US" sz="3350" dirty="0" err="1"/>
              <a:t>друга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Основни</a:t>
            </a:r>
            <a:r>
              <a:rPr lang="en-US" sz="3950" dirty="0"/>
              <a:t> </a:t>
            </a:r>
            <a:r>
              <a:rPr lang="en-US" sz="3950" dirty="0" err="1"/>
              <a:t>операци</a:t>
            </a:r>
            <a:r>
              <a:rPr lang="bg-BG" sz="3950" dirty="0"/>
              <a:t>и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директори</a:t>
            </a:r>
            <a:r>
              <a:rPr lang="bg-BG" sz="3950" dirty="0"/>
              <a:t>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3390" y="2484247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CreateDirectory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63390" y="4039076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Delete</a:t>
            </a:r>
            <a:r>
              <a:rPr lang="en-US" sz="2799" dirty="0"/>
              <a:t>("TestFolder", true);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63390" y="5543450"/>
            <a:ext cx="8886685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Directory.</a:t>
            </a:r>
            <a:r>
              <a:rPr lang="en-US" sz="2799" dirty="0">
                <a:solidFill>
                  <a:schemeClr val="bg1"/>
                </a:solidFill>
              </a:rPr>
              <a:t>Move</a:t>
            </a:r>
            <a:r>
              <a:rPr lang="en-US" sz="2799" dirty="0"/>
              <a:t>("Test", "New Folder");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DEE1743-8692-4126-B16E-84BDD7447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11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dirty="0" err="1">
                <a:solidFill>
                  <a:schemeClr val="bg1"/>
                </a:solidFill>
                <a:latin typeface="Consolas"/>
              </a:rPr>
              <a:t>GetFiles</a:t>
            </a:r>
            <a:r>
              <a:rPr lang="en-US" sz="315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350" dirty="0"/>
              <a:t>– </a:t>
            </a:r>
            <a:r>
              <a:rPr lang="en-US" sz="3350" dirty="0" err="1"/>
              <a:t>Връща</a:t>
            </a:r>
            <a:r>
              <a:rPr lang="en-US" sz="3350" dirty="0"/>
              <a:t> </a:t>
            </a:r>
            <a:r>
              <a:rPr lang="en-US" sz="3350" dirty="0" err="1"/>
              <a:t>имената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файловете</a:t>
            </a:r>
            <a:r>
              <a:rPr lang="en-US" sz="3350" dirty="0"/>
              <a:t> (</a:t>
            </a:r>
            <a:r>
              <a:rPr lang="en-US" sz="3350" dirty="0" err="1"/>
              <a:t>включително</a:t>
            </a:r>
            <a:r>
              <a:rPr lang="en-US" sz="3350" dirty="0"/>
              <a:t> </a:t>
            </a:r>
            <a:r>
              <a:rPr lang="en-US" sz="3350" dirty="0" err="1"/>
              <a:t>техния</a:t>
            </a:r>
            <a:r>
              <a:rPr lang="en-US" sz="3350" dirty="0"/>
              <a:t> </a:t>
            </a:r>
            <a:r>
              <a:rPr lang="en-US" sz="3350" dirty="0" err="1"/>
              <a:t>път</a:t>
            </a:r>
            <a:r>
              <a:rPr lang="en-US" sz="3350" dirty="0"/>
              <a:t>) </a:t>
            </a:r>
            <a:r>
              <a:rPr lang="en-US" sz="3350" dirty="0" err="1"/>
              <a:t>в</a:t>
            </a:r>
            <a:r>
              <a:rPr lang="en-US" sz="3350" dirty="0"/>
              <a:t> </a:t>
            </a:r>
            <a:r>
              <a:rPr lang="en-US" sz="3350" dirty="0" err="1"/>
              <a:t>опред</a:t>
            </a:r>
            <a:r>
              <a:rPr lang="bg-BG" sz="3350" dirty="0"/>
              <a:t>е</a:t>
            </a:r>
            <a:r>
              <a:rPr lang="en-US" sz="3350" dirty="0" err="1"/>
              <a:t>лена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endParaRPr lang="bg-BG" sz="3350" dirty="0" err="1"/>
          </a:p>
          <a:p>
            <a:pPr marL="360045" indent="-360045"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noProof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</a:rPr>
              <a:t>GetDirectories()</a:t>
            </a:r>
            <a:r>
              <a:rPr lang="en-US" sz="31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3350" dirty="0"/>
              <a:t>– </a:t>
            </a:r>
            <a:r>
              <a:rPr lang="en-US" sz="3350" dirty="0" err="1"/>
              <a:t>връща</a:t>
            </a:r>
            <a:r>
              <a:rPr lang="en-US" sz="3350" dirty="0"/>
              <a:t> </a:t>
            </a:r>
            <a:r>
              <a:rPr lang="en-US" sz="3350" dirty="0" err="1"/>
              <a:t>имената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подпапките</a:t>
            </a:r>
            <a:r>
              <a:rPr lang="en-US" sz="3350" dirty="0"/>
              <a:t> (</a:t>
            </a:r>
            <a:r>
              <a:rPr lang="en-US" sz="3350" dirty="0" err="1"/>
              <a:t>включително</a:t>
            </a:r>
            <a:r>
              <a:rPr lang="en-US" sz="3350" dirty="0"/>
              <a:t> </a:t>
            </a:r>
            <a:r>
              <a:rPr lang="en-US" sz="3350" dirty="0" err="1"/>
              <a:t>техните</a:t>
            </a:r>
            <a:r>
              <a:rPr lang="en-US" sz="3350" dirty="0"/>
              <a:t> </a:t>
            </a:r>
            <a:r>
              <a:rPr lang="en-US" sz="3350" dirty="0" err="1"/>
              <a:t>пътища</a:t>
            </a:r>
            <a:r>
              <a:rPr lang="en-US" sz="3350" dirty="0"/>
              <a:t>) в </a:t>
            </a:r>
            <a:r>
              <a:rPr lang="en-US" sz="3350" dirty="0" err="1"/>
              <a:t>определена</a:t>
            </a:r>
            <a:r>
              <a:rPr lang="en-US" sz="3350" dirty="0"/>
              <a:t> </a:t>
            </a:r>
            <a:r>
              <a:rPr lang="en-US" sz="3350" dirty="0" err="1"/>
              <a:t>директория</a:t>
            </a:r>
            <a:endParaRPr lang="en-US" sz="335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съдържанието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директорията</a:t>
            </a:r>
            <a:endParaRPr lang="bg-BG" dirty="0" err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3205" y="2529235"/>
            <a:ext cx="8831904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filesInDir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GetFiles</a:t>
            </a:r>
            <a:r>
              <a:rPr lang="en-US" sz="2799" dirty="0"/>
              <a:t>("TestFolder");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211" y="5142416"/>
            <a:ext cx="8827309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string[] subDirs =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Directory.</a:t>
            </a:r>
            <a:r>
              <a:rPr lang="en-US" sz="2799" dirty="0">
                <a:solidFill>
                  <a:schemeClr val="bg1"/>
                </a:solidFill>
              </a:rPr>
              <a:t>GetDirectories</a:t>
            </a:r>
            <a:r>
              <a:rPr lang="en-US" sz="2799" dirty="0"/>
              <a:t>("TestFolder");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B932B4B-443C-40EB-841A-8E0C98C6E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442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Дадена</a:t>
            </a:r>
            <a:r>
              <a:rPr lang="en-US" sz="3350" dirty="0"/>
              <a:t> </a:t>
            </a:r>
            <a:r>
              <a:rPr lang="en-US" sz="3350" dirty="0" err="1"/>
              <a:t>ви</a:t>
            </a:r>
            <a:r>
              <a:rPr lang="en-US" sz="3350" dirty="0"/>
              <a:t> е </a:t>
            </a:r>
            <a:r>
              <a:rPr lang="en-US" sz="3350" dirty="0" err="1"/>
              <a:t>папка</a:t>
            </a:r>
            <a:r>
              <a:rPr lang="en-US" sz="3350" dirty="0"/>
              <a:t> с </a:t>
            </a:r>
            <a:r>
              <a:rPr lang="en-US" sz="3350" dirty="0" err="1"/>
              <a:t>името</a:t>
            </a:r>
            <a:r>
              <a:rPr lang="en-US" sz="3350" dirty="0"/>
              <a:t> </a:t>
            </a:r>
            <a:r>
              <a:rPr lang="en-US" sz="3350" b="1" noProof="1">
                <a:solidFill>
                  <a:schemeClr val="bg1"/>
                </a:solidFill>
              </a:rPr>
              <a:t>TestFolder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Изчислете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размер</a:t>
            </a:r>
            <a:r>
              <a:rPr lang="bg-BG" sz="3350" b="1" dirty="0">
                <a:solidFill>
                  <a:schemeClr val="bg1"/>
                </a:solidFill>
              </a:rPr>
              <a:t>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на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всички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файлове</a:t>
            </a:r>
            <a:r>
              <a:rPr lang="en-US" sz="3350" b="1" dirty="0">
                <a:solidFill>
                  <a:schemeClr val="bg1"/>
                </a:solidFill>
              </a:rPr>
              <a:t> в </a:t>
            </a:r>
            <a:r>
              <a:rPr lang="en-US" sz="3350" b="1" dirty="0" err="1">
                <a:solidFill>
                  <a:schemeClr val="bg1"/>
                </a:solidFill>
              </a:rPr>
              <a:t>нея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br>
              <a:rPr lang="en-US" sz="3350" b="1" dirty="0">
                <a:solidFill>
                  <a:schemeClr val="bg1"/>
                </a:solidFill>
              </a:rPr>
            </a:br>
            <a:r>
              <a:rPr lang="en-US" sz="3350" dirty="0"/>
              <a:t>(</a:t>
            </a:r>
            <a:r>
              <a:rPr lang="en-US" sz="3350" dirty="0" err="1"/>
              <a:t>включително</a:t>
            </a:r>
            <a:r>
              <a:rPr lang="en-US" sz="3350" dirty="0"/>
              <a:t> и </a:t>
            </a:r>
            <a:r>
              <a:rPr lang="en-US" sz="3350" dirty="0" err="1"/>
              <a:t>подпапките</a:t>
            </a:r>
            <a:r>
              <a:rPr lang="en-US" sz="3350" dirty="0"/>
              <a:t>)</a:t>
            </a:r>
            <a:endParaRPr lang="en-US" sz="3350" dirty="0">
              <a:cs typeface="Calibri"/>
            </a:endParaRPr>
          </a:p>
          <a:p>
            <a:pPr marL="360045" indent="-360045">
              <a:spcBef>
                <a:spcPts val="1200"/>
              </a:spcBef>
            </a:pPr>
            <a:r>
              <a:rPr lang="en-US" sz="3350" dirty="0" err="1"/>
              <a:t>Отпечатайте</a:t>
            </a:r>
            <a:r>
              <a:rPr lang="en-US" sz="3350" dirty="0"/>
              <a:t> </a:t>
            </a:r>
            <a:r>
              <a:rPr lang="en-US" sz="3350" dirty="0" err="1"/>
              <a:t>резултат</a:t>
            </a:r>
            <a:r>
              <a:rPr lang="bg-BG" sz="3350" dirty="0"/>
              <a:t>а</a:t>
            </a:r>
            <a:r>
              <a:rPr lang="en-US" sz="3350" dirty="0"/>
              <a:t> </a:t>
            </a:r>
            <a:r>
              <a:rPr lang="en-US" sz="3350" dirty="0" err="1"/>
              <a:t>в</a:t>
            </a:r>
            <a:r>
              <a:rPr lang="bg-BG" sz="3350" dirty="0"/>
              <a:t>ъв</a:t>
            </a:r>
            <a:r>
              <a:rPr lang="en-US" sz="3350" dirty="0"/>
              <a:t> </a:t>
            </a:r>
            <a:r>
              <a:rPr lang="en-US" sz="3350" dirty="0" err="1"/>
              <a:t>файла</a:t>
            </a:r>
            <a:r>
              <a:rPr lang="en-US" sz="3350" dirty="0"/>
              <a:t> "</a:t>
            </a:r>
            <a:r>
              <a:rPr lang="en-US" sz="3350" b="1" dirty="0">
                <a:solidFill>
                  <a:schemeClr val="bg1"/>
                </a:solidFill>
              </a:rPr>
              <a:t>output.txt</a:t>
            </a:r>
            <a:r>
              <a:rPr lang="en-US" sz="3350" dirty="0"/>
              <a:t>" в </a:t>
            </a:r>
            <a:r>
              <a:rPr lang="en-US" sz="3350" dirty="0" err="1"/>
              <a:t>мегабайти</a:t>
            </a:r>
            <a:endParaRPr lang="bg-BG" sz="3350" dirty="0" err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Изчисление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размера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папка</a:t>
            </a:r>
            <a:endParaRPr lang="en-US" sz="3950" dirty="0">
              <a:cs typeface="Calibri"/>
            </a:endParaRP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936000" y="4824000"/>
            <a:ext cx="3104191" cy="587994"/>
          </a:xfrm>
          <a:prstGeom prst="rect">
            <a:avLst/>
          </a:prstGeom>
          <a:solidFill>
            <a:schemeClr val="accent6">
              <a:lumMod val="1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output.txt</a:t>
            </a:r>
            <a:endParaRPr lang="bg-BG" sz="2399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EB4D27-6CDE-4EEB-B1D9-E33D1650205A}"/>
              </a:ext>
            </a:extLst>
          </p:cNvPr>
          <p:cNvSpPr txBox="1">
            <a:spLocks/>
          </p:cNvSpPr>
          <p:nvPr/>
        </p:nvSpPr>
        <p:spPr>
          <a:xfrm>
            <a:off x="3936000" y="5411995"/>
            <a:ext cx="3104191" cy="587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5.16173839569092</a:t>
            </a:r>
            <a:endParaRPr lang="bg-BG" sz="23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06DD375-018E-4F16-B8E7-08C163DC9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63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Изчисление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размера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папка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82490" y="1269563"/>
            <a:ext cx="11427023" cy="52403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double sum = 0;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DirectoryInfo dir = new DirectoryInfo("TestFolder");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FileInfo[] infos = dir.GetFiles("*", SearchOption.AllDirectories);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foreach (FileInfo fileInfo in infos)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   sum += fileInfo.Length;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sum = sum / 1024 / 1024;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2399" noProof="1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noProof="1"/>
              <a:t>File.WriteAllText("оutput.txt", sum.ToString());</a:t>
            </a:r>
          </a:p>
        </p:txBody>
      </p:sp>
      <p:sp>
        <p:nvSpPr>
          <p:cNvPr id="6" name="AutoShape 23">
            <a:extLst>
              <a:ext uri="{FF2B5EF4-FFF2-40B4-BE49-F238E27FC236}">
                <a16:creationId xmlns:a16="http://schemas.microsoft.com/office/drawing/2014/main" id="{0F8016E5-8E48-4A6D-B661-4286F2DA5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5742" y="3422394"/>
            <a:ext cx="3824004" cy="1456356"/>
          </a:xfrm>
          <a:prstGeom prst="wedgeRoundRectCallout">
            <a:avLst>
              <a:gd name="adj1" fmla="val 28296"/>
              <a:gd name="adj2" fmla="val -85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Получаваме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всички файлове</a:t>
            </a:r>
            <a:r>
              <a:rPr lang="en-US" sz="2350" noProof="1">
                <a:solidFill>
                  <a:schemeClr val="bg2"/>
                </a:solidFill>
                <a:ea typeface="+mn-lt"/>
                <a:cs typeface="+mn-lt"/>
              </a:rPr>
              <a:t> от дадената папка и нейните 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подпапки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14F91F0-98FC-4069-8B0C-EC8A579FC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228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22765B2B-24C7-7681-CCA8-A8ABCACC600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78A5898-4C4E-F6A4-9D7A-AAD4EB69026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ru-RU" dirty="0" err="1"/>
              <a:t>б</a:t>
            </a:r>
            <a:r>
              <a:rPr lang="ru-RU" dirty="0" err="1">
                <a:effectLst/>
                <a:latin typeface="+mj-lt"/>
              </a:rPr>
              <a:t>инарна</a:t>
            </a:r>
            <a:r>
              <a:rPr lang="ru-RU" dirty="0">
                <a:effectLst/>
                <a:latin typeface="+mj-lt"/>
              </a:rPr>
              <a:t> </a:t>
            </a:r>
            <a:r>
              <a:rPr lang="ru-RU" dirty="0" err="1">
                <a:effectLst/>
                <a:latin typeface="+mj-lt"/>
              </a:rPr>
              <a:t>сериализация</a:t>
            </a:r>
            <a:endParaRPr lang="bg-BG" dirty="0"/>
          </a:p>
        </p:txBody>
      </p:sp>
      <p:pic>
        <p:nvPicPr>
          <p:cNvPr id="1026" name="Picture 2" descr=" бинарна сериализация">
            <a:extLst>
              <a:ext uri="{FF2B5EF4-FFF2-40B4-BE49-F238E27FC236}">
                <a16:creationId xmlns:a16="http://schemas.microsoft.com/office/drawing/2014/main" id="{777AF67E-7AF7-F4BF-B3A1-116C5BE9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77" y="1386127"/>
            <a:ext cx="2488046" cy="248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5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3DE09D1-91F7-755B-27E3-BFA55E143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570F0D5-2B16-DF50-B1DF-A8727134F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 err="1">
                <a:solidFill>
                  <a:schemeClr val="bg1"/>
                </a:solidFill>
                <a:effectLst/>
                <a:latin typeface="+mj-lt"/>
              </a:rPr>
              <a:t>Бинарната</a:t>
            </a:r>
            <a:r>
              <a:rPr lang="ru-RU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ru-RU" b="1" dirty="0" err="1">
                <a:solidFill>
                  <a:schemeClr val="bg1"/>
                </a:solidFill>
                <a:effectLst/>
                <a:latin typeface="+mj-lt"/>
              </a:rPr>
              <a:t>сериализация</a:t>
            </a:r>
            <a:r>
              <a:rPr lang="ru-RU" b="1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ru-RU" dirty="0">
                <a:effectLst/>
                <a:latin typeface="+mj-lt"/>
              </a:rPr>
              <a:t>е процес на </a:t>
            </a:r>
            <a:r>
              <a:rPr lang="ru-RU" dirty="0" err="1">
                <a:effectLst/>
                <a:latin typeface="+mj-lt"/>
              </a:rPr>
              <a:t>преобразуване</a:t>
            </a:r>
            <a:r>
              <a:rPr lang="ru-RU" dirty="0">
                <a:effectLst/>
                <a:latin typeface="+mj-lt"/>
              </a:rPr>
              <a:t> на </a:t>
            </a:r>
            <a:r>
              <a:rPr lang="ru-RU" dirty="0" err="1">
                <a:effectLst/>
                <a:latin typeface="+mj-lt"/>
              </a:rPr>
              <a:t>обекти</a:t>
            </a:r>
            <a:r>
              <a:rPr lang="ru-RU" dirty="0">
                <a:effectLst/>
                <a:latin typeface="+mj-lt"/>
              </a:rPr>
              <a:t> в поток от </a:t>
            </a:r>
            <a:r>
              <a:rPr lang="ru-RU" dirty="0" err="1">
                <a:effectLst/>
                <a:latin typeface="+mj-lt"/>
              </a:rPr>
              <a:t>байтове</a:t>
            </a:r>
            <a:r>
              <a:rPr lang="ru-RU" dirty="0">
                <a:effectLst/>
                <a:latin typeface="+mj-lt"/>
              </a:rPr>
              <a:t>, </a:t>
            </a:r>
            <a:r>
              <a:rPr lang="ru-RU" dirty="0" err="1">
                <a:effectLst/>
                <a:latin typeface="+mj-lt"/>
              </a:rPr>
              <a:t>който</a:t>
            </a:r>
            <a:r>
              <a:rPr lang="ru-RU" dirty="0">
                <a:effectLst/>
                <a:latin typeface="+mj-lt"/>
              </a:rPr>
              <a:t> може бъде</a:t>
            </a:r>
            <a:r>
              <a:rPr lang="en-US" dirty="0">
                <a:effectLst/>
                <a:latin typeface="+mj-lt"/>
              </a:rPr>
              <a:t>:</a:t>
            </a:r>
          </a:p>
          <a:p>
            <a:pPr lvl="1"/>
            <a:r>
              <a:rPr lang="ru-RU" dirty="0" err="1">
                <a:effectLst/>
                <a:latin typeface="+mj-lt"/>
              </a:rPr>
              <a:t>съхраняван</a:t>
            </a:r>
            <a:r>
              <a:rPr lang="ru-RU" dirty="0">
                <a:effectLst/>
                <a:latin typeface="+mj-lt"/>
              </a:rPr>
              <a:t> </a:t>
            </a:r>
            <a:endParaRPr lang="en-US" dirty="0">
              <a:latin typeface="+mj-lt"/>
            </a:endParaRPr>
          </a:p>
          <a:p>
            <a:pPr lvl="1"/>
            <a:r>
              <a:rPr lang="ru-RU" dirty="0" err="1">
                <a:effectLst/>
                <a:latin typeface="+mj-lt"/>
              </a:rPr>
              <a:t>предаван</a:t>
            </a:r>
            <a:r>
              <a:rPr lang="ru-RU" dirty="0">
                <a:effectLst/>
                <a:latin typeface="+mj-lt"/>
              </a:rPr>
              <a:t> по мрежа</a:t>
            </a:r>
            <a:endParaRPr lang="en-US" dirty="0"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ru-RU" b="1" dirty="0" err="1">
                <a:solidFill>
                  <a:schemeClr val="accent1"/>
                </a:solidFill>
                <a:latin typeface="+mj-lt"/>
              </a:rPr>
              <a:t>Запазва</a:t>
            </a:r>
            <a:r>
              <a:rPr lang="ru-RU" dirty="0">
                <a:latin typeface="+mj-lt"/>
              </a:rPr>
              <a:t> данни</a:t>
            </a:r>
            <a:r>
              <a:rPr lang="bg-BG" dirty="0">
                <a:latin typeface="+mj-lt"/>
              </a:rPr>
              <a:t>т</a:t>
            </a:r>
            <a:r>
              <a:rPr lang="en-US" dirty="0">
                <a:latin typeface="+mj-lt"/>
              </a:rPr>
              <a:t>e</a:t>
            </a:r>
            <a:r>
              <a:rPr lang="ru-RU" dirty="0">
                <a:latin typeface="+mj-lt"/>
              </a:rPr>
              <a:t> в компактен и </a:t>
            </a:r>
            <a:r>
              <a:rPr lang="ru-RU" dirty="0" err="1">
                <a:latin typeface="+mj-lt"/>
              </a:rPr>
              <a:t>ефективен</a:t>
            </a:r>
            <a:r>
              <a:rPr lang="ru-RU" dirty="0">
                <a:latin typeface="+mj-lt"/>
              </a:rPr>
              <a:t> формат, </a:t>
            </a:r>
            <a:r>
              <a:rPr lang="ru-RU" dirty="0" err="1">
                <a:latin typeface="+mj-lt"/>
              </a:rPr>
              <a:t>който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позволява</a:t>
            </a:r>
            <a:r>
              <a:rPr lang="ru-RU" dirty="0">
                <a:latin typeface="+mj-lt"/>
              </a:rPr>
              <a:t> </a:t>
            </a:r>
            <a:r>
              <a:rPr lang="ru-RU" b="1" dirty="0">
                <a:solidFill>
                  <a:schemeClr val="accent1"/>
                </a:solidFill>
                <a:latin typeface="+mj-lt"/>
              </a:rPr>
              <a:t>трансфер</a:t>
            </a:r>
            <a:r>
              <a:rPr lang="ru-RU" dirty="0">
                <a:latin typeface="+mj-lt"/>
              </a:rPr>
              <a:t> и </a:t>
            </a:r>
            <a:r>
              <a:rPr lang="ru-RU" b="1" dirty="0" err="1">
                <a:solidFill>
                  <a:schemeClr val="accent1"/>
                </a:solidFill>
                <a:latin typeface="+mj-lt"/>
              </a:rPr>
              <a:t>съхранение</a:t>
            </a:r>
            <a:r>
              <a:rPr lang="ru-RU" dirty="0">
                <a:latin typeface="+mj-lt"/>
              </a:rPr>
              <a:t> на данни между </a:t>
            </a:r>
            <a:r>
              <a:rPr lang="ru-RU" b="1" dirty="0" err="1">
                <a:solidFill>
                  <a:schemeClr val="accent1"/>
                </a:solidFill>
                <a:latin typeface="+mj-lt"/>
              </a:rPr>
              <a:t>различни</a:t>
            </a:r>
            <a:r>
              <a:rPr lang="ru-RU" b="1" dirty="0">
                <a:solidFill>
                  <a:schemeClr val="accent1"/>
                </a:solidFill>
                <a:latin typeface="+mj-lt"/>
              </a:rPr>
              <a:t> </a:t>
            </a:r>
            <a:r>
              <a:rPr lang="ru-RU" b="1" dirty="0" err="1">
                <a:solidFill>
                  <a:schemeClr val="accent1"/>
                </a:solidFill>
                <a:latin typeface="+mj-lt"/>
              </a:rPr>
              <a:t>системи</a:t>
            </a:r>
            <a:endParaRPr lang="ru-RU" b="1" dirty="0">
              <a:solidFill>
                <a:schemeClr val="accent1"/>
              </a:solidFill>
              <a:latin typeface="+mj-lt"/>
            </a:endParaRPr>
          </a:p>
          <a:p>
            <a:pPr marL="442912" lvl="1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8226258-B904-F140-9076-031BD4EDF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effectLst/>
                <a:latin typeface="+mj-lt"/>
              </a:rPr>
              <a:t>Бинарна</a:t>
            </a:r>
            <a:r>
              <a:rPr lang="ru-RU" dirty="0">
                <a:effectLst/>
                <a:latin typeface="+mj-lt"/>
              </a:rPr>
              <a:t> </a:t>
            </a:r>
            <a:r>
              <a:rPr lang="ru-RU" dirty="0" err="1">
                <a:effectLst/>
                <a:latin typeface="+mj-lt"/>
              </a:rPr>
              <a:t>сериализация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6470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8997786-A794-8BBF-7A84-98CCD293A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E33367B-4618-D7FD-D97E-C568D04A5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+mj-lt"/>
              </a:rPr>
              <a:t>Преимущества </a:t>
            </a:r>
          </a:p>
          <a:p>
            <a:pPr lvl="1"/>
            <a:r>
              <a:rPr lang="ru-RU" dirty="0" err="1">
                <a:latin typeface="+mj-lt"/>
              </a:rPr>
              <a:t>Бинарната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сериализация</a:t>
            </a:r>
            <a:r>
              <a:rPr lang="ru-RU" dirty="0">
                <a:latin typeface="+mj-lt"/>
              </a:rPr>
              <a:t> е </a:t>
            </a:r>
            <a:r>
              <a:rPr lang="ru-RU" dirty="0" err="1">
                <a:latin typeface="+mj-lt"/>
              </a:rPr>
              <a:t>по-бърза</a:t>
            </a:r>
            <a:r>
              <a:rPr lang="ru-RU" dirty="0">
                <a:latin typeface="+mj-lt"/>
              </a:rPr>
              <a:t> от </a:t>
            </a:r>
            <a:r>
              <a:rPr lang="ru-RU" dirty="0" err="1">
                <a:latin typeface="+mj-lt"/>
              </a:rPr>
              <a:t>текстовите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формати</a:t>
            </a:r>
            <a:r>
              <a:rPr lang="ru-RU" dirty="0">
                <a:latin typeface="+mj-lt"/>
              </a:rPr>
              <a:t>, </a:t>
            </a:r>
            <a:r>
              <a:rPr lang="ru-RU" dirty="0" err="1">
                <a:latin typeface="+mj-lt"/>
              </a:rPr>
              <a:t>тъй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като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няма</a:t>
            </a:r>
            <a:r>
              <a:rPr lang="ru-RU" dirty="0">
                <a:latin typeface="+mj-lt"/>
              </a:rPr>
              <a:t> нужда от </a:t>
            </a:r>
            <a:r>
              <a:rPr lang="ru-RU" dirty="0" err="1">
                <a:latin typeface="+mj-lt"/>
              </a:rPr>
              <a:t>преобразуване</a:t>
            </a:r>
            <a:r>
              <a:rPr lang="ru-RU" dirty="0">
                <a:latin typeface="+mj-lt"/>
              </a:rPr>
              <a:t> на </a:t>
            </a:r>
            <a:r>
              <a:rPr lang="ru-RU" dirty="0" err="1">
                <a:latin typeface="+mj-lt"/>
              </a:rPr>
              <a:t>данните</a:t>
            </a:r>
            <a:r>
              <a:rPr lang="ru-RU" dirty="0">
                <a:latin typeface="+mj-lt"/>
              </a:rPr>
              <a:t> в </a:t>
            </a:r>
            <a:r>
              <a:rPr lang="ru-RU" dirty="0" err="1">
                <a:latin typeface="+mj-lt"/>
              </a:rPr>
              <a:t>символни</a:t>
            </a:r>
            <a:r>
              <a:rPr lang="ru-RU" dirty="0">
                <a:latin typeface="+mj-lt"/>
              </a:rPr>
              <a:t> </a:t>
            </a:r>
            <a:r>
              <a:rPr lang="ru-RU" dirty="0" err="1">
                <a:latin typeface="+mj-lt"/>
              </a:rPr>
              <a:t>низове</a:t>
            </a:r>
            <a:r>
              <a:rPr lang="ru-RU" dirty="0">
                <a:latin typeface="+mj-lt"/>
              </a:rPr>
              <a:t> и обратно</a:t>
            </a:r>
          </a:p>
          <a:p>
            <a:r>
              <a:rPr lang="ru-RU" dirty="0">
                <a:latin typeface="+mj-lt"/>
              </a:rPr>
              <a:t>Слабости</a:t>
            </a:r>
          </a:p>
          <a:p>
            <a:pPr lvl="1"/>
            <a:r>
              <a:rPr lang="ru-RU" b="0" i="0" dirty="0" err="1">
                <a:effectLst/>
                <a:latin typeface="+mj-lt"/>
              </a:rPr>
              <a:t>Бинараната</a:t>
            </a:r>
            <a:r>
              <a:rPr lang="ru-RU" b="0" i="0" dirty="0">
                <a:effectLst/>
                <a:latin typeface="+mj-lt"/>
              </a:rPr>
              <a:t> </a:t>
            </a:r>
            <a:r>
              <a:rPr lang="ru-RU" b="0" i="0" dirty="0" err="1">
                <a:effectLst/>
                <a:latin typeface="+mj-lt"/>
              </a:rPr>
              <a:t>сериализация</a:t>
            </a:r>
            <a:r>
              <a:rPr lang="ru-RU" b="0" i="0" dirty="0">
                <a:effectLst/>
                <a:latin typeface="+mj-lt"/>
              </a:rPr>
              <a:t> трябва да се </a:t>
            </a:r>
            <a:r>
              <a:rPr lang="ru-RU" b="0" i="0" dirty="0" err="1">
                <a:effectLst/>
                <a:latin typeface="+mj-lt"/>
              </a:rPr>
              <a:t>избягва</a:t>
            </a:r>
            <a:r>
              <a:rPr lang="ru-RU" b="0" i="0" dirty="0">
                <a:effectLst/>
                <a:latin typeface="+mj-lt"/>
              </a:rPr>
              <a:t>, </a:t>
            </a:r>
            <a:r>
              <a:rPr lang="ru-RU" b="0" i="0" dirty="0" err="1">
                <a:effectLst/>
                <a:latin typeface="+mj-lt"/>
              </a:rPr>
              <a:t>поради</a:t>
            </a:r>
            <a:r>
              <a:rPr lang="ru-RU" b="0" i="0" dirty="0">
                <a:effectLst/>
                <a:latin typeface="+mj-lt"/>
              </a:rPr>
              <a:t> </a:t>
            </a:r>
            <a:r>
              <a:rPr lang="ru-RU" b="0" i="0" dirty="0" err="1">
                <a:effectLst/>
                <a:latin typeface="+mj-lt"/>
              </a:rPr>
              <a:t>възможността</a:t>
            </a:r>
            <a:r>
              <a:rPr lang="ru-RU" b="0" i="0" dirty="0">
                <a:effectLst/>
                <a:latin typeface="+mj-lt"/>
              </a:rPr>
              <a:t> от злоупотреби. За </a:t>
            </a:r>
            <a:r>
              <a:rPr lang="ru-RU" b="0" i="0" dirty="0" err="1">
                <a:effectLst/>
                <a:latin typeface="+mj-lt"/>
              </a:rPr>
              <a:t>повече</a:t>
            </a:r>
            <a:r>
              <a:rPr lang="ru-RU" b="0" i="0" dirty="0">
                <a:effectLst/>
                <a:latin typeface="+mj-lt"/>
              </a:rPr>
              <a:t> информация:</a:t>
            </a:r>
            <a:r>
              <a:rPr lang="en-US" b="0" i="0" dirty="0">
                <a:effectLst/>
                <a:latin typeface="+mj-lt"/>
              </a:rPr>
              <a:t>https://aka.ms/binaryformatter</a:t>
            </a:r>
            <a:endParaRPr lang="ru-RU" dirty="0">
              <a:latin typeface="+mj-lt"/>
            </a:endParaRPr>
          </a:p>
          <a:p>
            <a:pPr marL="442912" lvl="1" indent="0">
              <a:buNone/>
            </a:pPr>
            <a:endParaRPr lang="ru-RU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0C3525D3-1E1D-677D-3DAF-37B4F0FA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100" dirty="0"/>
              <a:t>Преимущества и слабости на бинарната </a:t>
            </a:r>
            <a:r>
              <a:rPr lang="bg-BG" sz="3100" dirty="0" err="1"/>
              <a:t>сериализация</a:t>
            </a:r>
            <a:endParaRPr lang="bg-BG" sz="3100" dirty="0"/>
          </a:p>
        </p:txBody>
      </p:sp>
    </p:spTree>
    <p:extLst>
      <p:ext uri="{BB962C8B-B14F-4D97-AF65-F5344CB8AC3E}">
        <p14:creationId xmlns:p14="http://schemas.microsoft.com/office/powerpoint/2010/main" val="357297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8F1-6325-4569-85C1-A4BDE97CEF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XML?</a:t>
            </a:r>
          </a:p>
        </p:txBody>
      </p:sp>
      <p:pic>
        <p:nvPicPr>
          <p:cNvPr id="9" name="Picture 2" descr="Image result for xml">
            <a:extLst>
              <a:ext uri="{FF2B5EF4-FFF2-40B4-BE49-F238E27FC236}">
                <a16:creationId xmlns:a16="http://schemas.microsoft.com/office/drawing/2014/main" id="{A62FEC5A-7739-4E6C-907A-AFE57F65A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639">
            <a:off x="5029201" y="148598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48EFBE27-B8A0-4D7A-A625-B71AE23FEC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31000" y="990950"/>
            <a:ext cx="10129234" cy="5546589"/>
          </a:xfrm>
        </p:spPr>
        <p:txBody>
          <a:bodyPr/>
          <a:lstStyle/>
          <a:p>
            <a:r>
              <a:rPr lang="en-US" noProof="1"/>
              <a:t>E</a:t>
            </a:r>
            <a:r>
              <a:rPr lang="en-US" b="1" noProof="1">
                <a:solidFill>
                  <a:schemeClr val="bg1"/>
                </a:solidFill>
              </a:rPr>
              <a:t>X</a:t>
            </a:r>
            <a:r>
              <a:rPr lang="en-US" noProof="1"/>
              <a:t>tensible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arkup </a:t>
            </a:r>
            <a:r>
              <a:rPr lang="en-US" b="1" dirty="0">
                <a:solidFill>
                  <a:schemeClr val="bg1"/>
                </a:solidFill>
              </a:rPr>
              <a:t>L</a:t>
            </a:r>
            <a:r>
              <a:rPr lang="en-US" dirty="0"/>
              <a:t>anguage</a:t>
            </a:r>
            <a:r>
              <a:rPr lang="bg-BG" dirty="0"/>
              <a:t> е: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accent1"/>
                </a:solidFill>
              </a:rPr>
              <a:t>Универсална нотация </a:t>
            </a:r>
            <a:r>
              <a:rPr lang="ru-RU" dirty="0"/>
              <a:t>(формат / език на данни) за описване на структурирани данни с помощта на текст с етикети 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Проектиран за съхраняване и </a:t>
            </a:r>
            <a:r>
              <a:rPr lang="bg-BG" b="1" dirty="0">
                <a:solidFill>
                  <a:schemeClr val="accent1"/>
                </a:solidFill>
              </a:rPr>
              <a:t>пренос</a:t>
            </a:r>
            <a:r>
              <a:rPr lang="bg-BG" dirty="0"/>
              <a:t> на данни</a:t>
            </a:r>
            <a:endParaRPr lang="ru-RU" dirty="0"/>
          </a:p>
          <a:p>
            <a:pPr lvl="1"/>
            <a:r>
              <a:rPr lang="ru-RU" dirty="0"/>
              <a:t>Данните се съхраняват заедно с</a:t>
            </a:r>
            <a:r>
              <a:rPr lang="en-US" dirty="0"/>
              <a:t> </a:t>
            </a:r>
            <a:r>
              <a:rPr lang="bg-BG" dirty="0"/>
              <a:t>техните</a:t>
            </a:r>
            <a:r>
              <a:rPr lang="ru-RU" dirty="0"/>
              <a:t> мета-данни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XML?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6CF5CA8-474F-44FE-A231-640A346433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1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- </a:t>
            </a:r>
            <a:r>
              <a:rPr lang="bg-BG" dirty="0"/>
              <a:t>Пример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002971" y="1901376"/>
            <a:ext cx="8534400" cy="4269612"/>
            <a:chOff x="1828800" y="1219200"/>
            <a:chExt cx="8534400" cy="4269612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828800" y="1219200"/>
              <a:ext cx="8534400" cy="42696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&lt;?xml version="1.0"?&gt;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&lt;library name="Developer's Library"&gt;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&lt;title&gt;Professional C# 4.0 and .NET 4&lt;/title&gt;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&lt;author&gt;Christian Nagel&lt;/author&gt;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&lt;isbn&gt;978-0-470-50225-9&lt;/isbn&gt;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&lt;title&gt;Teach Yourself XML in 10 Minutes&lt;/title&gt;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&lt;author&gt;Andrew H. Watt&lt;/author&gt;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  &lt;isbn&gt;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978-0-672-32471-0</a:t>
              </a: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&lt;/isbn&gt;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  </a:t>
              </a:r>
              <a:r>
                <a:rPr lang="en-US" sz="2400" b="1" noProof="1">
                  <a:solidFill>
                    <a:schemeClr val="bg1"/>
                  </a:solidFill>
                  <a:latin typeface="Consolas" pitchFamily="49" charset="0"/>
                  <a:sym typeface="Wingdings" pitchFamily="2" charset="2"/>
                </a:rPr>
                <a:t>&lt;/book&gt;</a:t>
              </a:r>
            </a:p>
            <a:p>
              <a:pPr>
                <a:lnSpc>
                  <a:spcPct val="80000"/>
                </a:lnSpc>
              </a:pPr>
              <a:r>
                <a:rPr lang="en-US" sz="2400" b="1" noProof="1">
                  <a:latin typeface="Consolas" pitchFamily="49" charset="0"/>
                  <a:sym typeface="Wingdings" pitchFamily="2" charset="2"/>
                </a:rPr>
                <a:t>&lt;/library&gt;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63188" y="1228500"/>
              <a:ext cx="3566018" cy="30698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391843" y="1532178"/>
              <a:ext cx="4638607" cy="3073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62325" y="1527438"/>
              <a:ext cx="1527362" cy="3022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611258" y="2690580"/>
              <a:ext cx="5013516" cy="2972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249935" y="3291190"/>
              <a:ext cx="1019189" cy="31537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8010" y="4712518"/>
              <a:ext cx="1317458" cy="37922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44964" y="4435197"/>
              <a:ext cx="2941483" cy="2920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endParaRPr>
            </a:p>
          </p:txBody>
        </p:sp>
      </p:grpSp>
      <p:sp>
        <p:nvSpPr>
          <p:cNvPr id="6" name="AutoShape 4"/>
          <p:cNvSpPr>
            <a:spLocks noChangeArrowheads="1"/>
          </p:cNvSpPr>
          <p:nvPr/>
        </p:nvSpPr>
        <p:spPr bwMode="auto">
          <a:xfrm rot="10800000" flipV="1">
            <a:off x="8904710" y="1599081"/>
            <a:ext cx="2661701" cy="1289919"/>
          </a:xfrm>
          <a:prstGeom prst="wedgeRoundRectCallout">
            <a:avLst>
              <a:gd name="adj1" fmla="val 75087"/>
              <a:gd name="adj2" fmla="val 155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  <a:b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двойка от ключ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800000" flipV="1">
            <a:off x="6270171" y="957258"/>
            <a:ext cx="2026738" cy="1328023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Главен таг /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 header tag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prolog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0800000" flipV="1">
            <a:off x="4130560" y="5461820"/>
            <a:ext cx="1752601" cy="919401"/>
          </a:xfrm>
          <a:prstGeom prst="wedgeRoundRectCallout">
            <a:avLst>
              <a:gd name="adj1" fmla="val 70262"/>
              <a:gd name="adj2" fmla="val -40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Затварящ таг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 rot="10800000" flipV="1">
            <a:off x="6309333" y="5318848"/>
            <a:ext cx="2362201" cy="919401"/>
          </a:xfrm>
          <a:prstGeom prst="wedgeRoundRectCallout">
            <a:avLst>
              <a:gd name="adj1" fmla="val 64818"/>
              <a:gd name="adj2" fmla="val -63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на елемент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0800000" flipV="1">
            <a:off x="95194" y="3310000"/>
            <a:ext cx="1828802" cy="919401"/>
          </a:xfrm>
          <a:prstGeom prst="wedgeRoundRectCallout">
            <a:avLst>
              <a:gd name="adj1" fmla="val -46606"/>
              <a:gd name="adj2" fmla="val -70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Root 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 rot="10800000" flipV="1">
            <a:off x="8296908" y="3196481"/>
            <a:ext cx="1476375" cy="510778"/>
          </a:xfrm>
          <a:prstGeom prst="wedgeRoundRectCallout">
            <a:avLst>
              <a:gd name="adj1" fmla="val 79341"/>
              <a:gd name="adj2" fmla="val 1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363F153-D523-4660-8A71-4EBEEFCAB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0E068C1C-4BFD-4411-B55F-36D78E23A8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12315" y="3742318"/>
            <a:ext cx="2297017" cy="510778"/>
          </a:xfrm>
          <a:prstGeom prst="wedgeRoundRectCallout">
            <a:avLst>
              <a:gd name="adj1" fmla="val 70114"/>
              <a:gd name="adj2" fmla="val 44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Отварящ таг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102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3" grpId="0" animBg="1"/>
      <p:bldP spid="8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Четим за човека и машината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Базиран на обекти от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Независим за разработващата среда и езика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JSON </a:t>
            </a:r>
            <a:r>
              <a:rPr lang="bg-BG" dirty="0"/>
              <a:t>данните се състоят от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Стойност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число</a:t>
            </a:r>
            <a:r>
              <a:rPr lang="en-US" dirty="0"/>
              <a:t>, </a:t>
            </a:r>
            <a:r>
              <a:rPr lang="bg-BG" dirty="0"/>
              <a:t>и </a:t>
            </a:r>
            <a:r>
              <a:rPr lang="bg-BG" dirty="0" err="1"/>
              <a:t>др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Двойки ключ</a:t>
            </a:r>
            <a:r>
              <a:rPr lang="en-US" dirty="0"/>
              <a:t>-</a:t>
            </a:r>
            <a:r>
              <a:rPr lang="bg-BG" dirty="0"/>
              <a:t>стойност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bg-BG" b="1" dirty="0">
                <a:solidFill>
                  <a:schemeClr val="bg1"/>
                </a:solidFill>
              </a:rPr>
              <a:t>ключ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 }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dirty="0"/>
              <a:t>Масиви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1,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2, 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bg-BG" dirty="0"/>
              <a:t>формат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C2F562-3E3C-42D8-B46F-F8A8F6CBD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7104123" y="3489446"/>
            <a:ext cx="496034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</a:t>
            </a:r>
            <a:r>
              <a:rPr lang="en-US" sz="14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Pesho</a:t>
            </a:r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7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Хедър</a:t>
            </a:r>
            <a:r>
              <a:rPr lang="en-US" dirty="0"/>
              <a:t> – </a:t>
            </a:r>
            <a:r>
              <a:rPr lang="bg-BG" dirty="0"/>
              <a:t>дефинира версията и кодирането на знаци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en-US" dirty="0"/>
              <a:t> – </a:t>
            </a:r>
            <a:r>
              <a:rPr lang="bg-BG" dirty="0"/>
              <a:t>дефиницията на структурата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Атрибути</a:t>
            </a:r>
            <a:r>
              <a:rPr lang="en-US" dirty="0"/>
              <a:t> – </a:t>
            </a:r>
            <a:r>
              <a:rPr lang="bg-BG" dirty="0"/>
              <a:t>мета данните на елемента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Стойности</a:t>
            </a:r>
            <a:r>
              <a:rPr lang="en-US" dirty="0"/>
              <a:t> – actual data, that can also be nested elements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Root </a:t>
            </a:r>
            <a:r>
              <a:rPr lang="bg-BG" dirty="0"/>
              <a:t>елемент</a:t>
            </a:r>
            <a:r>
              <a:rPr lang="en-US" dirty="0"/>
              <a:t> –</a:t>
            </a:r>
            <a:r>
              <a:rPr lang="bg-BG" dirty="0"/>
              <a:t> задължително е да има </a:t>
            </a:r>
            <a:r>
              <a:rPr lang="bg-BG" b="1" dirty="0">
                <a:solidFill>
                  <a:schemeClr val="accent1"/>
                </a:solidFill>
              </a:rPr>
              <a:t>само един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bg-BG" dirty="0"/>
              <a:t>синтаксис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1870895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&lt;?xml version="1.0" encoding="UTF-8"?&gt;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75315" y="5310580"/>
            <a:ext cx="9448800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&lt;title lang="en"&gt;Professional C# 4.0 and .NET 4&lt;/title&gt;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-11177" y="4656433"/>
            <a:ext cx="2696900" cy="510778"/>
          </a:xfrm>
          <a:prstGeom prst="wedgeRoundRectCallout">
            <a:avLst>
              <a:gd name="adj1" fmla="val 13601"/>
              <a:gd name="adj2" fmla="val 77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елемента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2834667" y="4656433"/>
            <a:ext cx="1905878" cy="510778"/>
          </a:xfrm>
          <a:prstGeom prst="wedgeRoundRectCallout">
            <a:avLst>
              <a:gd name="adj1" fmla="val -50342"/>
              <a:gd name="adj2" fmla="val 88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19708" y="4594621"/>
            <a:ext cx="2021292" cy="510778"/>
          </a:xfrm>
          <a:prstGeom prst="wedgeRoundRectCallout">
            <a:avLst>
              <a:gd name="adj1" fmla="val -21430"/>
              <a:gd name="adj2" fmla="val 731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5758609-2D85-4C79-8564-A011C8337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966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За да запишете </a:t>
            </a:r>
            <a:r>
              <a:rPr lang="ru-RU" dirty="0" err="1"/>
              <a:t>XDocument</a:t>
            </a:r>
            <a:r>
              <a:rPr lang="ru-RU" dirty="0"/>
              <a:t> </a:t>
            </a:r>
            <a:r>
              <a:rPr lang="ru-RU" dirty="0" err="1"/>
              <a:t>във</a:t>
            </a:r>
            <a:r>
              <a:rPr lang="ru-RU" dirty="0"/>
              <a:t> файл с настройки по </a:t>
            </a:r>
            <a:r>
              <a:rPr lang="ru-RU" dirty="0" err="1"/>
              <a:t>подразбиране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ru-RU" dirty="0"/>
              <a:t>За да </a:t>
            </a:r>
            <a:r>
              <a:rPr lang="ru-RU" dirty="0" err="1"/>
              <a:t>деактивирате</a:t>
            </a:r>
            <a:r>
              <a:rPr lang="ru-RU" dirty="0"/>
              <a:t> автоматичното подравняване:</a:t>
            </a:r>
            <a:endParaRPr lang="en-US" dirty="0"/>
          </a:p>
          <a:p>
            <a:endParaRPr lang="en-US" dirty="0"/>
          </a:p>
          <a:p>
            <a:r>
              <a:rPr lang="bg-BG" dirty="0" err="1"/>
              <a:t>Сериализиране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accent1"/>
                </a:solidFill>
              </a:rPr>
              <a:t>всякакъв обект </a:t>
            </a:r>
            <a:r>
              <a:rPr lang="bg-BG" dirty="0"/>
              <a:t>във файл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Сериализиране</a:t>
            </a:r>
            <a:r>
              <a:rPr lang="bg-BG" dirty="0"/>
              <a:t> на </a:t>
            </a:r>
            <a:r>
              <a:rPr lang="en-US" dirty="0"/>
              <a:t>xml </a:t>
            </a:r>
            <a:r>
              <a:rPr lang="bg-BG" dirty="0"/>
              <a:t>във файлове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5064" y="2336977"/>
            <a:ext cx="5736418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05369" y="3745428"/>
            <a:ext cx="10086959" cy="3877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xmlDoc.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Save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("myBooks.xml", SaveOptions.DisableFormatting);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25064" y="5112500"/>
            <a:ext cx="1011598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var serializer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typeof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(ProductDTO));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using (var writer = new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StreamWriter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("myProduct.xml");)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  serializer.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</a:t>
            </a:r>
            <a:r>
              <a:rPr lang="en-US" sz="2400" b="1" noProof="1">
                <a:latin typeface="Consolas" pitchFamily="49" charset="0"/>
                <a:sym typeface="Wingdings" pitchFamily="2" charset="2"/>
              </a:rPr>
              <a:t>(writer, product);</a:t>
            </a:r>
          </a:p>
          <a:p>
            <a:pPr>
              <a:lnSpc>
                <a:spcPct val="80000"/>
              </a:lnSpc>
            </a:pPr>
            <a:r>
              <a:rPr lang="en-US" sz="2400" b="1" noProof="1">
                <a:latin typeface="Consolas" pitchFamily="49" charset="0"/>
                <a:sym typeface="Wingdings" pitchFamily="2" charset="2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BCE34E7-2ADE-4FED-B0A9-1E57AD250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623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Десериализиране на обект от низов </a:t>
            </a:r>
            <a:r>
              <a:rPr lang="en-US" dirty="0"/>
              <a:t>XML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Конкретизиране на </a:t>
            </a:r>
            <a:r>
              <a:rPr lang="bg-BG" b="1" dirty="0">
                <a:solidFill>
                  <a:schemeClr val="bg1"/>
                </a:solidFill>
              </a:rPr>
              <a:t>стойността на атрибута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Десериализиране на</a:t>
            </a:r>
            <a:r>
              <a:rPr lang="en-US" dirty="0"/>
              <a:t> XML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низов </a:t>
            </a:r>
            <a:r>
              <a:rPr lang="en-US" dirty="0"/>
              <a:t>XML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28399" y="1831085"/>
            <a:ext cx="10485406" cy="14513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new XmlRootAttribute("Orders"));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C6DCEC-2B94-47E0-A210-3D25F7117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99" y="3944018"/>
            <a:ext cx="9762735" cy="17173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attr = new XmlRootAttribute("Orders");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XmlSerializer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(typeof(OrderDto[]),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sym typeface="Wingdings" pitchFamily="2" charset="2"/>
              </a:rPr>
              <a:t>attr</a:t>
            </a:r>
            <a:r>
              <a:rPr lang="en-US" sz="2200" b="1" noProof="1">
                <a:latin typeface="Consolas" pitchFamily="49" charset="0"/>
                <a:sym typeface="Wingdings" pitchFamily="2" charset="2"/>
              </a:rPr>
              <a:t>);</a:t>
            </a:r>
          </a:p>
          <a:p>
            <a:pPr>
              <a:lnSpc>
                <a:spcPct val="80000"/>
              </a:lnSpc>
            </a:pPr>
            <a:endParaRPr lang="en-US" sz="2200" b="1" noProof="1">
              <a:latin typeface="Consolas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var deserializedOrders = </a:t>
            </a:r>
          </a:p>
          <a:p>
            <a:pPr>
              <a:lnSpc>
                <a:spcPct val="80000"/>
              </a:lnSpc>
            </a:pPr>
            <a:r>
              <a:rPr lang="en-US" sz="2200" b="1" noProof="1">
                <a:latin typeface="Consolas" pitchFamily="49" charset="0"/>
                <a:sym typeface="Wingdings" pitchFamily="2" charset="2"/>
              </a:rPr>
              <a:t>  (OrderDto[])serializer.Deserialize(new StringReader(xmlString));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83C865-64F2-4B88-B43B-82E89D276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295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0CE6-657C-4A76-B568-B1A0717C59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JSON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95801" y="1828801"/>
            <a:ext cx="3200400" cy="150461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000" b="1" i="1" dirty="0">
                <a:solidFill>
                  <a:schemeClr val="bg2"/>
                </a:solidFill>
              </a:rPr>
              <a:t>{JSON}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699E4F5-2BEC-4F87-A8BD-1B622AE5D0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1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J</a:t>
            </a:r>
            <a:r>
              <a:rPr lang="en-US" dirty="0"/>
              <a:t>ava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cript 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dirty="0"/>
              <a:t>bject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otation) e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Четим за човека и машината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Базиран на обекти от </a:t>
            </a:r>
            <a:r>
              <a:rPr lang="en-US" b="1" dirty="0">
                <a:solidFill>
                  <a:schemeClr val="bg1"/>
                </a:solidFill>
              </a:rPr>
              <a:t>JavaScript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Независим за разработващата среда и езика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JSON </a:t>
            </a:r>
            <a:r>
              <a:rPr lang="bg-BG" dirty="0"/>
              <a:t>данните се състоят от</a:t>
            </a:r>
            <a:r>
              <a:rPr lang="en-US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Стойност</a:t>
            </a:r>
            <a:r>
              <a:rPr lang="en-US" dirty="0"/>
              <a:t> (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число</a:t>
            </a:r>
            <a:r>
              <a:rPr lang="en-US" dirty="0"/>
              <a:t>, </a:t>
            </a:r>
            <a:r>
              <a:rPr lang="bg-BG" dirty="0"/>
              <a:t>и </a:t>
            </a:r>
            <a:r>
              <a:rPr lang="bg-BG" dirty="0" err="1"/>
              <a:t>др</a:t>
            </a:r>
            <a:r>
              <a:rPr lang="en-US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dirty="0"/>
              <a:t>Двойки ключ</a:t>
            </a:r>
            <a:r>
              <a:rPr lang="en-US" dirty="0"/>
              <a:t>-</a:t>
            </a:r>
            <a:r>
              <a:rPr lang="bg-BG" dirty="0"/>
              <a:t>стойност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{</a:t>
            </a:r>
            <a:r>
              <a:rPr lang="bg-BG" b="1" dirty="0">
                <a:solidFill>
                  <a:schemeClr val="bg1"/>
                </a:solidFill>
              </a:rPr>
              <a:t>ключ</a:t>
            </a:r>
            <a:r>
              <a:rPr lang="en-US" b="1" dirty="0">
                <a:solidFill>
                  <a:schemeClr val="bg1"/>
                </a:solidFill>
              </a:rPr>
              <a:t> :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 }</a:t>
            </a:r>
            <a:endParaRPr lang="bg-BG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dirty="0"/>
              <a:t>Масиви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[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1,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r>
              <a:rPr lang="en-US" b="1" dirty="0">
                <a:solidFill>
                  <a:schemeClr val="bg1"/>
                </a:solidFill>
              </a:rPr>
              <a:t>2, …]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</a:t>
            </a:r>
            <a:r>
              <a:rPr lang="bg-BG" dirty="0"/>
              <a:t>формат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EC2F562-3E3C-42D8-B46F-F8A8F6CBD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67F5AE0-37CE-4876-BF03-24FB8661EDAB}"/>
              </a:ext>
            </a:extLst>
          </p:cNvPr>
          <p:cNvSpPr txBox="1">
            <a:spLocks/>
          </p:cNvSpPr>
          <p:nvPr/>
        </p:nvSpPr>
        <p:spPr>
          <a:xfrm>
            <a:off x="6998168" y="1359000"/>
            <a:ext cx="496034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"firstName": "</a:t>
            </a:r>
            <a:r>
              <a:rPr lang="en-US" sz="1400" dirty="0" err="1">
                <a:ln w="0">
                  <a:noFill/>
                </a:ln>
                <a:solidFill>
                  <a:schemeClr val="tx1"/>
                </a:solidFill>
                <a:effectLst/>
              </a:rPr>
              <a:t>Pesho</a:t>
            </a:r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"courses": ["C#", "JS", "ASP.NET"]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"age": 23,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"hasDriverLicense": true,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"date": "2012-04-23T18:25:43.511Z",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    // ...</a:t>
            </a:r>
          </a:p>
          <a:p>
            <a:r>
              <a:rPr lang="en-US" sz="1400" dirty="0">
                <a:ln w="0"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32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.NET </a:t>
            </a:r>
            <a:r>
              <a:rPr lang="bg-BG" sz="3200" dirty="0"/>
              <a:t>има вградена поддръжка за </a:t>
            </a:r>
            <a:r>
              <a:rPr lang="en-US" sz="3200" dirty="0"/>
              <a:t>JSON </a:t>
            </a:r>
            <a:r>
              <a:rPr lang="bg-BG" sz="3200" dirty="0"/>
              <a:t>чрез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System.Text.Json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en-US" sz="3200" dirty="0"/>
              <a:t> NuGet Package</a:t>
            </a:r>
          </a:p>
          <a:p>
            <a:endParaRPr lang="en-US" sz="3200" u="sng" dirty="0"/>
          </a:p>
          <a:p>
            <a:endParaRPr lang="en-US" sz="3200" u="sng" dirty="0"/>
          </a:p>
          <a:p>
            <a:pPr lvl="1"/>
            <a:r>
              <a:rPr lang="bg-BG" sz="3200" dirty="0"/>
              <a:t>Поддържа </a:t>
            </a:r>
            <a:r>
              <a:rPr lang="bg-BG" sz="3200" dirty="0" err="1"/>
              <a:t>сериализация</a:t>
            </a:r>
            <a:r>
              <a:rPr lang="bg-BG" sz="3200" dirty="0"/>
              <a:t> и </a:t>
            </a:r>
            <a:r>
              <a:rPr lang="bg-BG" sz="3200" dirty="0" err="1"/>
              <a:t>десериализация</a:t>
            </a:r>
            <a:r>
              <a:rPr lang="bg-BG" sz="3200" dirty="0"/>
              <a:t> на обекти </a:t>
            </a:r>
          </a:p>
          <a:p>
            <a:pPr>
              <a:spcBef>
                <a:spcPts val="200"/>
              </a:spcBef>
            </a:pPr>
            <a:r>
              <a:rPr lang="bg-BG" sz="3200" dirty="0"/>
              <a:t>Трябва да включите във вашият </a:t>
            </a:r>
            <a:br>
              <a:rPr lang="bg-BG" sz="3200" dirty="0"/>
            </a:br>
            <a:r>
              <a:rPr lang="bg-BG" sz="3200" dirty="0"/>
              <a:t>проект</a:t>
            </a:r>
            <a:r>
              <a:rPr lang="en-US" sz="3200" b="1" noProof="1">
                <a:solidFill>
                  <a:schemeClr val="bg1"/>
                </a:solidFill>
              </a:rPr>
              <a:t> namespace</a:t>
            </a:r>
            <a:r>
              <a:rPr lang="bg-BG" sz="3200" b="1" noProof="1">
                <a:solidFill>
                  <a:schemeClr val="bg1"/>
                </a:solidFill>
              </a:rPr>
              <a:t>-овете</a:t>
            </a:r>
            <a:r>
              <a:rPr lang="en-US" sz="3200" dirty="0"/>
              <a:t> :</a:t>
            </a:r>
          </a:p>
          <a:p>
            <a:endParaRPr lang="en-US" sz="3200" dirty="0"/>
          </a:p>
          <a:p>
            <a:pPr lvl="1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Вградена поддържка на </a:t>
            </a:r>
            <a:r>
              <a:rPr lang="en-US" dirty="0"/>
              <a:t>JSON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451000" y="5664178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505C49-CDD3-4F76-8B7A-2BFB25F2A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000" y="2079000"/>
            <a:ext cx="5573034" cy="1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1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bg-BG" dirty="0"/>
              <a:t>Сериализоторът</a:t>
            </a:r>
            <a:r>
              <a:rPr lang="en-US" dirty="0"/>
              <a:t> </a:t>
            </a:r>
            <a:r>
              <a:rPr lang="en-US" dirty="0" err="1"/>
              <a:t>System.Text.Json</a:t>
            </a:r>
            <a:r>
              <a:rPr lang="en-US" dirty="0"/>
              <a:t> </a:t>
            </a:r>
            <a:r>
              <a:rPr lang="bg-BG" dirty="0"/>
              <a:t>може да чете и да пише </a:t>
            </a:r>
            <a:r>
              <a:rPr lang="en-US" dirty="0"/>
              <a:t>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bg-BG" dirty="0"/>
              <a:t> на</a:t>
            </a:r>
            <a:r>
              <a:rPr lang="en-US" dirty="0"/>
              <a:t> 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2349000"/>
            <a:ext cx="105525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Console.WriteLine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weatherInfo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FE705F-D107-447E-86CD-95C6F9A4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037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0FC76-F498-418E-9983-AC6196F36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JSON </a:t>
            </a:r>
            <a:r>
              <a:rPr lang="bg-BG" dirty="0"/>
              <a:t>файлове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Сериализация</a:t>
            </a:r>
            <a:r>
              <a:rPr lang="bg-BG" dirty="0"/>
              <a:t> на</a:t>
            </a:r>
            <a:r>
              <a:rPr lang="en-US" dirty="0"/>
              <a:t> JSON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1926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E5D93-CDF2-487A-AE4C-C225C270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Десериализация на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За да </a:t>
            </a:r>
            <a:r>
              <a:rPr lang="bg-BG" dirty="0" err="1"/>
              <a:t>десериализираме</a:t>
            </a:r>
            <a:r>
              <a:rPr lang="bg-BG" dirty="0"/>
              <a:t> от файл, може да го прочетем и да използваме метода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</a:rPr>
              <a:t>Deserialize</a:t>
            </a:r>
            <a:r>
              <a:rPr lang="bg-BG" sz="3200" b="1" dirty="0">
                <a:solidFill>
                  <a:schemeClr val="bg1"/>
                </a:solidFill>
                <a:effectLst/>
              </a:rPr>
              <a:t>&lt;&gt;()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4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6074" y="1556636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Какво </a:t>
            </a:r>
            <a:r>
              <a:rPr lang="en-US" sz="4000" dirty="0" err="1">
                <a:ea typeface="+mj-lt"/>
                <a:cs typeface="+mj-lt"/>
              </a:rPr>
              <a:t>научихме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днес</a:t>
            </a:r>
            <a:r>
              <a:rPr lang="en-US" sz="4000" dirty="0">
                <a:ea typeface="+mj-lt"/>
                <a:cs typeface="+mj-lt"/>
              </a:rPr>
              <a:t>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14906" y="1292720"/>
            <a:ext cx="1176218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0832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280" y="1292720"/>
            <a:ext cx="11762187" cy="5541940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85000" lnSpcReduction="2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Стриймовете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3400" dirty="0" err="1">
                <a:solidFill>
                  <a:schemeClr val="bg2"/>
                </a:solidFill>
              </a:rPr>
              <a:t>са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подредена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редица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от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битове</a:t>
            </a:r>
            <a:endParaRPr lang="bg-BG" dirty="0" err="1">
              <a:solidFill>
                <a:schemeClr val="bg2"/>
              </a:solidFill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200" dirty="0" err="1">
                <a:solidFill>
                  <a:schemeClr val="bg2"/>
                </a:solidFill>
              </a:rPr>
              <a:t>Могат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да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бъдат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четени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dirty="0" err="1">
                <a:solidFill>
                  <a:schemeClr val="bg2"/>
                </a:solidFill>
              </a:rPr>
              <a:t>или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писани</a:t>
            </a:r>
            <a:endParaRPr lang="bg-BG" sz="3200" dirty="0" err="1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200" dirty="0" err="1">
                <a:solidFill>
                  <a:schemeClr val="bg2"/>
                </a:solidFill>
              </a:rPr>
              <a:t>Винаги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dirty="0" err="1">
                <a:solidFill>
                  <a:schemeClr val="bg2"/>
                </a:solidFill>
              </a:rPr>
              <a:t>затваряйте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 err="1">
                <a:solidFill>
                  <a:schemeClr val="bg2"/>
                </a:solidFill>
              </a:rPr>
              <a:t>стрийм</a:t>
            </a:r>
            <a:r>
              <a:rPr lang="en-US" sz="3200" dirty="0">
                <a:solidFill>
                  <a:schemeClr val="bg2"/>
                </a:solidFill>
              </a:rPr>
              <a:t> с 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 </a:t>
            </a:r>
            <a:r>
              <a:rPr lang="en-US" sz="3200" dirty="0" err="1">
                <a:solidFill>
                  <a:schemeClr val="bg2"/>
                </a:solidFill>
              </a:rPr>
              <a:t>или</a:t>
            </a:r>
            <a:r>
              <a:rPr lang="en-US" sz="3200" dirty="0">
                <a:solidFill>
                  <a:schemeClr val="bg2"/>
                </a:solidFill>
              </a:rPr>
              <a:t> 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using(…)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Използвайте</a:t>
            </a:r>
            <a:r>
              <a:rPr lang="en-US" sz="3400" dirty="0">
                <a:solidFill>
                  <a:schemeClr val="bg2"/>
                </a:solidFill>
              </a:rPr>
              <a:t> 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StreamReader</a:t>
            </a:r>
            <a:r>
              <a:rPr lang="en-US" sz="3400" dirty="0">
                <a:solidFill>
                  <a:schemeClr val="bg2"/>
                </a:solidFill>
              </a:rPr>
              <a:t>/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StreamWriter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за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текстови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данни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noProof="1">
                <a:solidFill>
                  <a:schemeClr val="bg2"/>
                </a:solidFill>
                <a:ea typeface="+mn-lt"/>
                <a:cs typeface="+mn-lt"/>
              </a:rPr>
              <a:t>Използвайте 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FileStream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да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четете</a:t>
            </a:r>
            <a:r>
              <a:rPr lang="en-US" sz="3400" dirty="0">
                <a:solidFill>
                  <a:schemeClr val="bg2"/>
                </a:solidFill>
              </a:rPr>
              <a:t>/</a:t>
            </a:r>
            <a:r>
              <a:rPr lang="en-US" sz="3400" dirty="0" err="1">
                <a:solidFill>
                  <a:schemeClr val="bg2"/>
                </a:solidFill>
              </a:rPr>
              <a:t>пишете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двоичен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файл</a:t>
            </a:r>
            <a:endParaRPr lang="bg-BG" sz="3400" dirty="0" err="1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Използвайте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класа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File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да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четете</a:t>
            </a:r>
            <a:r>
              <a:rPr lang="en-GB" sz="3400" dirty="0">
                <a:solidFill>
                  <a:schemeClr val="bg2"/>
                </a:solidFill>
              </a:rPr>
              <a:t>/</a:t>
            </a:r>
            <a:r>
              <a:rPr lang="en-GB" sz="3400" dirty="0" err="1">
                <a:solidFill>
                  <a:schemeClr val="bg2"/>
                </a:solidFill>
              </a:rPr>
              <a:t>пишете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файл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наведнъж</a:t>
            </a:r>
            <a:endParaRPr lang="en-GB" sz="3400" dirty="0">
              <a:solidFill>
                <a:schemeClr val="bg2"/>
              </a:solidFill>
              <a:cs typeface="Calibri"/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  <a:ea typeface="+mn-lt"/>
                <a:cs typeface="+mn-lt"/>
              </a:rPr>
              <a:t>Използвайте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GB" sz="3400" dirty="0" err="1">
                <a:solidFill>
                  <a:schemeClr val="bg2"/>
                </a:solidFill>
              </a:rPr>
              <a:t>класа</a:t>
            </a:r>
            <a:r>
              <a:rPr lang="en-GB" sz="3400" dirty="0">
                <a:solidFill>
                  <a:schemeClr val="bg2"/>
                </a:solidFill>
              </a:rPr>
              <a:t> </a:t>
            </a:r>
            <a:r>
              <a:rPr lang="en-GB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Directory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за</a:t>
            </a:r>
            <a:r>
              <a:rPr lang="en-GB" sz="3400" dirty="0">
                <a:solidFill>
                  <a:schemeClr val="bg2"/>
                </a:solidFill>
              </a:rPr>
              <a:t> </a:t>
            </a:r>
            <a:r>
              <a:rPr lang="en-GB" sz="3400" dirty="0" err="1">
                <a:solidFill>
                  <a:schemeClr val="bg2"/>
                </a:solidFill>
              </a:rPr>
              <a:t>работа</a:t>
            </a:r>
            <a:r>
              <a:rPr lang="en-GB" sz="3400" dirty="0">
                <a:solidFill>
                  <a:schemeClr val="bg2"/>
                </a:solidFill>
              </a:rPr>
              <a:t> с </a:t>
            </a:r>
            <a:r>
              <a:rPr lang="en-GB" sz="3400" dirty="0" err="1">
                <a:solidFill>
                  <a:schemeClr val="bg2"/>
                </a:solidFill>
              </a:rPr>
              <a:t>директории</a:t>
            </a:r>
            <a:endParaRPr lang="bg-BG" sz="3400" dirty="0">
              <a:solidFill>
                <a:schemeClr val="bg2"/>
              </a:solidFill>
            </a:endParaRPr>
          </a:p>
          <a:p>
            <a:pPr marL="353695" indent="-353695">
              <a:lnSpc>
                <a:spcPct val="100000"/>
              </a:lnSpc>
              <a:buClr>
                <a:schemeClr val="bg2"/>
              </a:buClr>
            </a:pPr>
            <a:r>
              <a:rPr lang="bg-BG" sz="3400" dirty="0" err="1">
                <a:solidFill>
                  <a:schemeClr val="bg2"/>
                </a:solidFill>
                <a:cs typeface="Calibri"/>
              </a:rPr>
              <a:t>Сериализация</a:t>
            </a:r>
            <a:r>
              <a:rPr lang="bg-BG" sz="3400" dirty="0">
                <a:solidFill>
                  <a:schemeClr val="bg2"/>
                </a:solidFill>
                <a:cs typeface="Calibri"/>
              </a:rPr>
              <a:t>:</a:t>
            </a:r>
          </a:p>
          <a:p>
            <a:pPr marL="886761" lvl="1" indent="-353695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  <a:cs typeface="Calibri"/>
              </a:rPr>
              <a:t>Бинарна</a:t>
            </a:r>
          </a:p>
          <a:p>
            <a:pPr marL="886761" lvl="1" indent="-353695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XML</a:t>
            </a:r>
          </a:p>
          <a:p>
            <a:pPr marL="886761" lvl="1" indent="-353695"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  <a:cs typeface="Calibri"/>
              </a:rPr>
              <a:t>JSON</a:t>
            </a:r>
            <a:endParaRPr lang="en-GB" sz="32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01FD43E-DA57-440E-9A77-7C6E70C5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652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046451" y="983404"/>
            <a:ext cx="10129234" cy="5546589"/>
          </a:xfrm>
        </p:spPr>
        <p:txBody>
          <a:bodyPr/>
          <a:lstStyle/>
          <a:p>
            <a:r>
              <a:rPr lang="en-US" dirty="0"/>
              <a:t>.NET </a:t>
            </a:r>
            <a:r>
              <a:rPr lang="bg-BG" dirty="0"/>
              <a:t>има вградена поддръжка за </a:t>
            </a:r>
            <a:r>
              <a:rPr lang="en-US" dirty="0"/>
              <a:t>JSON </a:t>
            </a:r>
            <a:r>
              <a:rPr lang="bg-BG" dirty="0"/>
              <a:t>чрез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System.Text.Json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в</a:t>
            </a:r>
            <a:r>
              <a:rPr lang="en-US" dirty="0"/>
              <a:t> NuGet Package</a:t>
            </a:r>
          </a:p>
          <a:p>
            <a:endParaRPr lang="en-US" u="sng" dirty="0"/>
          </a:p>
          <a:p>
            <a:endParaRPr lang="en-US" u="sng" dirty="0"/>
          </a:p>
          <a:p>
            <a:pPr lvl="1"/>
            <a:r>
              <a:rPr lang="bg-BG" dirty="0"/>
              <a:t>Поддържа </a:t>
            </a:r>
            <a:r>
              <a:rPr lang="bg-BG" dirty="0" err="1"/>
              <a:t>серилизация</a:t>
            </a:r>
            <a:r>
              <a:rPr lang="bg-BG" dirty="0"/>
              <a:t> и </a:t>
            </a:r>
            <a:r>
              <a:rPr lang="bg-BG" dirty="0" err="1"/>
              <a:t>десирилизация</a:t>
            </a:r>
            <a:r>
              <a:rPr lang="bg-BG" dirty="0"/>
              <a:t> на обекти </a:t>
            </a:r>
          </a:p>
          <a:p>
            <a:r>
              <a:rPr lang="bg-BG" dirty="0"/>
              <a:t>Трябва да включите във вашият </a:t>
            </a:r>
            <a:br>
              <a:rPr lang="bg-BG" dirty="0"/>
            </a:br>
            <a:r>
              <a:rPr lang="bg-BG" dirty="0"/>
              <a:t>проект</a:t>
            </a:r>
            <a:r>
              <a:rPr lang="en-US" b="1" noProof="1">
                <a:solidFill>
                  <a:schemeClr val="bg1"/>
                </a:solidFill>
              </a:rPr>
              <a:t> namespace</a:t>
            </a:r>
            <a:r>
              <a:rPr lang="bg-BG" b="1" noProof="1">
                <a:solidFill>
                  <a:schemeClr val="bg1"/>
                </a:solidFill>
              </a:rPr>
              <a:t>-овете</a:t>
            </a:r>
            <a:r>
              <a:rPr lang="en-US" dirty="0"/>
              <a:t> 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Вградена поддържка на </a:t>
            </a:r>
            <a:r>
              <a:rPr lang="en-US" dirty="0"/>
              <a:t>JSON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ED398C5-3BB9-4099-BC95-4F6B6EB2AD32}"/>
              </a:ext>
            </a:extLst>
          </p:cNvPr>
          <p:cNvSpPr txBox="1">
            <a:spLocks/>
          </p:cNvSpPr>
          <p:nvPr/>
        </p:nvSpPr>
        <p:spPr>
          <a:xfrm>
            <a:off x="2507400" y="5575886"/>
            <a:ext cx="80772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using</a:t>
            </a:r>
            <a:r>
              <a:rPr lang="en-US" sz="2800" noProof="1">
                <a:solidFill>
                  <a:schemeClr val="tx1"/>
                </a:solidFill>
                <a:effectLst/>
              </a:rPr>
              <a:t>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</a:t>
            </a:r>
            <a:r>
              <a:rPr lang="en-US" sz="2800" noProof="1">
                <a:solidFill>
                  <a:schemeClr val="tx1"/>
                </a:solidFill>
                <a:effectLst/>
                <a:cs typeface="+mn-cs"/>
              </a:rPr>
              <a:t>;</a:t>
            </a:r>
          </a:p>
          <a:p>
            <a:r>
              <a:rPr lang="en-US" sz="2800" noProof="1">
                <a:solidFill>
                  <a:schemeClr val="tx1"/>
                </a:solidFill>
                <a:effectLst/>
              </a:rPr>
              <a:t>using </a:t>
            </a:r>
            <a:r>
              <a:rPr lang="en-US" sz="2800" dirty="0">
                <a:solidFill>
                  <a:schemeClr val="bg1"/>
                </a:solidFill>
                <a:effectLst/>
              </a:rPr>
              <a:t>System.Text.Json.Serialization</a:t>
            </a:r>
            <a:r>
              <a:rPr lang="en-US" sz="2800" noProof="1">
                <a:solidFill>
                  <a:schemeClr val="tx1"/>
                </a:solidFill>
                <a:effectLst/>
              </a:rPr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4505C49-CDD3-4F76-8B7A-2BFB25F2A7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2AD1E7-5EF2-4E9D-9F66-62D605B4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3" y="2169000"/>
            <a:ext cx="5573034" cy="1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0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29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71556" y="1228484"/>
            <a:ext cx="11143096" cy="5528766"/>
          </a:xfrm>
        </p:spPr>
        <p:txBody>
          <a:bodyPr/>
          <a:lstStyle/>
          <a:p>
            <a:r>
              <a:rPr lang="bg-BG" dirty="0"/>
              <a:t>Сериализоторът</a:t>
            </a:r>
            <a:r>
              <a:rPr lang="en-US" dirty="0"/>
              <a:t> </a:t>
            </a:r>
            <a:r>
              <a:rPr lang="en-US" dirty="0" err="1"/>
              <a:t>System.Text.Json</a:t>
            </a:r>
            <a:r>
              <a:rPr lang="en-US" dirty="0"/>
              <a:t> </a:t>
            </a:r>
            <a:r>
              <a:rPr lang="bg-BG" dirty="0"/>
              <a:t>може да чете и да пише </a:t>
            </a:r>
            <a:r>
              <a:rPr lang="en-US" dirty="0"/>
              <a:t>JSON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Серилизация</a:t>
            </a:r>
            <a:r>
              <a:rPr lang="bg-BG" dirty="0"/>
              <a:t> на</a:t>
            </a:r>
            <a:r>
              <a:rPr lang="en-US" dirty="0"/>
              <a:t> JSON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808500" y="2349000"/>
            <a:ext cx="10552500" cy="43765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class </a:t>
            </a:r>
            <a:r>
              <a:rPr lang="en-US" sz="2400" noProof="1">
                <a:solidFill>
                  <a:schemeClr val="bg1"/>
                </a:solidFill>
                <a:effectLst/>
              </a:rPr>
              <a:t>WeatherForecast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DateTime Date { get; set; } = DateTime.Now;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int TemperatureC { get; set; } = 30;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    public string Summary { get; set; } = "Hot summer day";</a:t>
            </a:r>
          </a:p>
          <a:p>
            <a:pPr>
              <a:lnSpc>
                <a:spcPct val="80000"/>
              </a:lnSpc>
            </a:pPr>
            <a:r>
              <a:rPr lang="en-US" sz="2400" noProof="1">
                <a:solidFill>
                  <a:schemeClr val="tx1"/>
                </a:solidFill>
                <a:effectLst/>
              </a:rPr>
              <a:t>}</a:t>
            </a:r>
          </a:p>
          <a:p>
            <a:pPr>
              <a:lnSpc>
                <a:spcPct val="80000"/>
              </a:lnSpc>
            </a:pPr>
            <a:endParaRPr lang="en-US" sz="2400" noProof="1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</a:t>
            </a:r>
            <a:r>
              <a:rPr lang="en-US" sz="2400" dirty="0">
                <a:solidFill>
                  <a:schemeClr val="bg1"/>
                </a:solidFill>
                <a:effectLst/>
              </a:rPr>
              <a:t>JsonSerializer</a:t>
            </a:r>
            <a:r>
              <a:rPr lang="en-US" sz="2400" dirty="0">
                <a:solidFill>
                  <a:schemeClr val="tx1"/>
                </a:solidFill>
                <a:effectLst/>
              </a:rPr>
              <a:t>.</a:t>
            </a:r>
            <a:r>
              <a:rPr lang="en-US" sz="2400" dirty="0">
                <a:solidFill>
                  <a:schemeClr val="bg1"/>
                </a:solidFill>
                <a:effectLst/>
              </a:rPr>
              <a:t>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Console.WriteLine</a:t>
            </a:r>
            <a:r>
              <a:rPr lang="en-US" sz="2400" dirty="0">
                <a:solidFill>
                  <a:schemeClr val="tx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weatherInfo</a:t>
            </a:r>
            <a:r>
              <a:rPr lang="en-US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8FE705F-D107-447E-86CD-95C6F9A40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242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0FC76-F498-418E-9983-AC6196F36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00517-6E25-4F06-80CF-294FB2184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951" y="1228484"/>
            <a:ext cx="11818096" cy="5528766"/>
          </a:xfrm>
        </p:spPr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JSON </a:t>
            </a:r>
            <a:r>
              <a:rPr lang="bg-BG" dirty="0"/>
              <a:t>файлове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DB564-7E11-4A3A-9E86-BC00FFFA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Серилизация</a:t>
            </a:r>
            <a:r>
              <a:rPr lang="bg-BG" dirty="0"/>
              <a:t> на</a:t>
            </a:r>
            <a:r>
              <a:rPr lang="en-US" dirty="0"/>
              <a:t> JSON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13423A2-0767-4D61-8172-083C5452A214}"/>
              </a:ext>
            </a:extLst>
          </p:cNvPr>
          <p:cNvSpPr txBox="1">
            <a:spLocks/>
          </p:cNvSpPr>
          <p:nvPr/>
        </p:nvSpPr>
        <p:spPr>
          <a:xfrm>
            <a:off x="796499" y="2058590"/>
            <a:ext cx="10599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new WeatherForecast();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weatherInfo = JsonSerializer.Serialize(forecast);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File.WriteAllText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(file, weatherInfo);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230C67E-816E-4288-9272-28E2F7621165}"/>
              </a:ext>
            </a:extLst>
          </p:cNvPr>
          <p:cNvSpPr/>
          <p:nvPr/>
        </p:nvSpPr>
        <p:spPr bwMode="auto">
          <a:xfrm>
            <a:off x="5916000" y="4514033"/>
            <a:ext cx="360000" cy="49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E6005B-434E-4304-9B15-5B778D6F01E1}"/>
              </a:ext>
            </a:extLst>
          </p:cNvPr>
          <p:cNvSpPr txBox="1">
            <a:spLocks/>
          </p:cNvSpPr>
          <p:nvPr/>
        </p:nvSpPr>
        <p:spPr>
          <a:xfrm>
            <a:off x="658348" y="5243008"/>
            <a:ext cx="10875301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>
                <a:solidFill>
                  <a:schemeClr val="tx1"/>
                </a:solidFill>
                <a:effectLst/>
              </a:rPr>
              <a:t>{"Date":"2020-07-16T13:33:25","TemperatureC":30,"Summary":"Hot summer day"}</a:t>
            </a:r>
            <a:endParaRPr lang="en-US" noProof="1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97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3E5D93-CDF2-487A-AE4C-C225C2708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3656B-54B7-4F52-B65D-B5714DC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Десирилизация на</a:t>
            </a:r>
            <a:r>
              <a:rPr lang="en-US" dirty="0"/>
              <a:t> JSON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939E369-043A-4A8A-BB1E-0218B9F590B0}"/>
              </a:ext>
            </a:extLst>
          </p:cNvPr>
          <p:cNvSpPr txBox="1">
            <a:spLocks/>
          </p:cNvSpPr>
          <p:nvPr/>
        </p:nvSpPr>
        <p:spPr>
          <a:xfrm>
            <a:off x="711401" y="2493182"/>
            <a:ext cx="10769198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string jsonString = </a:t>
            </a:r>
            <a:r>
              <a:rPr lang="en-US" sz="2400" dirty="0">
                <a:solidFill>
                  <a:schemeClr val="bg1"/>
                </a:solidFill>
                <a:effectLst/>
              </a:rPr>
              <a:t>File.ReadAllText</a:t>
            </a:r>
            <a:r>
              <a:rPr lang="en-US" sz="2400" dirty="0">
                <a:solidFill>
                  <a:schemeClr val="tx1"/>
                </a:solidFill>
                <a:effectLst/>
              </a:rPr>
              <a:t>(file);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WeatherForecast forecast =   	  	JsonSerializer.</a:t>
            </a:r>
            <a:r>
              <a:rPr lang="en-US" sz="2400" dirty="0">
                <a:solidFill>
                  <a:schemeClr val="bg1"/>
                </a:solidFill>
                <a:effectLst/>
              </a:rPr>
              <a:t>Deserialize</a:t>
            </a:r>
            <a:r>
              <a:rPr lang="en-US" sz="2400" dirty="0">
                <a:solidFill>
                  <a:schemeClr val="tx1"/>
                </a:solidFill>
                <a:effectLst/>
              </a:rPr>
              <a:t>&lt;WeatherForecast&gt;(jsonString);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  <a:endParaRPr lang="en-US" sz="2400" noProof="1">
              <a:solidFill>
                <a:schemeClr val="tx1"/>
              </a:solidFill>
              <a:effectLst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BDC8387-C481-4CF6-BCFE-4C84B5E41AE8}"/>
              </a:ext>
            </a:extLst>
          </p:cNvPr>
          <p:cNvSpPr txBox="1">
            <a:spLocks/>
          </p:cNvSpPr>
          <p:nvPr/>
        </p:nvSpPr>
        <p:spPr>
          <a:xfrm>
            <a:off x="-238365" y="1230174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dirty="0"/>
              <a:t>За да </a:t>
            </a:r>
            <a:r>
              <a:rPr lang="bg-BG" dirty="0" err="1"/>
              <a:t>десиализираме</a:t>
            </a:r>
            <a:r>
              <a:rPr lang="bg-BG" dirty="0"/>
              <a:t> от файл, може да го прочетем и да използваме метода</a:t>
            </a:r>
            <a:r>
              <a:rPr lang="en-US" sz="3200" dirty="0">
                <a:solidFill>
                  <a:schemeClr val="bg1"/>
                </a:solidFill>
                <a:effectLst/>
              </a:rPr>
              <a:t> </a:t>
            </a:r>
            <a:r>
              <a:rPr lang="en-US" sz="3200" b="1" dirty="0">
                <a:solidFill>
                  <a:schemeClr val="bg1"/>
                </a:solidFill>
                <a:effectLst/>
              </a:rPr>
              <a:t>Deserialize</a:t>
            </a:r>
            <a:r>
              <a:rPr lang="bg-BG" sz="3200" b="1" dirty="0">
                <a:solidFill>
                  <a:schemeClr val="bg1"/>
                </a:solidFill>
                <a:effectLst/>
              </a:rPr>
              <a:t>&lt;&gt;()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759066-885A-4911-A787-F79D2C362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942" y="4973261"/>
            <a:ext cx="596348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9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3858" y="1115654"/>
            <a:ext cx="3580467" cy="279837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7610F7-CA35-4CAA-9DB7-EF9A8FEB0F3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Какво е </a:t>
            </a:r>
            <a:r>
              <a:rPr lang="en-US" sz="5350" dirty="0" err="1">
                <a:cs typeface="Arial"/>
              </a:rPr>
              <a:t>стриймване</a:t>
            </a:r>
            <a:r>
              <a:rPr lang="en-US" sz="5350" dirty="0">
                <a:cs typeface="Arial"/>
              </a:rPr>
              <a:t>?</a:t>
            </a:r>
            <a:endParaRPr lang="bg-BG" sz="535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82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7892</TotalTime>
  <Words>3128</Words>
  <Application>Microsoft Office PowerPoint</Application>
  <PresentationFormat>Широк екран</PresentationFormat>
  <Paragraphs>527</Paragraphs>
  <Slides>51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Стриймове, файлове и директории</vt:lpstr>
      <vt:lpstr>Съдържание</vt:lpstr>
      <vt:lpstr>Какво е JSON</vt:lpstr>
      <vt:lpstr>JSON формат</vt:lpstr>
      <vt:lpstr>Вградена поддържка на JSON</vt:lpstr>
      <vt:lpstr>Серилизация на JSON (1)</vt:lpstr>
      <vt:lpstr>Серилизация на JSON (2)</vt:lpstr>
      <vt:lpstr>Десирилизация на JSON</vt:lpstr>
      <vt:lpstr>Какво е стриймване?</vt:lpstr>
      <vt:lpstr>Какво е стриймване?</vt:lpstr>
      <vt:lpstr>Основи на стриймването</vt:lpstr>
      <vt:lpstr>Стриймове и буфери – примери</vt:lpstr>
      <vt:lpstr>Типове стрийм в .NET</vt:lpstr>
      <vt:lpstr>Четене и писане в C#</vt:lpstr>
      <vt:lpstr>Използване на StreamReader</vt:lpstr>
      <vt:lpstr>Задачи: Нечетни редове</vt:lpstr>
      <vt:lpstr>Решение: Нечетни редове</vt:lpstr>
      <vt:lpstr>Задача: Номерирани редове</vt:lpstr>
      <vt:lpstr>Решение: Номерирани редове</vt:lpstr>
      <vt:lpstr>Try-Catch-Finally – пример</vt:lpstr>
      <vt:lpstr>Четене/Писане на информация от/на файлове</vt:lpstr>
      <vt:lpstr>File Streams</vt:lpstr>
      <vt:lpstr>Писане на текст във файл – пример</vt:lpstr>
      <vt:lpstr>Криптиране/Декрептиране на файл с XOR</vt:lpstr>
      <vt:lpstr>Класа File в .NET</vt:lpstr>
      <vt:lpstr>Четене на текстов файл</vt:lpstr>
      <vt:lpstr>Писане на текстов файл</vt:lpstr>
      <vt:lpstr>Четене/Писане на двоичен файл</vt:lpstr>
      <vt:lpstr>Класа Directory в .NET</vt:lpstr>
      <vt:lpstr>Основни операции на директории</vt:lpstr>
      <vt:lpstr>Списък на съдържанието на директорията</vt:lpstr>
      <vt:lpstr>Задача: Изчисление на размера на папка</vt:lpstr>
      <vt:lpstr>Решение: Изчисление на размера на папка</vt:lpstr>
      <vt:lpstr>Какво е бинарна сериализация</vt:lpstr>
      <vt:lpstr>Бинарна сериализация</vt:lpstr>
      <vt:lpstr>Преимущества и слабости на бинарната сериализация</vt:lpstr>
      <vt:lpstr>Какво е XML?</vt:lpstr>
      <vt:lpstr>Какво е XML?</vt:lpstr>
      <vt:lpstr>XML - Пример</vt:lpstr>
      <vt:lpstr>XML синтаксис</vt:lpstr>
      <vt:lpstr>Сериализиране на xml във файлове</vt:lpstr>
      <vt:lpstr>Десериализиране на XML от низов XML</vt:lpstr>
      <vt:lpstr>Какво е JSON</vt:lpstr>
      <vt:lpstr>JSON формат</vt:lpstr>
      <vt:lpstr>Вградена поддържка на JSON</vt:lpstr>
      <vt:lpstr>Сериализация на JSON (1)</vt:lpstr>
      <vt:lpstr>Сериализация на JSON (2)</vt:lpstr>
      <vt:lpstr>Десериализация на JSON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Streams; Files and Directories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416</cp:revision>
  <dcterms:created xsi:type="dcterms:W3CDTF">2018-05-23T13:08:44Z</dcterms:created>
  <dcterms:modified xsi:type="dcterms:W3CDTF">2023-06-12T14:58:33Z</dcterms:modified>
  <cp:category>© SoftUni – https://softuni.org</cp:category>
</cp:coreProperties>
</file>