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657" r:id="rId2"/>
    <p:sldId id="504" r:id="rId3"/>
    <p:sldId id="627" r:id="rId4"/>
    <p:sldId id="645" r:id="rId5"/>
    <p:sldId id="629" r:id="rId6"/>
    <p:sldId id="626" r:id="rId7"/>
    <p:sldId id="628" r:id="rId8"/>
    <p:sldId id="583" r:id="rId9"/>
    <p:sldId id="658" r:id="rId10"/>
    <p:sldId id="584" r:id="rId11"/>
    <p:sldId id="585" r:id="rId12"/>
    <p:sldId id="587" r:id="rId13"/>
    <p:sldId id="586" r:id="rId14"/>
    <p:sldId id="588" r:id="rId15"/>
    <p:sldId id="589" r:id="rId16"/>
    <p:sldId id="590" r:id="rId17"/>
    <p:sldId id="591" r:id="rId18"/>
    <p:sldId id="592" r:id="rId19"/>
    <p:sldId id="620" r:id="rId20"/>
    <p:sldId id="621" r:id="rId21"/>
    <p:sldId id="622" r:id="rId22"/>
    <p:sldId id="623" r:id="rId23"/>
    <p:sldId id="624" r:id="rId24"/>
    <p:sldId id="625" r:id="rId25"/>
    <p:sldId id="571" r:id="rId26"/>
    <p:sldId id="659" r:id="rId27"/>
    <p:sldId id="6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6C025A-AA26-42EC-B3A3-9A9F8D4BFD70}">
          <p14:sldIdLst>
            <p14:sldId id="657"/>
            <p14:sldId id="504"/>
          </p14:sldIdLst>
        </p14:section>
        <p14:section name="Рекурсия" id="{E7DE7863-A6AF-453B-AD04-791AC9817CD4}">
          <p14:sldIdLst>
            <p14:sldId id="627"/>
            <p14:sldId id="645"/>
            <p14:sldId id="629"/>
            <p14:sldId id="626"/>
            <p14:sldId id="628"/>
            <p14:sldId id="583"/>
          </p14:sldIdLst>
        </p14:section>
        <p14:section name="Упражнения" id="{F2039FF4-ED2F-4DB3-8088-F41256A6D15E}">
          <p14:sldIdLst>
            <p14:sldId id="658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Рекурсивно или интеративно обхождане" id="{65BA65C7-9D7B-4ABE-98AC-2A5A0B4C0438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Обобщение" id="{12BD4728-E627-49AE-B313-2A368AC558C0}">
          <p14:sldIdLst>
            <p14:sldId id="571"/>
            <p14:sldId id="659"/>
            <p14:sldId id="6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12F0F-29FB-42A4-C759-8DB72D3DA2E0}" v="1690" dt="2023-03-05T14:50:24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47" d="100"/>
          <a:sy n="47" d="100"/>
        </p:scale>
        <p:origin x="72" y="4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3030" y="9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B690E2-59DB-4979-AF09-DB569A09F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67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FFCD97-AFE2-4A71-89CA-90ECE5A00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076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40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24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0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2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3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182C5A17-4F05-4FA8-9ABA-F632F2E035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4859" y="6189709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https://about.softuni.bg/</a:t>
            </a:r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EA97D5F2-B459-4D69-A190-B3EDD5CDDD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4859" y="5807556"/>
            <a:ext cx="2950749" cy="382532"/>
          </a:xfrm>
        </p:spPr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B7354D76-EFA3-4591-A171-C16A596696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3160" y="5432608"/>
            <a:ext cx="3704648" cy="444536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1E401F33-4FEF-4C34-BACA-79E8EB7A97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60" y="4940668"/>
            <a:ext cx="3704648" cy="506540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1FEC6C3-EF99-4EAF-AD14-E78D87051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550" dirty="0"/>
              <a:t>Използване на рекурсия, рекурсивно и интеративно обхождане</a:t>
            </a:r>
            <a:endParaRPr lang="en-US" sz="35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66845F1-B3E5-4ABB-BDB8-947F390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Рекурсия</a:t>
            </a:r>
            <a:endParaRPr lang="bg-BG" dirty="0"/>
          </a:p>
        </p:txBody>
      </p:sp>
      <p:pic>
        <p:nvPicPr>
          <p:cNvPr id="11" name="Picture 2" descr="Svetlin Nakov - Svetlin Nakov – Official Web Site and Blog » Индиректна  рекурсия">
            <a:extLst>
              <a:ext uri="{FF2B5EF4-FFF2-40B4-BE49-F238E27FC236}">
                <a16:creationId xmlns:a16="http://schemas.microsoft.com/office/drawing/2014/main" id="{4EBDC6DA-E373-4F9D-AF9E-CA62399A8D7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90" y="2391287"/>
            <a:ext cx="5437187" cy="20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от масив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4579" y="1151532"/>
            <a:ext cx="11801576" cy="556908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който:</a:t>
            </a:r>
            <a:endParaRPr lang="bg-BG" sz="3350" dirty="0">
              <a:solidFill>
                <a:srgbClr val="234465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400" dirty="0"/>
              <a:t>Намира сумата на всички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 числа </a:t>
            </a: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от масив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400" dirty="0">
                <a:cs typeface="Calibri"/>
              </a:rPr>
              <a:t>Чете числата от конзолата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371180" y="3616218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176" y="3500697"/>
            <a:ext cx="168532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48" y="3500697"/>
            <a:ext cx="77022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010" y="4327695"/>
            <a:ext cx="140749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348" y="4327695"/>
            <a:ext cx="52864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5364155" y="4448758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471BFC0-219F-4D6C-AFA5-3B97BA876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0463" y="1494000"/>
            <a:ext cx="9495538" cy="44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int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int[] array, int 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if (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/>
              <a:t> == </a:t>
            </a:r>
            <a:r>
              <a:rPr lang="en-US" dirty="0">
                <a:solidFill>
                  <a:schemeClr val="bg1"/>
                </a:solidFill>
              </a:rPr>
              <a:t>array.Length - 1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array[index];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array[index] +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array, index + 1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Сума от масив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48543" y="2582277"/>
            <a:ext cx="2148272" cy="1038555"/>
          </a:xfrm>
          <a:prstGeom prst="wedgeRoundRectCallout">
            <a:avLst>
              <a:gd name="adj1" fmla="val -69202"/>
              <a:gd name="adj2" fmla="val -355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Основен случай</a:t>
            </a:r>
            <a:endParaRPr lang="bg-BG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090928" y="5143305"/>
            <a:ext cx="2543917" cy="1038555"/>
          </a:xfrm>
          <a:prstGeom prst="wedgeRoundRectCallout">
            <a:avLst>
              <a:gd name="adj1" fmla="val -59365"/>
              <a:gd name="adj2" fmla="val -520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 извикване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02DF43-31F2-46B5-B88B-1614963F32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0BFBCB0-07CD-4C61-985D-A4E1331DF148}"/>
              </a:ext>
            </a:extLst>
          </p:cNvPr>
          <p:cNvSpPr txBox="1"/>
          <p:nvPr/>
        </p:nvSpPr>
        <p:spPr>
          <a:xfrm>
            <a:off x="801479" y="6222212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https://judge.softuni.org/Contests/Practice/Index/4176#0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5377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/>
              <a:t>, който да изчислява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</a:rPr>
              <a:t>n!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400" dirty="0"/>
              <a:t>Прочете числото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от конзолата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Рекурсивен факториел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1390" y="3177584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383" y="3115316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5" y="3115316"/>
            <a:ext cx="102429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210988" y="4556593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383" y="4494324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111" y="4494324"/>
            <a:ext cx="204288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3628800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AD65D72-E6B1-4CFB-8184-BF1A5C718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2F47F91-50B2-477D-B697-35999346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Рекурсивна дефиниция на</a:t>
            </a:r>
            <a:r>
              <a:rPr lang="en-US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(n факториел):</a:t>
            </a:r>
            <a:endParaRPr lang="bg-BG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Рекурсивен факториел – примери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6925" y="1954435"/>
            <a:ext cx="9605048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115316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115316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4052" y="3115316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964221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964221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4052" y="3964221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4813127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4813127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4052" y="4813127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5662033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5662033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4052" y="5662033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DDC5F9C9-9A4D-4307-A264-3A375C275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1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31000" y="1837578"/>
            <a:ext cx="7716317" cy="344131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long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 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(num == 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1;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num *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num - 1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Рекурсивен факториел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35960" y="2929139"/>
            <a:ext cx="2789956" cy="57034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Основен случай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12225" y="4639249"/>
            <a:ext cx="2543917" cy="1038555"/>
          </a:xfrm>
          <a:prstGeom prst="wedgeRoundRectCallout">
            <a:avLst>
              <a:gd name="adj1" fmla="val -56573"/>
              <a:gd name="adj2" fmla="val -551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 </a:t>
            </a:r>
            <a:br>
              <a:rPr lang="en-US" sz="2750" b="1" dirty="0">
                <a:solidFill>
                  <a:srgbClr val="FFFFFF"/>
                </a:solidFill>
              </a:rPr>
            </a:br>
            <a:r>
              <a:rPr lang="en-US" sz="2750" b="1" dirty="0">
                <a:solidFill>
                  <a:srgbClr val="FFFFFF"/>
                </a:solidFill>
              </a:rPr>
              <a:t>извикване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F1E8156-8EA8-447A-A131-1632FE94DB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690EEB7-DEE4-4347-B620-4CA3891E21FF}"/>
              </a:ext>
            </a:extLst>
          </p:cNvPr>
          <p:cNvSpPr txBox="1"/>
          <p:nvPr/>
        </p:nvSpPr>
        <p:spPr>
          <a:xfrm>
            <a:off x="801479" y="630206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https://judge.softuni.org/Contests/Practice/Index/4176#2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9867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9A9CDFE-64AD-42E0-A197-63345A671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Директна </a:t>
            </a:r>
            <a:r>
              <a:rPr lang="en-US" sz="3350" dirty="0">
                <a:solidFill>
                  <a:schemeClr val="tx2">
                    <a:lumMod val="75000"/>
                  </a:schemeClr>
                </a:solidFill>
              </a:rPr>
              <a:t>рекурсия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Метод, който се самоизвиква</a:t>
            </a:r>
            <a:endParaRPr lang="en-US" sz="31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Недиректна</a:t>
            </a:r>
            <a:r>
              <a:rPr lang="en-US" sz="3350" dirty="0">
                <a:solidFill>
                  <a:schemeClr val="tx2">
                    <a:lumMod val="75000"/>
                  </a:schemeClr>
                </a:solidFill>
              </a:rPr>
              <a:t> рекурсия</a:t>
            </a:r>
            <a:endParaRPr lang="en-US" sz="335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Метод </a:t>
            </a:r>
            <a:r>
              <a:rPr lang="en-US" sz="3150" b="1" dirty="0">
                <a:solidFill>
                  <a:schemeClr val="bg1"/>
                </a:solidFill>
              </a:rPr>
              <a:t>A </a:t>
            </a:r>
            <a:r>
              <a:rPr lang="en-US" sz="3150" dirty="0"/>
              <a:t>извиква </a:t>
            </a:r>
            <a:r>
              <a:rPr lang="en-US" sz="3150" b="1" dirty="0">
                <a:solidFill>
                  <a:schemeClr val="bg1"/>
                </a:solidFill>
              </a:rPr>
              <a:t>B</a:t>
            </a:r>
            <a:r>
              <a:rPr lang="en-US" sz="3150" dirty="0"/>
              <a:t>, метод </a:t>
            </a:r>
            <a:r>
              <a:rPr lang="en-US" sz="3150" b="1" dirty="0">
                <a:solidFill>
                  <a:schemeClr val="bg1"/>
                </a:solidFill>
              </a:rPr>
              <a:t>B</a:t>
            </a:r>
            <a:r>
              <a:rPr lang="en-US" sz="3150" dirty="0"/>
              <a:t> извиква </a:t>
            </a:r>
            <a:r>
              <a:rPr lang="en-US" sz="3150" b="1" dirty="0">
                <a:solidFill>
                  <a:schemeClr val="bg1"/>
                </a:solidFill>
              </a:rPr>
              <a:t>A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Дореи </a:t>
            </a:r>
            <a:r>
              <a:rPr lang="en-US" sz="3150" b="1" dirty="0">
                <a:solidFill>
                  <a:schemeClr val="bg1"/>
                </a:solidFill>
              </a:rPr>
              <a:t>A</a:t>
            </a:r>
            <a:r>
              <a:rPr lang="en-US" sz="3150" dirty="0"/>
              <a:t> </a:t>
            </a:r>
            <a:r>
              <a:rPr lang="en-US" sz="3150" b="1" dirty="0">
                <a:sym typeface="Wingdings" panose="05000000000000000000" pitchFamily="2" charset="2"/>
              </a:rPr>
              <a:t>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ym typeface="Wingdings" panose="05000000000000000000" pitchFamily="2" charset="2"/>
              </a:rPr>
              <a:t>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ym typeface="Wingdings" panose="05000000000000000000" pitchFamily="2" charset="2"/>
              </a:rPr>
              <a:t></a:t>
            </a:r>
            <a:r>
              <a:rPr lang="en-US" sz="3150" dirty="0">
                <a:sym typeface="Wingdings" panose="05000000000000000000" pitchFamily="2" charset="2"/>
              </a:rPr>
              <a:t> </a:t>
            </a:r>
            <a:r>
              <a:rPr lang="en-US" sz="3150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bg-BG" sz="31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Директна и недиректна рекурсия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186C01-79AB-4910-A1D9-3E347F0DD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7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8ED86BC-B254-45CA-B8D3-FB1BC3B79ED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350" dirty="0"/>
              <a:t>Рекурсивния метод има </a:t>
            </a:r>
            <a:r>
              <a:rPr lang="en-US" sz="3350" b="1" dirty="0">
                <a:solidFill>
                  <a:schemeClr val="bg1"/>
                </a:solidFill>
              </a:rPr>
              <a:t>три</a:t>
            </a:r>
            <a:r>
              <a:rPr lang="en-US" sz="3350" dirty="0"/>
              <a:t> части:</a:t>
            </a:r>
            <a:endParaRPr lang="bg-BG" sz="3350" dirty="0"/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Преди действието</a:t>
            </a:r>
            <a:r>
              <a:rPr lang="en-US" sz="3150" dirty="0"/>
              <a:t> (преди да извика рекурсията)</a:t>
            </a:r>
            <a:endParaRPr lang="en-US" sz="315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Рекурсивно извикавне </a:t>
            </a:r>
            <a:r>
              <a:rPr lang="en-US" sz="3150" dirty="0"/>
              <a:t>(в изкване на рекурсията)</a:t>
            </a:r>
            <a:endParaRPr lang="en-US" sz="315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След действието</a:t>
            </a:r>
            <a:r>
              <a:rPr lang="en-US" sz="3150" dirty="0"/>
              <a:t> (след връщането на рекурсия)</a:t>
            </a:r>
            <a:endParaRPr lang="en-US" sz="31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07DA04-B523-493D-BCB3-52B5AD83058A}"/>
              </a:ext>
            </a:extLst>
          </p:cNvPr>
          <p:cNvSpPr txBox="1">
            <a:spLocks/>
          </p:cNvSpPr>
          <p:nvPr/>
        </p:nvSpPr>
        <p:spPr>
          <a:xfrm>
            <a:off x="1341884" y="3922746"/>
            <a:ext cx="57606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static</a:t>
            </a:r>
            <a:r>
              <a:rPr lang="fr-FR" sz="2400" dirty="0"/>
              <a:t> </a:t>
            </a:r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dirty="0" err="1"/>
              <a:t>Recursion</a:t>
            </a:r>
            <a:r>
              <a:rPr lang="fr-FR" sz="2400" dirty="0"/>
              <a:t>()</a:t>
            </a:r>
          </a:p>
          <a:p>
            <a:r>
              <a:rPr lang="fr-FR" sz="2400" dirty="0"/>
              <a:t>{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Преди действието</a:t>
            </a:r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/>
              <a:t>  </a:t>
            </a:r>
            <a:r>
              <a:rPr lang="fr-FR" sz="2400" dirty="0" err="1"/>
              <a:t>Recursion</a:t>
            </a:r>
            <a:r>
              <a:rPr lang="fr-FR" sz="2400" dirty="0"/>
              <a:t>();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След действието</a:t>
            </a:r>
            <a:br>
              <a:rPr lang="fr-FR" sz="2400" dirty="0"/>
            </a:br>
            <a:r>
              <a:rPr lang="fr-FR" sz="2400" dirty="0"/>
              <a:t>} 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C61473F-E6D0-4FD1-8EDD-F7C321F8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Рекурсия,</a:t>
            </a:r>
            <a:r>
              <a:rPr lang="en-US" dirty="0"/>
              <a:t> </a:t>
            </a:r>
            <a:r>
              <a:rPr lang="bg-BG" dirty="0"/>
              <a:t>преди действието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след действието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3605540-AD34-4A88-A7AF-2BBE31D00D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 рисува следната фигура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Рекурсивно рисуване</a:t>
            </a: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1379" y="3914009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871" y="3851740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85" y="1913254"/>
            <a:ext cx="2406952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#####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912C589-704F-4B14-8790-1852E911E743}"/>
              </a:ext>
            </a:extLst>
          </p:cNvPr>
          <p:cNvSpPr txBox="1"/>
          <p:nvPr/>
        </p:nvSpPr>
        <p:spPr>
          <a:xfrm>
            <a:off x="801479" y="639641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https://judge.softuni.org/Contests/Practice/Index/4176#3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A1D0548-D11B-4D59-A4D3-5F611980C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4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74683" y="1584000"/>
            <a:ext cx="10836275" cy="48705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static void PrintFigure(int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if (n == 0)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  return;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Преди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 </a:t>
            </a:r>
            <a:r>
              <a:rPr lang="en-US" sz="2799" dirty="0">
                <a:solidFill>
                  <a:schemeClr val="accent2"/>
                </a:solidFill>
              </a:rPr>
              <a:t>n </a:t>
            </a:r>
            <a:r>
              <a:rPr lang="bg-BG" sz="2799" dirty="0">
                <a:solidFill>
                  <a:schemeClr val="accent2"/>
                </a:solidFill>
              </a:rPr>
              <a:t>звездички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PrintFigure(n - 1);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След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</a:t>
            </a:r>
            <a:r>
              <a:rPr lang="en-US" sz="2799" dirty="0">
                <a:solidFill>
                  <a:schemeClr val="accent2"/>
                </a:solidFill>
              </a:rPr>
              <a:t> n </a:t>
            </a:r>
            <a:r>
              <a:rPr lang="bg-BG" sz="2799" dirty="0">
                <a:solidFill>
                  <a:schemeClr val="accent2"/>
                </a:solidFill>
              </a:rPr>
              <a:t>хаштага</a:t>
            </a: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2800" dirty="0"/>
              <a:t>Рекурсия,</a:t>
            </a:r>
            <a:r>
              <a:rPr lang="en-US" sz="2800" dirty="0"/>
              <a:t> </a:t>
            </a:r>
            <a:r>
              <a:rPr lang="bg-BG" sz="2800" dirty="0"/>
              <a:t>преди действието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dirty="0"/>
              <a:t>след действието</a:t>
            </a:r>
            <a:r>
              <a:rPr lang="en-US" sz="3200" dirty="0"/>
              <a:t>– примери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159F7F-50ED-4294-B2FD-F2CD0F3E94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ED09F0-F607-41CC-8FC8-BF522A4C31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Кога да използваме и кога да избягваме рекурсия?</a:t>
            </a:r>
            <a:endParaRPr lang="bg-BG" sz="5350" dirty="0"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2082" y="1785626"/>
            <a:ext cx="2455690" cy="15994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797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9695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717655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Рекурсия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dirty="0"/>
              <a:t>Функция, която се самоизвиква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Рекурсивно </a:t>
            </a:r>
            <a:r>
              <a:rPr lang="en-US" dirty="0">
                <a:solidFill>
                  <a:srgbClr val="234465"/>
                </a:solidFill>
              </a:rPr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интеративно обхождане</a:t>
            </a:r>
            <a:r>
              <a:rPr lang="en-US" dirty="0"/>
              <a:t>?</a:t>
            </a:r>
            <a:endParaRPr lang="en-US" dirty="0">
              <a:cs typeface="Calibri"/>
            </a:endParaRPr>
          </a:p>
          <a:p>
            <a:pPr lvl="1" indent="-360045"/>
            <a:r>
              <a:rPr lang="en-US" dirty="0">
                <a:ea typeface="+mn-lt"/>
                <a:cs typeface="+mn-lt"/>
              </a:rPr>
              <a:t>Вредна рекурсия и оптимизиране на лоша рекурсия</a:t>
            </a:r>
            <a:endParaRPr lang="en-US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5AE48-8E69-414B-8291-4B7FB792FC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200" dirty="0"/>
              <a:t>Бързина: Рекурсивно и интеративно обхождане</a:t>
            </a:r>
            <a:endParaRPr lang="en-US" sz="3200" dirty="0"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6214019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2950" dirty="0"/>
              <a:t>Рекурсивно то извикаване е </a:t>
            </a:r>
            <a:r>
              <a:rPr lang="en-US" sz="2950" b="1" dirty="0">
                <a:solidFill>
                  <a:schemeClr val="bg1"/>
                </a:solidFill>
              </a:rPr>
              <a:t>по-бавно</a:t>
            </a:r>
            <a:endParaRPr lang="en-US" sz="29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2999" dirty="0"/>
              <a:t>Параметрите и върнатите стойности </a:t>
            </a:r>
            <a:r>
              <a:rPr lang="bg-BG" sz="2999" b="1" dirty="0">
                <a:solidFill>
                  <a:schemeClr val="bg1"/>
                </a:solidFill>
              </a:rPr>
              <a:t>минават</a:t>
            </a:r>
            <a:r>
              <a:rPr lang="en-US" sz="2999" dirty="0"/>
              <a:t> </a:t>
            </a:r>
            <a:r>
              <a:rPr lang="bg-BG" sz="2999" dirty="0"/>
              <a:t>през стака</a:t>
            </a:r>
            <a:endParaRPr lang="en-US" sz="2999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2950" dirty="0"/>
              <a:t>Добро е за проблемите с </a:t>
            </a:r>
            <a:r>
              <a:rPr lang="en-US" sz="2950" b="1" dirty="0">
                <a:solidFill>
                  <a:schemeClr val="bg1"/>
                </a:solidFill>
              </a:rPr>
              <a:t>разклонение</a:t>
            </a:r>
            <a:endParaRPr lang="en-US" sz="29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2950" dirty="0"/>
              <a:t>Функцията няма </a:t>
            </a:r>
            <a:r>
              <a:rPr lang="en-US" sz="2950" b="1" dirty="0">
                <a:solidFill>
                  <a:schemeClr val="bg1"/>
                </a:solidFill>
              </a:rPr>
              <a:t>разходи</a:t>
            </a:r>
            <a:endParaRPr lang="en-US" sz="295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2950" dirty="0"/>
              <a:t>Създава </a:t>
            </a:r>
            <a:r>
              <a:rPr lang="en-US" sz="2950" b="1" dirty="0">
                <a:solidFill>
                  <a:schemeClr val="bg1"/>
                </a:solidFill>
              </a:rPr>
              <a:t>локални </a:t>
            </a:r>
            <a:r>
              <a:rPr lang="en-US" sz="2950" dirty="0">
                <a:solidFill>
                  <a:srgbClr val="234465"/>
                </a:solidFill>
              </a:rPr>
              <a:t>променливи</a:t>
            </a:r>
            <a:endParaRPr lang="en-US" sz="2950" dirty="0">
              <a:cs typeface="Calibri"/>
            </a:endParaRPr>
          </a:p>
          <a:p>
            <a:pPr marL="360045" indent="-360045"/>
            <a:r>
              <a:rPr lang="en-US" sz="2950" dirty="0"/>
              <a:t>Добре за</a:t>
            </a:r>
            <a:r>
              <a:rPr lang="en-US" sz="2950" dirty="0">
                <a:solidFill>
                  <a:srgbClr val="234465"/>
                </a:solidFill>
              </a:rPr>
              <a:t> </a:t>
            </a:r>
            <a:r>
              <a:rPr lang="en-US" sz="2950" b="1" dirty="0">
                <a:solidFill>
                  <a:schemeClr val="bg1"/>
                </a:solidFill>
              </a:rPr>
              <a:t>линейни </a:t>
            </a:r>
            <a:r>
              <a:rPr lang="en-US" sz="2950" dirty="0"/>
              <a:t>проблеми</a:t>
            </a:r>
            <a:br>
              <a:rPr lang="en-US" sz="2950" dirty="0"/>
            </a:br>
            <a:r>
              <a:rPr lang="en-US" sz="2950" dirty="0"/>
              <a:t>(без разклонения)</a:t>
            </a:r>
            <a:endParaRPr lang="en-US" sz="2950" dirty="0">
              <a:cs typeface="Calibri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516000" y="4239000"/>
            <a:ext cx="3646037" cy="20159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static long Fact(int n</a:t>
            </a:r>
            <a:r>
              <a:rPr lang="bg-BG" sz="1600" dirty="0"/>
              <a:t>)</a:t>
            </a:r>
            <a:endParaRPr lang="en-US" sz="1600" dirty="0"/>
          </a:p>
          <a:p>
            <a:pPr>
              <a:buClr>
                <a:srgbClr val="F2B254"/>
              </a:buClr>
              <a:buSzPct val="100000"/>
            </a:pPr>
            <a:r>
              <a:rPr lang="bg-BG" sz="1600" dirty="0"/>
              <a:t>{</a:t>
            </a:r>
            <a:br>
              <a:rPr lang="bg-BG" sz="1600" dirty="0"/>
            </a:br>
            <a:r>
              <a:rPr lang="en-US" sz="1600" dirty="0"/>
              <a:t>  </a:t>
            </a:r>
            <a:r>
              <a:rPr lang="bg-BG" sz="1600" dirty="0"/>
              <a:t>if (</a:t>
            </a:r>
            <a:r>
              <a:rPr lang="en-US" sz="1600" dirty="0"/>
              <a:t>n</a:t>
            </a:r>
            <a:r>
              <a:rPr lang="bg-BG" sz="1600" dirty="0"/>
              <a:t> </a:t>
            </a:r>
            <a:r>
              <a:rPr lang="en-US" sz="1600" dirty="0"/>
              <a:t>==</a:t>
            </a:r>
            <a:r>
              <a:rPr lang="bg-BG" sz="1600" dirty="0"/>
              <a:t> </a:t>
            </a:r>
            <a:r>
              <a:rPr lang="en-US" sz="1600" dirty="0"/>
              <a:t>0</a:t>
            </a:r>
            <a:r>
              <a:rPr lang="bg-BG" sz="1600" dirty="0"/>
              <a:t>) </a:t>
            </a:r>
            <a:r>
              <a:rPr lang="en-US" sz="1600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  </a:t>
            </a:r>
            <a:r>
              <a:rPr lang="bg-BG" sz="1600" dirty="0"/>
              <a:t>return 1;</a:t>
            </a:r>
            <a:r>
              <a:rPr lang="en-US" sz="16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600" dirty="0"/>
              <a:t>  </a:t>
            </a:r>
            <a:r>
              <a:rPr lang="bg-BG" sz="1600" dirty="0"/>
              <a:t>return n * </a:t>
            </a:r>
            <a:r>
              <a:rPr lang="en-US" sz="1600" dirty="0"/>
              <a:t>Fact</a:t>
            </a:r>
            <a:r>
              <a:rPr lang="bg-BG" sz="1600" dirty="0"/>
              <a:t>(n - 1); </a:t>
            </a:r>
            <a:br>
              <a:rPr lang="bg-BG" sz="1600" dirty="0"/>
            </a:br>
            <a:r>
              <a:rPr lang="bg-BG" sz="1600" dirty="0"/>
              <a:t>} </a:t>
            </a:r>
            <a:endParaRPr lang="en-US" sz="16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178074" y="3513733"/>
            <a:ext cx="4723748" cy="2464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static long Fact(int n</a:t>
            </a:r>
            <a:r>
              <a:rPr lang="bg-BG" sz="1999" dirty="0"/>
              <a:t>)</a:t>
            </a:r>
            <a:r>
              <a:rPr lang="en-US" sz="1999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1999" dirty="0"/>
              <a:t>{</a:t>
            </a:r>
            <a:br>
              <a:rPr lang="bg-BG" sz="1999" dirty="0"/>
            </a:br>
            <a:r>
              <a:rPr lang="en-US" sz="1999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return result;</a:t>
            </a:r>
            <a:br>
              <a:rPr lang="bg-BG" sz="1999" dirty="0"/>
            </a:br>
            <a:r>
              <a:rPr lang="bg-BG" sz="1999" dirty="0"/>
              <a:t>} </a:t>
            </a:r>
            <a:r>
              <a:rPr lang="en-US" sz="1999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EE5E-9640-4271-9A0B-ECE0C0F6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Безкрайна рекурсия </a:t>
            </a:r>
            <a:r>
              <a:rPr lang="en-US" sz="3350" dirty="0"/>
              <a:t>== метод, който се самоизвиква безкрайно</a:t>
            </a:r>
            <a:endParaRPr lang="bg-BG" sz="3350" dirty="0">
              <a:solidFill>
                <a:schemeClr val="tx2">
                  <a:lumMod val="75000"/>
                </a:schemeClr>
              </a:solidFill>
            </a:endParaRPr>
          </a:p>
          <a:p>
            <a:pPr lvl="1" indent="-360045"/>
            <a:r>
              <a:rPr lang="en-US" sz="3150" dirty="0">
                <a:ea typeface="+mn-lt"/>
                <a:cs typeface="+mn-lt"/>
              </a:rPr>
              <a:t>Обикновено безкрайна рекурсия</a:t>
            </a:r>
            <a:r>
              <a:rPr lang="en-US" sz="3150" dirty="0"/>
              <a:t> е бъг в програмата</a:t>
            </a:r>
            <a:endParaRPr lang="en-US" sz="3150" dirty="0">
              <a:cs typeface="Calibri"/>
            </a:endParaRPr>
          </a:p>
          <a:p>
            <a:pPr lvl="1" indent="-360045"/>
            <a:r>
              <a:rPr lang="en-US" sz="3150" dirty="0"/>
              <a:t>Няма дъно или има грешка в него</a:t>
            </a:r>
            <a:endParaRPr lang="en-US" dirty="0">
              <a:cs typeface="Calibri"/>
            </a:endParaRPr>
          </a:p>
          <a:p>
            <a:pPr lvl="1" indent="-360045"/>
            <a:r>
              <a:rPr lang="en-US" sz="3150" dirty="0"/>
              <a:t>В C# / Java / C++ приченява грешка"</a:t>
            </a:r>
            <a:r>
              <a:rPr lang="en-US" sz="3150" dirty="0">
                <a:solidFill>
                  <a:schemeClr val="tx2">
                    <a:lumMod val="75000"/>
                  </a:schemeClr>
                </a:solidFill>
              </a:rPr>
              <a:t>stack overflow</a:t>
            </a:r>
            <a:r>
              <a:rPr lang="en-US" sz="3150" dirty="0"/>
              <a:t>"</a:t>
            </a:r>
            <a:endParaRPr lang="en-US" sz="31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Безкрайна рекурсия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36" y="4735678"/>
            <a:ext cx="6705782" cy="16764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13DDA1B-FA42-4ABF-BEBF-BD233A089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550" dirty="0"/>
              <a:t>Когато се използва грешно, рекурсията може да заеми много </a:t>
            </a:r>
            <a:r>
              <a:rPr lang="en-US" sz="3550" b="1" dirty="0">
                <a:solidFill>
                  <a:schemeClr val="bg1"/>
                </a:solidFill>
              </a:rPr>
              <a:t>памет</a:t>
            </a:r>
            <a:r>
              <a:rPr lang="en-US" sz="3550" dirty="0"/>
              <a:t> и </a:t>
            </a:r>
            <a:r>
              <a:rPr lang="en-US" sz="3550" b="1" dirty="0">
                <a:solidFill>
                  <a:schemeClr val="bg1"/>
                </a:solidFill>
              </a:rPr>
              <a:t>компютърна мощност</a:t>
            </a:r>
            <a:endParaRPr lang="bg-BG" sz="3550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Рекурсията може да бъде вредна</a:t>
            </a:r>
            <a:r>
              <a:rPr lang="en-US" sz="3950" dirty="0"/>
              <a:t>!</a:t>
            </a:r>
            <a:endParaRPr lang="en-US" sz="3950" dirty="0">
              <a:cs typeface="Calibri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5895" y="2490604"/>
            <a:ext cx="9624483" cy="4074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static long CalcFib(int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return CalcFib(number - 1) + CalcFib(number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Console.WriteLine(CalcFib(10)); </a:t>
            </a:r>
            <a:r>
              <a:rPr lang="en-US" sz="2397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Console.WriteLine(CalcFib(50)); </a:t>
            </a:r>
            <a:r>
              <a:rPr lang="en-US" sz="2397" dirty="0">
                <a:solidFill>
                  <a:schemeClr val="accent2"/>
                </a:solidFill>
              </a:rPr>
              <a:t>// This will hang!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B70E6E-1292-44E7-B12D-B01D25B01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0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празви рекурсивно обаждане за 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endParaRPr lang="en-US" sz="335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350" dirty="0">
                <a:cs typeface="Calibri"/>
              </a:rPr>
              <a:t>Стойностите се изчисляват много пъти!</a:t>
            </a:r>
            <a:endParaRPr lang="en-US" sz="3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200" dirty="0"/>
              <a:t>Как работи изчисление на рекурсията на фибоначи?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34" y="2663288"/>
            <a:ext cx="9293335" cy="3847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E0EE242-3C57-4FE7-B11D-AFDB6524B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35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350" dirty="0"/>
              <a:t>Избягваме рекурсия, когато съществува алгоритъм с </a:t>
            </a:r>
            <a:r>
              <a:rPr lang="en-US" sz="3350" b="1" dirty="0">
                <a:solidFill>
                  <a:schemeClr val="bg1"/>
                </a:solidFill>
              </a:rPr>
              <a:t>интеративно обхождане</a:t>
            </a:r>
            <a:endParaRPr lang="bg-BG" sz="3350" b="1" dirty="0">
              <a:solidFill>
                <a:schemeClr val="bg1"/>
              </a:solidFill>
            </a:endParaRPr>
          </a:p>
          <a:p>
            <a:pPr lvl="1" indent="-360045">
              <a:lnSpc>
                <a:spcPct val="110000"/>
              </a:lnSpc>
            </a:pPr>
            <a:r>
              <a:rPr lang="en-US" sz="3150" dirty="0"/>
              <a:t>Примери: </a:t>
            </a:r>
            <a:r>
              <a:rPr lang="en-US" sz="3150" b="1" dirty="0">
                <a:solidFill>
                  <a:schemeClr val="bg1"/>
                </a:solidFill>
              </a:rPr>
              <a:t>факториел</a:t>
            </a:r>
            <a:r>
              <a:rPr lang="en-US" sz="3150" dirty="0"/>
              <a:t>, </a:t>
            </a:r>
            <a:r>
              <a:rPr lang="en-US" sz="3150" dirty="0">
                <a:solidFill>
                  <a:srgbClr val="234465"/>
                </a:solidFill>
              </a:rPr>
              <a:t>числата на </a:t>
            </a:r>
            <a:r>
              <a:rPr lang="en-US" sz="3150" b="1" dirty="0">
                <a:solidFill>
                  <a:schemeClr val="bg1"/>
                </a:solidFill>
              </a:rPr>
              <a:t>фибоначи</a:t>
            </a:r>
            <a:endParaRPr lang="en-US" sz="31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1200"/>
              </a:spcBef>
            </a:pPr>
            <a:r>
              <a:rPr lang="en-US" sz="3350" dirty="0"/>
              <a:t>Използваме рекурсия</a:t>
            </a:r>
            <a:r>
              <a:rPr lang="en-US" sz="3350" dirty="0">
                <a:solidFill>
                  <a:srgbClr val="234465"/>
                </a:solidFill>
              </a:rPr>
              <a:t> за </a:t>
            </a:r>
            <a:r>
              <a:rPr lang="en-US" sz="3350" b="1" dirty="0">
                <a:solidFill>
                  <a:schemeClr val="bg1"/>
                </a:solidFill>
              </a:rPr>
              <a:t>комбинаторни </a:t>
            </a:r>
            <a:r>
              <a:rPr lang="en-US" sz="3350" dirty="0">
                <a:solidFill>
                  <a:srgbClr val="234465"/>
                </a:solidFill>
              </a:rPr>
              <a:t>алгоритми</a:t>
            </a:r>
            <a:r>
              <a:rPr lang="en-US" sz="3350" dirty="0"/>
              <a:t>, </a:t>
            </a:r>
            <a:r>
              <a:rPr lang="en-US" sz="3350" dirty="0">
                <a:solidFill>
                  <a:schemeClr val="tx2"/>
                </a:solidFill>
              </a:rPr>
              <a:t>където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10000"/>
              </a:lnSpc>
              <a:spcBef>
                <a:spcPts val="1200"/>
              </a:spcBef>
            </a:pPr>
            <a:r>
              <a:rPr lang="en-US" sz="3150" dirty="0">
                <a:ea typeface="+mn-lt"/>
                <a:cs typeface="+mn-lt"/>
              </a:rPr>
              <a:t>На всяка стъпка, трябва 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рекурсивно </a:t>
            </a:r>
            <a:r>
              <a:rPr lang="en-US" sz="3150" dirty="0">
                <a:ea typeface="+mn-lt"/>
                <a:cs typeface="+mn-lt"/>
              </a:rPr>
              <a:t>да изследвате повече от едно възможно продължение, т.е. 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разклонени рекурсивни алгоритми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Кога да използваме рекурсия?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4E78C5-31FA-4DE7-B91F-3B45E044CA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Какво научихме днес?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57922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5852" y="1726159"/>
            <a:ext cx="11094649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метод, който се самоизвикава</a:t>
            </a:r>
            <a:endParaRPr lang="en-US" sz="36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Преди действието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рекурсия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 </a:t>
            </a:r>
            <a:r>
              <a:rPr lang="bg-BG" sz="3200" dirty="0">
                <a:solidFill>
                  <a:schemeClr val="bg2"/>
                </a:solidFill>
                <a:sym typeface="Wingdings" panose="05000000000000000000" pitchFamily="2" charset="2"/>
              </a:rPr>
              <a:t>след действието</a:t>
            </a:r>
            <a:endParaRPr lang="en-US" sz="3200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Кога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трябва да използваме рекурсия</a:t>
            </a:r>
            <a:r>
              <a:rPr lang="en-US" sz="3600" dirty="0">
                <a:solidFill>
                  <a:schemeClr val="bg2"/>
                </a:solidFill>
              </a:rPr>
              <a:t>?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Branched recursive process</a:t>
            </a:r>
            <a:endParaRPr lang="en-US" sz="3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Кога </a:t>
            </a:r>
            <a:r>
              <a:rPr lang="bg-BG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трябва да използваме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итерация</a:t>
            </a:r>
            <a:r>
              <a:rPr lang="en-US" sz="3600" dirty="0">
                <a:solidFill>
                  <a:schemeClr val="bg2"/>
                </a:solidFill>
              </a:rPr>
              <a:t>?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Линеен рекурсивен процес</a:t>
            </a:r>
            <a:endParaRPr lang="en-US" sz="31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4E851B-9F50-4D02-821B-3F1137586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059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9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F79433-A70E-4E3B-936C-72D4BC1075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Какво е рекурсия?</a:t>
            </a:r>
            <a:endParaRPr lang="bg-BG" sz="5350" dirty="0"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20" y="1676858"/>
            <a:ext cx="1675963" cy="1675963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12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GB" sz="3600" dirty="0"/>
              <a:t>Функцията, която се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самоизвиква</a:t>
            </a:r>
            <a:r>
              <a:rPr lang="en-US" sz="3600" dirty="0"/>
              <a:t> един или повече пъти, докато не</a:t>
            </a:r>
            <a:r>
              <a:rPr lang="en-US" sz="3600" dirty="0">
                <a:solidFill>
                  <a:srgbClr val="234465"/>
                </a:solidFill>
              </a:rPr>
              <a:t> се изпълни </a:t>
            </a:r>
            <a:r>
              <a:rPr lang="en-US" sz="3600" b="1" dirty="0">
                <a:solidFill>
                  <a:schemeClr val="bg1"/>
                </a:solidFill>
              </a:rPr>
              <a:t>специфично условие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solidFill>
                  <a:srgbClr val="234465"/>
                </a:solidFill>
                <a:cs typeface="Calibri"/>
              </a:rPr>
              <a:t>След като се извика рекурсията кода се обработва от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последната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до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първата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рекурсия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рекурсия?</a:t>
            </a:r>
            <a:endParaRPr lang="bg-BG" sz="39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08422" y="4535438"/>
            <a:ext cx="3617613" cy="2137245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1B83CF7-5045-49B0-925D-FBB84E18A652}"/>
              </a:ext>
            </a:extLst>
          </p:cNvPr>
          <p:cNvSpPr txBox="1">
            <a:spLocks/>
          </p:cNvSpPr>
          <p:nvPr/>
        </p:nvSpPr>
        <p:spPr>
          <a:xfrm>
            <a:off x="2700980" y="4655755"/>
            <a:ext cx="4086305" cy="2137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int f(int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 &gt;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n * f(n-1);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  <a:endParaRPr lang="en-US" sz="2397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26AD599-648F-4DA7-8791-2E33C71507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4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Рекурсия </a:t>
            </a:r>
            <a:r>
              <a:rPr lang="en-US" sz="3600" dirty="0"/>
              <a:t>== метод за решаване на проблем</a:t>
            </a:r>
            <a:endParaRPr lang="bg-BG" dirty="0"/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" sz="3400" dirty="0">
                <a:latin typeface="Calibri"/>
                <a:cs typeface="Calibri"/>
              </a:rPr>
              <a:t>Решението зависи от решенията на по-малки случаи на същия проблем</a:t>
            </a: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600" dirty="0"/>
              <a:t>Често в </a:t>
            </a:r>
            <a:r>
              <a:rPr lang="en-US" sz="3600" b="1" dirty="0">
                <a:solidFill>
                  <a:schemeClr val="bg1"/>
                </a:solidFill>
              </a:rPr>
              <a:t>компютърното програмиране се достига </a:t>
            </a:r>
            <a:r>
              <a:rPr lang="en-US" sz="3600" dirty="0"/>
              <a:t>до:</a:t>
            </a:r>
            <a:endParaRPr lang="en-US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Разделяне </a:t>
            </a:r>
            <a:r>
              <a:rPr lang="en-US" sz="3400" dirty="0"/>
              <a:t>на проблем </a:t>
            </a:r>
            <a:r>
              <a:rPr lang="en-US" sz="3400" dirty="0">
                <a:solidFill>
                  <a:srgbClr val="234465"/>
                </a:solidFill>
              </a:rPr>
              <a:t>на </a:t>
            </a:r>
            <a:r>
              <a:rPr lang="en-US" sz="3400" b="1" dirty="0">
                <a:solidFill>
                  <a:schemeClr val="bg1"/>
                </a:solidFill>
              </a:rPr>
              <a:t>подпроблеми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>
                <a:ea typeface="+mn-lt"/>
                <a:cs typeface="+mn-lt"/>
              </a:rPr>
              <a:t>от същия тип като оригинала</a:t>
            </a:r>
            <a:endParaRPr lang="en-US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Решаване</a:t>
            </a:r>
            <a:r>
              <a:rPr lang="en-US" sz="3400" dirty="0"/>
              <a:t> на подпроблеми</a:t>
            </a:r>
            <a:endParaRPr lang="en-US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Обединавяне </a:t>
            </a:r>
            <a:r>
              <a:rPr lang="en-US" sz="3400" dirty="0"/>
              <a:t>на </a:t>
            </a:r>
            <a:r>
              <a:rPr lang="en-US" sz="3400" b="1" dirty="0">
                <a:solidFill>
                  <a:schemeClr val="bg1"/>
                </a:solidFill>
              </a:rPr>
              <a:t>резултата</a:t>
            </a:r>
            <a:endParaRPr lang="en-US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е рекурсия</a:t>
            </a:r>
            <a:r>
              <a:rPr lang="en-US" sz="3950" dirty="0"/>
              <a:t>?</a:t>
            </a:r>
            <a:endParaRPr lang="bg-BG" sz="395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02C0DA-67D9-4F29-BE15-F74846BE1B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350" dirty="0"/>
              <a:t>"Стакът"</a:t>
            </a:r>
            <a:r>
              <a:rPr lang="en-GB" sz="33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50" dirty="0"/>
              <a:t>е малка част от паметта с 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фиксиран размер</a:t>
            </a:r>
            <a:r>
              <a:rPr lang="en-US" sz="3350" dirty="0"/>
              <a:t> </a:t>
            </a:r>
            <a:br>
              <a:rPr lang="en-US" sz="3350" dirty="0"/>
            </a:br>
            <a:r>
              <a:rPr lang="en-US" sz="3350" dirty="0"/>
              <a:t>(примерно 1MB)</a:t>
            </a:r>
            <a:endParaRPr lang="bg-BG" sz="3350" dirty="0"/>
          </a:p>
          <a:p>
            <a:pPr marL="360045" indent="-360045"/>
            <a:r>
              <a:rPr lang="en-GB" sz="3350" dirty="0">
                <a:ea typeface="+mn-lt"/>
                <a:cs typeface="+mn-lt"/>
              </a:rPr>
              <a:t>Следи точката, до която всяка активна подпрограма трябва да върне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контрола</a:t>
            </a:r>
            <a:r>
              <a:rPr lang="en-GB" sz="3350" dirty="0">
                <a:ea typeface="+mn-lt"/>
                <a:cs typeface="+mn-lt"/>
              </a:rPr>
              <a:t>, когато завърши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изпълнението си</a:t>
            </a:r>
            <a:endParaRPr lang="en-US" sz="3399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8027119" y="3844506"/>
            <a:ext cx="1828325" cy="5537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51" name="TextBox 50"/>
          <p:cNvSpPr txBox="1"/>
          <p:nvPr/>
        </p:nvSpPr>
        <p:spPr>
          <a:xfrm>
            <a:off x="8027120" y="3871556"/>
            <a:ext cx="182832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19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10103956" y="4579258"/>
            <a:ext cx="1530012" cy="1331778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858172" y="4108569"/>
            <a:ext cx="1027944" cy="800956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580726" y="500824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482741" y="5002909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6303517" y="500037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779427" y="4129264"/>
            <a:ext cx="1027944" cy="780261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76238" y="5674338"/>
            <a:ext cx="1243520" cy="648829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47097" y="5671291"/>
            <a:ext cx="1243520" cy="656569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19FA8BF-A9D1-4EE7-B284-E6B70236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2.59259E-6 L 0.2985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0.14167 -0.090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09051 L -3.125E-6 -4.4444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56 0.00023 L -3.95833E-6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627" y="1196126"/>
            <a:ext cx="12096747" cy="556112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GB" sz="3600" dirty="0"/>
              <a:t>Техника за решаване на проблем (в CS)</a:t>
            </a:r>
            <a:endParaRPr lang="bg-BG" dirty="0"/>
          </a:p>
          <a:p>
            <a:pPr lvl="1" indent="-360045">
              <a:lnSpc>
                <a:spcPct val="100000"/>
              </a:lnSpc>
            </a:pPr>
            <a:r>
              <a:rPr lang="en-GB" sz="3400" dirty="0"/>
              <a:t>Включва </a:t>
            </a:r>
            <a:r>
              <a:rPr lang="en-GB" sz="3400" b="1" dirty="0">
                <a:solidFill>
                  <a:schemeClr val="bg1"/>
                </a:solidFill>
              </a:rPr>
              <a:t>функция, която се самоизвиква</a:t>
            </a:r>
            <a:endParaRPr lang="bg-BG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400" dirty="0"/>
              <a:t>Функцията трябва да има </a:t>
            </a:r>
            <a:r>
              <a:rPr lang="en-GB" sz="3400" b="1" dirty="0">
                <a:solidFill>
                  <a:schemeClr val="bg1"/>
                </a:solidFill>
              </a:rPr>
              <a:t>основен случай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Всяка стъпка </a:t>
            </a:r>
            <a:r>
              <a:rPr lang="en-GB" sz="3400" dirty="0">
                <a:ea typeface="+mn-lt"/>
                <a:cs typeface="+mn-lt"/>
              </a:rPr>
              <a:t>на рекурсията трябва да се придвижи към основния случай </a:t>
            </a:r>
            <a:endParaRPr lang="bg-BG" sz="34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Рекурсия: Друга дефиниция</a:t>
            </a:r>
            <a:endParaRPr lang="en-US" sz="3950" dirty="0">
              <a:cs typeface="Calibri"/>
            </a:endParaRPr>
          </a:p>
        </p:txBody>
      </p:sp>
      <p:sp>
        <p:nvSpPr>
          <p:cNvPr id="10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7328531" y="529661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2693811-17BD-4FFE-96C6-562C7595424A}"/>
              </a:ext>
            </a:extLst>
          </p:cNvPr>
          <p:cNvSpPr>
            <a:spLocks/>
          </p:cNvSpPr>
          <p:nvPr/>
        </p:nvSpPr>
        <p:spPr bwMode="auto">
          <a:xfrm rot="5400000">
            <a:off x="2999766" y="3514281"/>
            <a:ext cx="287262" cy="27099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E530-54EC-46A0-8449-CC92519BD3A8}"/>
              </a:ext>
            </a:extLst>
          </p:cNvPr>
          <p:cNvSpPr txBox="1"/>
          <p:nvPr/>
        </p:nvSpPr>
        <p:spPr>
          <a:xfrm>
            <a:off x="2251206" y="4150267"/>
            <a:ext cx="178438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Sum(array)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A8A7BDC-39A0-4BFC-BDE0-E43A88957E79}"/>
              </a:ext>
            </a:extLst>
          </p:cNvPr>
          <p:cNvSpPr>
            <a:spLocks/>
          </p:cNvSpPr>
          <p:nvPr/>
        </p:nvSpPr>
        <p:spPr bwMode="auto">
          <a:xfrm rot="5400000">
            <a:off x="8696137" y="3726642"/>
            <a:ext cx="287262" cy="219973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8B4037-671C-4200-B186-D1D9DE1A0A62}"/>
              </a:ext>
            </a:extLst>
          </p:cNvPr>
          <p:cNvSpPr txBox="1"/>
          <p:nvPr/>
        </p:nvSpPr>
        <p:spPr>
          <a:xfrm>
            <a:off x="6216301" y="4130812"/>
            <a:ext cx="406892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array[0] + Sum(sub-array)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1704"/>
              </p:ext>
            </p:extLst>
          </p:nvPr>
        </p:nvGraphicFramePr>
        <p:xfrm>
          <a:off x="1781651" y="5182686"/>
          <a:ext cx="2742485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2266978195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89579539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851605980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220633722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431439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291606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78117"/>
              </p:ext>
            </p:extLst>
          </p:nvPr>
        </p:nvGraphicFramePr>
        <p:xfrm>
          <a:off x="7739903" y="5182686"/>
          <a:ext cx="222990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475">
                  <a:extLst>
                    <a:ext uri="{9D8B030D-6E8A-4147-A177-3AD203B41FA5}">
                      <a16:colId xmlns:a16="http://schemas.microsoft.com/office/drawing/2014/main" val="482027775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1179951204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4130443918"/>
                    </a:ext>
                  </a:extLst>
                </a:gridCol>
                <a:gridCol w="557475">
                  <a:extLst>
                    <a:ext uri="{9D8B030D-6E8A-4147-A177-3AD203B41FA5}">
                      <a16:colId xmlns:a16="http://schemas.microsoft.com/office/drawing/2014/main" val="187229025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655704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17455"/>
              </p:ext>
            </p:extLst>
          </p:nvPr>
        </p:nvGraphicFramePr>
        <p:xfrm>
          <a:off x="6633113" y="5182505"/>
          <a:ext cx="512586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586">
                  <a:extLst>
                    <a:ext uri="{9D8B030D-6E8A-4147-A177-3AD203B41FA5}">
                      <a16:colId xmlns:a16="http://schemas.microsoft.com/office/drawing/2014/main" val="33706368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11361186"/>
                  </a:ext>
                </a:extLst>
              </a:tr>
            </a:tbl>
          </a:graphicData>
        </a:graphic>
      </p:graphicFrame>
      <p:sp>
        <p:nvSpPr>
          <p:cNvPr id="16" name="Slide Number">
            <a:extLst>
              <a:ext uri="{FF2B5EF4-FFF2-40B4-BE49-F238E27FC236}">
                <a16:creationId xmlns:a16="http://schemas.microsoft.com/office/drawing/2014/main" id="{F6576F0F-2193-49B9-91DC-196FBF4B0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06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Сума от масив – Пример</a:t>
            </a:r>
            <a:endParaRPr lang="bg-BG" sz="3950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56" y="2537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50" y="425910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98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552" y="426203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4801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7503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916" y="2397527"/>
            <a:ext cx="378391" cy="482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9500" y="1388122"/>
            <a:ext cx="1232709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200487" y="1027005"/>
            <a:ext cx="230734" cy="219398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886" y="1372859"/>
            <a:ext cx="16894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196" y="1335016"/>
            <a:ext cx="173959" cy="164549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8735" y="3229234"/>
            <a:ext cx="24330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Sum((n - 1)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89716" y="3374834"/>
            <a:ext cx="174460" cy="11039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098" y="5167374"/>
            <a:ext cx="179594" cy="53049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1797" y="4741249"/>
            <a:ext cx="31077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Sum(((n - 1) - 1) - 1)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8859" y="2397526"/>
          <a:ext cx="21939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312" y="239752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5822" y="4164785"/>
          <a:ext cx="109502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510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510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223" y="2397524"/>
          <a:ext cx="1641723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41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417" y="416478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0923" y="4164784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417" y="5638383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430" y="5638382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6627" y="5638381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259" y="5638380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sp>
        <p:nvSpPr>
          <p:cNvPr id="30" name="Slide Number">
            <a:extLst>
              <a:ext uri="{FF2B5EF4-FFF2-40B4-BE49-F238E27FC236}">
                <a16:creationId xmlns:a16="http://schemas.microsoft.com/office/drawing/2014/main" id="{46B8D4DE-E5B1-4487-99FC-C5449F42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108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3" grpId="0" animBg="1"/>
      <p:bldP spid="24" grpId="0" animBg="1"/>
      <p:bldP spid="46" grpId="0"/>
      <p:bldP spid="48" grpId="0" animBg="1"/>
      <p:bldP spid="49" grpId="0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>
            <a:extLst>
              <a:ext uri="{FF2B5EF4-FFF2-40B4-BE49-F238E27FC236}">
                <a16:creationId xmlns:a16="http://schemas.microsoft.com/office/drawing/2014/main" id="{009E43B2-14E6-4BE5-9D1D-F4D1FD04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33" y="1628801"/>
            <a:ext cx="2162135" cy="216213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1679E4C-56D8-40BF-B61E-EB83323AA8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Упражнения</a:t>
            </a:r>
            <a:endParaRPr lang="en-GB" sz="5350" dirty="0"/>
          </a:p>
        </p:txBody>
      </p:sp>
    </p:spTree>
    <p:extLst>
      <p:ext uri="{BB962C8B-B14F-4D97-AF65-F5344CB8AC3E}">
        <p14:creationId xmlns:p14="http://schemas.microsoft.com/office/powerpoint/2010/main" val="10697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3293</TotalTime>
  <Words>1253</Words>
  <Application>Microsoft Office PowerPoint</Application>
  <PresentationFormat>Широк екран</PresentationFormat>
  <Paragraphs>255</Paragraphs>
  <Slides>27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Рекурсия</vt:lpstr>
      <vt:lpstr>Съдържание</vt:lpstr>
      <vt:lpstr>Какво е рекурсия?</vt:lpstr>
      <vt:lpstr>Какво е рекурсия?</vt:lpstr>
      <vt:lpstr>Какво е рекурсия?</vt:lpstr>
      <vt:lpstr>Call Stack</vt:lpstr>
      <vt:lpstr>Рекурсия: Друга дефиниция</vt:lpstr>
      <vt:lpstr>Сума от масив – Пример</vt:lpstr>
      <vt:lpstr>Упражнения</vt:lpstr>
      <vt:lpstr>Задача: Сума от масив</vt:lpstr>
      <vt:lpstr>Решение: Сума от масив</vt:lpstr>
      <vt:lpstr>Задача: Рекурсивен факториел</vt:lpstr>
      <vt:lpstr>Рекурсивен факториел – примери</vt:lpstr>
      <vt:lpstr>Решение: Рекурсивен факториел</vt:lpstr>
      <vt:lpstr>Директна и недиректна рекурсия</vt:lpstr>
      <vt:lpstr>Рекурсия, преди действието и след действието</vt:lpstr>
      <vt:lpstr>Задача: Рекурсивно рисуване</vt:lpstr>
      <vt:lpstr>Рекурсия, преди действието и след действието– примери</vt:lpstr>
      <vt:lpstr>Кога да използваме и кога да избягваме рекурсия?</vt:lpstr>
      <vt:lpstr>Бързина: Рекурсивно и интеративно обхождане</vt:lpstr>
      <vt:lpstr>Безкрайна рекурсия</vt:lpstr>
      <vt:lpstr>Рекурсията може да бъде вредна!</vt:lpstr>
      <vt:lpstr>Как работи изчисление на рекурсията на фибоначи?</vt:lpstr>
      <vt:lpstr>Кога да използваме рекурсия?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subject>Software Development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358</cp:revision>
  <dcterms:created xsi:type="dcterms:W3CDTF">2018-05-23T13:08:44Z</dcterms:created>
  <dcterms:modified xsi:type="dcterms:W3CDTF">2023-07-10T09:59:55Z</dcterms:modified>
  <cp:category>© SoftUni – https://softuni.org</cp:category>
</cp:coreProperties>
</file>