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41"/>
  </p:notesMasterIdLst>
  <p:handoutMasterIdLst>
    <p:handoutMasterId r:id="rId42"/>
  </p:handoutMasterIdLst>
  <p:sldIdLst>
    <p:sldId id="394" r:id="rId3"/>
    <p:sldId id="395" r:id="rId4"/>
    <p:sldId id="685" r:id="rId5"/>
    <p:sldId id="654" r:id="rId6"/>
    <p:sldId id="688" r:id="rId7"/>
    <p:sldId id="669" r:id="rId8"/>
    <p:sldId id="689" r:id="rId9"/>
    <p:sldId id="708" r:id="rId10"/>
    <p:sldId id="599" r:id="rId11"/>
    <p:sldId id="581" r:id="rId12"/>
    <p:sldId id="600" r:id="rId13"/>
    <p:sldId id="601" r:id="rId14"/>
    <p:sldId id="711" r:id="rId15"/>
    <p:sldId id="690" r:id="rId16"/>
    <p:sldId id="697" r:id="rId17"/>
    <p:sldId id="692" r:id="rId18"/>
    <p:sldId id="695" r:id="rId19"/>
    <p:sldId id="698" r:id="rId20"/>
    <p:sldId id="693" r:id="rId21"/>
    <p:sldId id="709" r:id="rId22"/>
    <p:sldId id="624" r:id="rId23"/>
    <p:sldId id="699" r:id="rId24"/>
    <p:sldId id="703" r:id="rId25"/>
    <p:sldId id="700" r:id="rId26"/>
    <p:sldId id="701" r:id="rId27"/>
    <p:sldId id="706" r:id="rId28"/>
    <p:sldId id="702" r:id="rId29"/>
    <p:sldId id="642" r:id="rId30"/>
    <p:sldId id="657" r:id="rId31"/>
    <p:sldId id="707" r:id="rId32"/>
    <p:sldId id="710" r:id="rId33"/>
    <p:sldId id="650" r:id="rId34"/>
    <p:sldId id="651" r:id="rId35"/>
    <p:sldId id="653" r:id="rId36"/>
    <p:sldId id="299" r:id="rId37"/>
    <p:sldId id="489" r:id="rId38"/>
    <p:sldId id="289" r:id="rId39"/>
    <p:sldId id="307" r:id="rId4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AC0BEFC-C1A7-4231-BEB7-A775776B5607}">
          <p14:sldIdLst>
            <p14:sldId id="394"/>
            <p14:sldId id="395"/>
          </p14:sldIdLst>
        </p14:section>
        <p14:section name="Permuations" id="{9A816782-2AE5-4624-B336-95708053A7AC}">
          <p14:sldIdLst>
            <p14:sldId id="685"/>
            <p14:sldId id="654"/>
            <p14:sldId id="688"/>
            <p14:sldId id="669"/>
            <p14:sldId id="689"/>
            <p14:sldId id="708"/>
            <p14:sldId id="599"/>
            <p14:sldId id="581"/>
            <p14:sldId id="600"/>
            <p14:sldId id="601"/>
            <p14:sldId id="711"/>
          </p14:sldIdLst>
        </p14:section>
        <p14:section name="Variations" id="{FB55606B-5FA9-43F8-9E19-54B4D24AE68A}">
          <p14:sldIdLst>
            <p14:sldId id="690"/>
            <p14:sldId id="697"/>
            <p14:sldId id="692"/>
            <p14:sldId id="695"/>
            <p14:sldId id="698"/>
            <p14:sldId id="693"/>
            <p14:sldId id="709"/>
            <p14:sldId id="624"/>
          </p14:sldIdLst>
        </p14:section>
        <p14:section name="Combinations" id="{1D6BC881-F4F8-4DEB-91FA-89FE31A1C99D}">
          <p14:sldIdLst>
            <p14:sldId id="699"/>
            <p14:sldId id="703"/>
            <p14:sldId id="700"/>
            <p14:sldId id="701"/>
            <p14:sldId id="706"/>
            <p14:sldId id="702"/>
            <p14:sldId id="642"/>
            <p14:sldId id="657"/>
          </p14:sldIdLst>
        </p14:section>
        <p14:section name="N Choose K Count" id="{30D4EA97-538B-4049-BCAA-2F6F071E8F37}">
          <p14:sldIdLst>
            <p14:sldId id="707"/>
            <p14:sldId id="710"/>
            <p14:sldId id="650"/>
            <p14:sldId id="651"/>
            <p14:sldId id="653"/>
          </p14:sldIdLst>
        </p14:section>
        <p14:section name="Conclusion" id="{58868F28-0AFD-4DAF-959C-7E2A287C8B20}">
          <p14:sldIdLst>
            <p14:sldId id="299"/>
            <p14:sldId id="489"/>
            <p14:sldId id="289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37E"/>
    <a:srgbClr val="4193A1"/>
    <a:srgbClr val="38808C"/>
    <a:srgbClr val="A3ABBC"/>
    <a:srgbClr val="000000"/>
    <a:srgbClr val="6999A3"/>
    <a:srgbClr val="5E919B"/>
    <a:srgbClr val="A6C4E2"/>
    <a:srgbClr val="2F6B75"/>
    <a:srgbClr val="50A9B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5" autoAdjust="0"/>
    <p:restoredTop sz="95949" autoAdjust="0"/>
  </p:normalViewPr>
  <p:slideViewPr>
    <p:cSldViewPr>
      <p:cViewPr>
        <p:scale>
          <a:sx n="70" d="100"/>
          <a:sy n="70" d="100"/>
        </p:scale>
        <p:origin x="749" y="1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290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3-Nov-22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3-Nov-22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FC728D7-0BA2-4CDA-8B0F-9820077D47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429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F159E55-BB08-4972-B993-494EC6640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696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0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2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85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AE5F0FA-7545-4C4F-A994-023BA358A3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03109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7E0BE0E9-5188-4EFE-BDFD-C1729046CF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69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F304072-1DA3-44C7-9142-7DDAAEC74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8874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E2DFC670-3021-4FED-9414-B1619D7C7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552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23817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9248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1D0DF03B-A878-4127-9C21-2751496425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D39F69C8-AC8D-4DD2-BDDC-0C2189974C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sp>
        <p:nvSpPr>
          <p:cNvPr id="37" name="Title 8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8"/>
            <a:ext cx="9182402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10603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BEBA2AEF-336F-4FB2-B20E-2AF89A0A92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pic>
        <p:nvPicPr>
          <p:cNvPr id="4" name="Picture Logo SoftUni" descr="SoftUni logo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92" y="4998779"/>
            <a:ext cx="1812856" cy="627064"/>
          </a:xfrm>
          <a:prstGeom prst="rect">
            <a:avLst/>
          </a:prstGeom>
        </p:spPr>
      </p:pic>
      <p:pic>
        <p:nvPicPr>
          <p:cNvPr id="5" name="Picture 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8065" y="3709833"/>
            <a:ext cx="1859441" cy="524301"/>
          </a:xfrm>
          <a:prstGeom prst="rect">
            <a:avLst/>
          </a:prstGeom>
        </p:spPr>
      </p:pic>
      <p:pic>
        <p:nvPicPr>
          <p:cNvPr id="6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91AB9272-2857-4CA2-9C75-7B9766ABBB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2344010"/>
            <a:ext cx="1818966" cy="603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14451"/>
            <a:ext cx="11817789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2F20B-6337-43C3-848D-CE00EE31D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2564" y="1476081"/>
            <a:ext cx="1444877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2" y="1988840"/>
            <a:ext cx="10958580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89" r:id="rId12"/>
    <p:sldLayoutId id="2147483691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72513" y="6189333"/>
            <a:ext cx="2951162" cy="35149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72513" y="5807103"/>
            <a:ext cx="2951162" cy="382532"/>
          </a:xfrm>
        </p:spPr>
        <p:txBody>
          <a:bodyPr/>
          <a:lstStyle/>
          <a:p>
            <a:r>
              <a:rPr lang="en-US" noProof="1"/>
              <a:t>Software University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1572" y="5432479"/>
            <a:ext cx="3704648" cy="444793"/>
          </a:xfrm>
        </p:spPr>
        <p:txBody>
          <a:bodyPr/>
          <a:lstStyle/>
          <a:p>
            <a:r>
              <a:rPr lang="en-US" noProof="1"/>
              <a:t>Training Team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1572" y="4940540"/>
            <a:ext cx="3704648" cy="506796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/>
          <a:p>
            <a:r>
              <a:rPr lang="en-US" dirty="0"/>
              <a:t>Permutations, Variations, Combinations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1572" y="254857"/>
            <a:ext cx="10962447" cy="953212"/>
          </a:xfrm>
        </p:spPr>
        <p:txBody>
          <a:bodyPr>
            <a:normAutofit/>
          </a:bodyPr>
          <a:lstStyle/>
          <a:p>
            <a:r>
              <a:rPr lang="en-US" dirty="0"/>
              <a:t>Combinatorial Algorithms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EA4785B-2605-4995-AC02-F34667D5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5678548" y="3055670"/>
            <a:ext cx="2105985" cy="21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2BE84D9-139D-4913-8009-0DD7391C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88" y="2230702"/>
            <a:ext cx="2877299" cy="287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786BDD1-70B8-4BA1-B43D-AF9C5C2FC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4731638" y="3689788"/>
            <a:ext cx="2105985" cy="21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1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143716"/>
              </p:ext>
            </p:extLst>
          </p:nvPr>
        </p:nvGraphicFramePr>
        <p:xfrm>
          <a:off x="4942141" y="4038440"/>
          <a:ext cx="3822653" cy="25589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2653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permute(1)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0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37479"/>
              </p:ext>
            </p:extLst>
          </p:nvPr>
        </p:nvGraphicFramePr>
        <p:xfrm>
          <a:off x="531536" y="4038440"/>
          <a:ext cx="3822653" cy="25589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2653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permute(0)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0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399" dirty="0"/>
              <a:t>Create method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399" dirty="0"/>
              <a:t> to generate variations </a:t>
            </a:r>
            <a:r>
              <a:rPr lang="en-US" sz="3399" b="1" dirty="0">
                <a:solidFill>
                  <a:schemeClr val="bg1"/>
                </a:solidFill>
              </a:rPr>
              <a:t>P</a:t>
            </a:r>
            <a:r>
              <a:rPr lang="en-US" sz="3399" dirty="0">
                <a:solidFill>
                  <a:schemeClr val="bg1"/>
                </a:solidFill>
              </a:rPr>
              <a:t>(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399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3399" dirty="0"/>
              <a:t>Put </a:t>
            </a:r>
            <a:r>
              <a:rPr lang="en-US" sz="3399" b="1" dirty="0">
                <a:solidFill>
                  <a:schemeClr val="bg1"/>
                </a:solidFill>
              </a:rPr>
              <a:t>unused</a:t>
            </a:r>
            <a:r>
              <a:rPr lang="en-US" sz="3399" dirty="0"/>
              <a:t> elements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3399" dirty="0">
                <a:solidFill>
                  <a:schemeClr val="bg1"/>
                </a:solidFill>
              </a:rPr>
              <a:t> …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lang="en-US" sz="3399" dirty="0">
                <a:solidFill>
                  <a:schemeClr val="bg1"/>
                </a:solidFill>
              </a:rPr>
              <a:t> </a:t>
            </a:r>
            <a:r>
              <a:rPr lang="en-US" sz="3399" dirty="0"/>
              <a:t>at position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index</a:t>
            </a:r>
          </a:p>
          <a:p>
            <a:pPr lvl="1"/>
            <a:r>
              <a:rPr lang="en-US" sz="3399" dirty="0"/>
              <a:t>Mark/unmark elements as </a:t>
            </a:r>
            <a:r>
              <a:rPr lang="en-US" sz="3399" b="1" dirty="0">
                <a:solidFill>
                  <a:schemeClr val="bg1"/>
                </a:solidFill>
              </a:rPr>
              <a:t>being used</a:t>
            </a:r>
            <a:endParaRPr lang="en-US" sz="3399" dirty="0">
              <a:solidFill>
                <a:schemeClr val="bg1"/>
              </a:solidFill>
            </a:endParaRPr>
          </a:p>
          <a:p>
            <a:pPr lvl="1"/>
            <a:r>
              <a:rPr lang="en-US" sz="3399" dirty="0"/>
              <a:t>Call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33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33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sz="3399" dirty="0"/>
              <a:t> to generate the rest of the array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Permutations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3" name="AutoShape 25"/>
          <p:cNvSpPr>
            <a:spLocks/>
          </p:cNvSpPr>
          <p:nvPr/>
        </p:nvSpPr>
        <p:spPr bwMode="auto">
          <a:xfrm rot="16200000">
            <a:off x="2861288" y="4664430"/>
            <a:ext cx="284088" cy="15341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93"/>
          <p:cNvSpPr>
            <a:spLocks noChangeShapeType="1"/>
          </p:cNvSpPr>
          <p:nvPr/>
        </p:nvSpPr>
        <p:spPr bwMode="auto">
          <a:xfrm>
            <a:off x="9371437" y="1861868"/>
            <a:ext cx="0" cy="3380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1799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71620"/>
              </p:ext>
            </p:extLst>
          </p:nvPr>
        </p:nvGraphicFramePr>
        <p:xfrm>
          <a:off x="889095" y="4726378"/>
          <a:ext cx="2996884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195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2944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2945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79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0… n - 1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89095" y="5289475"/>
            <a:ext cx="1215651" cy="507416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unused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15874" y="5757896"/>
            <a:ext cx="1374916" cy="522672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permute(1)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86471"/>
              </p:ext>
            </p:extLst>
          </p:nvPr>
        </p:nvGraphicFramePr>
        <p:xfrm>
          <a:off x="5560785" y="4726378"/>
          <a:ext cx="2996884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195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2944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2945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79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0… n - 1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92995"/>
              </p:ext>
            </p:extLst>
          </p:nvPr>
        </p:nvGraphicFramePr>
        <p:xfrm>
          <a:off x="5152597" y="4726378"/>
          <a:ext cx="400605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0605">
                  <a:extLst>
                    <a:ext uri="{9D8B030D-6E8A-4147-A177-3AD203B41FA5}">
                      <a16:colId xmlns:a16="http://schemas.microsoft.com/office/drawing/2014/main" val="4307733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403603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60785" y="5289475"/>
            <a:ext cx="1215651" cy="507416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unused</a:t>
            </a:r>
          </a:p>
        </p:txBody>
      </p:sp>
      <p:sp>
        <p:nvSpPr>
          <p:cNvPr id="40" name="AutoShape 25"/>
          <p:cNvSpPr>
            <a:spLocks/>
          </p:cNvSpPr>
          <p:nvPr/>
        </p:nvSpPr>
        <p:spPr bwMode="auto">
          <a:xfrm rot="16200000">
            <a:off x="7498044" y="4664431"/>
            <a:ext cx="284088" cy="15341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2630" y="5737498"/>
            <a:ext cx="1374916" cy="522672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permute(2)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29319"/>
              </p:ext>
            </p:extLst>
          </p:nvPr>
        </p:nvGraphicFramePr>
        <p:xfrm>
          <a:off x="9207286" y="4041231"/>
          <a:ext cx="2355590" cy="25561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5590">
                  <a:extLst>
                    <a:ext uri="{9D8B030D-6E8A-4147-A177-3AD203B41FA5}">
                      <a16:colId xmlns:a16="http://schemas.microsoft.com/office/drawing/2014/main" val="1281868995"/>
                    </a:ext>
                  </a:extLst>
                </a:gridCol>
              </a:tblGrid>
              <a:tr h="4581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permute(n)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6730153"/>
                  </a:ext>
                </a:extLst>
              </a:tr>
              <a:tr h="20979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print();</a:t>
                      </a:r>
                    </a:p>
                    <a:p>
                      <a:pPr algn="ctr"/>
                      <a:r>
                        <a:rPr lang="en-US" sz="2400" dirty="0"/>
                        <a:t>stop();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3571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9" grpId="0" animBg="1"/>
      <p:bldP spid="35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270363" y="1221419"/>
            <a:ext cx="9648099" cy="54699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static void </a:t>
            </a:r>
            <a:r>
              <a:rPr lang="en-US" altLang="en-US" sz="2200" dirty="0">
                <a:solidFill>
                  <a:schemeClr val="bg1"/>
                </a:solidFill>
              </a:rPr>
              <a:t>Permute(</a:t>
            </a:r>
            <a:r>
              <a:rPr lang="en-US" altLang="en-US" sz="2200" dirty="0"/>
              <a:t>int index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if (</a:t>
            </a:r>
            <a:r>
              <a:rPr lang="en-US" altLang="en-US" sz="2200" dirty="0">
                <a:solidFill>
                  <a:schemeClr val="bg1"/>
                </a:solidFill>
              </a:rPr>
              <a:t>index</a:t>
            </a:r>
            <a:r>
              <a:rPr lang="en-US" altLang="en-US" sz="2200" dirty="0"/>
              <a:t> &gt;= 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Print()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else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Permute(</a:t>
            </a:r>
            <a:r>
              <a:rPr lang="en-US" altLang="en-US" sz="2200" dirty="0"/>
              <a:t>index + 1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for (int i = index + 1; i &lt; 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; i++)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  </a:t>
            </a:r>
            <a:r>
              <a:rPr lang="en-US" altLang="en-US" sz="2200" dirty="0">
                <a:solidFill>
                  <a:schemeClr val="bg1"/>
                </a:solidFill>
              </a:rPr>
              <a:t>Swap(</a:t>
            </a:r>
            <a:r>
              <a:rPr lang="en-US" altLang="en-US" sz="2200" dirty="0"/>
              <a:t>index, i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  </a:t>
            </a:r>
            <a:r>
              <a:rPr lang="en-US" altLang="en-US" sz="2200" dirty="0">
                <a:solidFill>
                  <a:schemeClr val="bg1"/>
                </a:solidFill>
              </a:rPr>
              <a:t>Permute(</a:t>
            </a:r>
            <a:r>
              <a:rPr lang="en-US" altLang="en-US" sz="2200" dirty="0"/>
              <a:t>index + 1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  </a:t>
            </a:r>
            <a:r>
              <a:rPr lang="en-US" altLang="en-US" sz="2200" dirty="0">
                <a:solidFill>
                  <a:schemeClr val="bg1"/>
                </a:solidFill>
              </a:rPr>
              <a:t>Swap(</a:t>
            </a:r>
            <a:r>
              <a:rPr lang="en-US" altLang="en-US" sz="2200" dirty="0"/>
              <a:t>index, i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}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354" y="41223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999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9142F-E45A-2F2D-D2D2-124C4E6D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038" y="2708920"/>
            <a:ext cx="1870845" cy="332594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6214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Use the given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new []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A,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B,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GB" sz="3200" dirty="0"/>
              <a:t>By definition: { A, B', B'' } == { A, B'', B' }</a:t>
            </a:r>
          </a:p>
          <a:p>
            <a:r>
              <a:rPr lang="en-GB" sz="3400" dirty="0"/>
              <a:t>Generate all permutations from a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multi-set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Permutations with Repetition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843108" y="4354091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457" y="4291823"/>
            <a:ext cx="118389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365" y="3861048"/>
            <a:ext cx="1268856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ABB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BBA</a:t>
            </a:r>
          </a:p>
        </p:txBody>
      </p:sp>
    </p:spTree>
    <p:extLst>
      <p:ext uri="{BB962C8B-B14F-4D97-AF65-F5344CB8AC3E}">
        <p14:creationId xmlns:p14="http://schemas.microsoft.com/office/powerpoint/2010/main" val="7683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Permutations with Repetition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90354" y="41223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sz="3999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78BA124-DD34-5DDC-0400-A715E35B31BD}"/>
              </a:ext>
            </a:extLst>
          </p:cNvPr>
          <p:cNvSpPr txBox="1">
            <a:spLocks/>
          </p:cNvSpPr>
          <p:nvPr/>
        </p:nvSpPr>
        <p:spPr>
          <a:xfrm>
            <a:off x="190354" y="1211241"/>
            <a:ext cx="11804880" cy="54948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static void </a:t>
            </a:r>
            <a:r>
              <a:rPr lang="en-US" altLang="en-US" sz="2200" dirty="0">
                <a:solidFill>
                  <a:schemeClr val="bg1"/>
                </a:solidFill>
              </a:rPr>
              <a:t>Permute(</a:t>
            </a:r>
            <a:r>
              <a:rPr lang="en-US" altLang="en-US" sz="2200" dirty="0"/>
              <a:t>int index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if (</a:t>
            </a:r>
            <a:r>
              <a:rPr lang="en-US" altLang="en-US" sz="2200" dirty="0">
                <a:solidFill>
                  <a:schemeClr val="bg1"/>
                </a:solidFill>
              </a:rPr>
              <a:t>index</a:t>
            </a:r>
            <a:r>
              <a:rPr lang="en-US" altLang="en-US" sz="2200" dirty="0"/>
              <a:t> &gt;= 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Print()</a:t>
            </a:r>
            <a:r>
              <a:rPr lang="en-US" altLang="en-US" sz="2200" dirty="0"/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return;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>
                <a:solidFill>
                  <a:schemeClr val="bg1"/>
                </a:solidFill>
              </a:rPr>
              <a:t>  Permute(</a:t>
            </a:r>
            <a:r>
              <a:rPr lang="en-US" altLang="en-US" sz="2200" dirty="0"/>
              <a:t>index + 1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var swapped = new </a:t>
            </a:r>
            <a:r>
              <a:rPr lang="en-US" altLang="en-US" sz="2200" dirty="0">
                <a:solidFill>
                  <a:schemeClr val="bg1"/>
                </a:solidFill>
              </a:rPr>
              <a:t>HashSet&lt;string&gt; </a:t>
            </a:r>
            <a:r>
              <a:rPr lang="en-US" altLang="en-US" sz="2200" dirty="0"/>
              <a:t>{ elements[index] };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for (int i = </a:t>
            </a:r>
            <a:r>
              <a:rPr lang="en-US" altLang="en-US" sz="2200" dirty="0">
                <a:solidFill>
                  <a:schemeClr val="bg1"/>
                </a:solidFill>
              </a:rPr>
              <a:t>index</a:t>
            </a:r>
            <a:r>
              <a:rPr lang="en-US" altLang="en-US" sz="2200" dirty="0"/>
              <a:t> + 1; i &lt; 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; i++)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…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}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5077C07-D1BC-4BB6-ABDC-E2BD222B5323}"/>
              </a:ext>
            </a:extLst>
          </p:cNvPr>
          <p:cNvSpPr txBox="1">
            <a:spLocks/>
          </p:cNvSpPr>
          <p:nvPr/>
        </p:nvSpPr>
        <p:spPr>
          <a:xfrm>
            <a:off x="5680576" y="1196752"/>
            <a:ext cx="6237891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if (!swapped.</a:t>
            </a:r>
            <a:r>
              <a:rPr lang="en-US" altLang="en-US" sz="2200" dirty="0">
                <a:solidFill>
                  <a:schemeClr val="bg1"/>
                </a:solidFill>
              </a:rPr>
              <a:t>Contains(</a:t>
            </a:r>
            <a:r>
              <a:rPr lang="en-US" altLang="en-US" sz="2200" dirty="0"/>
              <a:t>elements[i]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)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Swap(</a:t>
            </a:r>
            <a:r>
              <a:rPr lang="en-US" altLang="en-US" sz="2200" dirty="0"/>
              <a:t>index, i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>
                <a:solidFill>
                  <a:schemeClr val="bg1"/>
                </a:solidFill>
              </a:rPr>
              <a:t>    Permute(</a:t>
            </a:r>
            <a:r>
              <a:rPr lang="en-US" altLang="en-US" sz="2200" dirty="0"/>
              <a:t>index + 1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Swap(</a:t>
            </a:r>
            <a:r>
              <a:rPr lang="en-US" altLang="en-US" sz="2200" dirty="0"/>
              <a:t>index, i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swapped.</a:t>
            </a:r>
            <a:r>
              <a:rPr lang="en-US" altLang="en-US" sz="2200" dirty="0">
                <a:solidFill>
                  <a:schemeClr val="bg1"/>
                </a:solidFill>
              </a:rPr>
              <a:t>Add(</a:t>
            </a:r>
            <a:r>
              <a:rPr lang="en-US" altLang="en-US" sz="2200" dirty="0"/>
              <a:t>elements[i]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0970C5-B191-4EBA-87D3-0286F1F1D8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9"/>
          <a:stretch/>
        </p:blipFill>
        <p:spPr>
          <a:xfrm>
            <a:off x="10270877" y="3536899"/>
            <a:ext cx="1724358" cy="315210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7679263-F29D-4752-8036-5A04A8C6E24E}"/>
              </a:ext>
            </a:extLst>
          </p:cNvPr>
          <p:cNvCxnSpPr>
            <a:cxnSpLocks/>
          </p:cNvCxnSpPr>
          <p:nvPr/>
        </p:nvCxnSpPr>
        <p:spPr>
          <a:xfrm flipV="1">
            <a:off x="1413892" y="4005064"/>
            <a:ext cx="8208912" cy="1584178"/>
          </a:xfrm>
          <a:prstGeom prst="bentConnector3">
            <a:avLst>
              <a:gd name="adj1" fmla="val 999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6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38A7CC-AEDF-6114-2CA0-B81DE74DAB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Arrange Members of a Set Into a K Amount of Slots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93E748-2057-C9A0-2F99-6D1ECEB3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pic>
        <p:nvPicPr>
          <p:cNvPr id="11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43D5DC83-98CE-4328-786E-EA0770E7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6136165" y="1954097"/>
            <a:ext cx="1449727" cy="14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19BA80F4-32CA-48C9-ED96-2F85EC4A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551" y="1282441"/>
            <a:ext cx="1980684" cy="198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E8CD674F-C777-4DFE-E16A-0119EDB6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5369548" y="2803456"/>
            <a:ext cx="1449727" cy="14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50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4972" y="1121144"/>
            <a:ext cx="9358032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Variation</a:t>
            </a:r>
            <a:r>
              <a:rPr lang="en-US" dirty="0"/>
              <a:t> is the </a:t>
            </a:r>
            <a:r>
              <a:rPr lang="en-US" b="1" dirty="0">
                <a:solidFill>
                  <a:schemeClr val="bg1"/>
                </a:solidFill>
              </a:rPr>
              <a:t>arrangement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elements into a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 amount of open slots into a linear order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 variations order </a:t>
            </a:r>
            <a:r>
              <a:rPr lang="en-US" b="1" dirty="0">
                <a:solidFill>
                  <a:schemeClr val="bg1"/>
                </a:solidFill>
              </a:rPr>
              <a:t>matters</a:t>
            </a:r>
            <a:r>
              <a:rPr lang="en-US" dirty="0"/>
              <a:t> 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B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the same as B A</a:t>
            </a:r>
          </a:p>
          <a:p>
            <a:pPr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sz="3597" b="1" dirty="0">
                <a:solidFill>
                  <a:schemeClr val="bg1"/>
                </a:solidFill>
              </a:rPr>
              <a:t>two</a:t>
            </a:r>
            <a:r>
              <a:rPr lang="en-US" dirty="0"/>
              <a:t> types of variations: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Without </a:t>
            </a:r>
            <a:r>
              <a:rPr lang="en-US" sz="3400" b="1" dirty="0">
                <a:solidFill>
                  <a:schemeClr val="bg1"/>
                </a:solidFill>
              </a:rPr>
              <a:t>repetition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repetition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8" name="Контейнер за номер на слайда 1">
            <a:extLst>
              <a:ext uri="{FF2B5EF4-FFF2-40B4-BE49-F238E27FC236}">
                <a16:creationId xmlns:a16="http://schemas.microsoft.com/office/drawing/2014/main" id="{EBC69D49-DB56-BF97-CD8C-B117AC9F6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CE091-EB40-4E75-8511-9BCD9489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167" y="2573198"/>
            <a:ext cx="2421372" cy="3878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043BC-CE98-4314-A87A-55A30BE8F9DC}"/>
              </a:ext>
            </a:extLst>
          </p:cNvPr>
          <p:cNvSpPr/>
          <p:nvPr/>
        </p:nvSpPr>
        <p:spPr bwMode="auto">
          <a:xfrm>
            <a:off x="9860556" y="4822952"/>
            <a:ext cx="410320" cy="1126328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7A3EF12-5D33-45CD-BA1F-67C5A3BA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3538" y="4970915"/>
            <a:ext cx="2599630" cy="1531882"/>
          </a:xfrm>
          <a:prstGeom prst="wedgeRoundRectCallout">
            <a:avLst>
              <a:gd name="adj1" fmla="val 78049"/>
              <a:gd name="adj2" fmla="val -21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 = 10</a:t>
            </a:r>
            <a:r>
              <a:rPr lang="en-US" sz="2799" b="1" dirty="0">
                <a:solidFill>
                  <a:schemeClr val="bg2"/>
                </a:solidFill>
              </a:rPr>
              <a:t> possible numbers,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= 3</a:t>
            </a:r>
            <a:r>
              <a:rPr lang="en-US" sz="2799" b="1" dirty="0">
                <a:solidFill>
                  <a:schemeClr val="bg2"/>
                </a:solidFill>
              </a:rPr>
              <a:t> slots</a:t>
            </a:r>
          </a:p>
        </p:txBody>
      </p:sp>
    </p:spTree>
    <p:extLst>
      <p:ext uri="{BB962C8B-B14F-4D97-AF65-F5344CB8AC3E}">
        <p14:creationId xmlns:p14="http://schemas.microsoft.com/office/powerpoint/2010/main" val="3652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Order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in all possible ways in </a:t>
            </a:r>
            <a:r>
              <a:rPr lang="en-GB" sz="3399" b="1" dirty="0">
                <a:solidFill>
                  <a:schemeClr val="bg1"/>
                </a:solidFill>
              </a:rPr>
              <a:t>k slots</a:t>
            </a:r>
          </a:p>
          <a:p>
            <a:pPr lvl="1">
              <a:buClr>
                <a:schemeClr val="tx1"/>
              </a:buClr>
            </a:pPr>
            <a:r>
              <a:rPr lang="en-GB" sz="3199" b="1" dirty="0">
                <a:solidFill>
                  <a:schemeClr val="bg1"/>
                </a:solidFill>
              </a:rPr>
              <a:t>Pick</a:t>
            </a:r>
            <a:r>
              <a:rPr lang="en-GB" sz="3199" dirty="0"/>
              <a:t> each </a:t>
            </a:r>
            <a:r>
              <a:rPr lang="en-GB" sz="3199" b="1" dirty="0">
                <a:solidFill>
                  <a:schemeClr val="bg1"/>
                </a:solidFill>
              </a:rPr>
              <a:t>item</a:t>
            </a:r>
            <a:r>
              <a:rPr lang="en-GB" sz="3199" dirty="0"/>
              <a:t> only </a:t>
            </a:r>
            <a:r>
              <a:rPr lang="en-GB" sz="3199" b="1" dirty="0">
                <a:solidFill>
                  <a:schemeClr val="bg1"/>
                </a:solidFill>
              </a:rPr>
              <a:t>once</a:t>
            </a:r>
          </a:p>
          <a:p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  <a:endParaRPr lang="bg-BG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239F41F-4CC7-42A6-9DD0-0324C0DCE33B}"/>
              </a:ext>
            </a:extLst>
          </p:cNvPr>
          <p:cNvGraphicFramePr>
            <a:graphicFrameLocks noGrp="1"/>
          </p:cNvGraphicFramePr>
          <p:nvPr/>
        </p:nvGraphicFramePr>
        <p:xfrm>
          <a:off x="8472288" y="4307061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8" name="Straight Arrow Connector 5">
            <a:extLst>
              <a:ext uri="{FF2B5EF4-FFF2-40B4-BE49-F238E27FC236}">
                <a16:creationId xmlns:a16="http://schemas.microsoft.com/office/drawing/2014/main" id="{D58B9A1B-6FB3-4309-9AD4-B7286A79E308}"/>
              </a:ext>
            </a:extLst>
          </p:cNvPr>
          <p:cNvCxnSpPr>
            <a:cxnSpLocks/>
          </p:cNvCxnSpPr>
          <p:nvPr/>
        </p:nvCxnSpPr>
        <p:spPr>
          <a:xfrm flipH="1">
            <a:off x="1413681" y="3670152"/>
            <a:ext cx="921981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D07B-57AC-4AC2-8484-A8323BB7DD9D}"/>
              </a:ext>
            </a:extLst>
          </p:cNvPr>
          <p:cNvCxnSpPr>
            <a:cxnSpLocks/>
          </p:cNvCxnSpPr>
          <p:nvPr/>
        </p:nvCxnSpPr>
        <p:spPr>
          <a:xfrm>
            <a:off x="2335662" y="3670152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AA5B1B96-5E7B-4846-9FAB-8525154A8F0A}"/>
              </a:ext>
            </a:extLst>
          </p:cNvPr>
          <p:cNvCxnSpPr>
            <a:cxnSpLocks/>
          </p:cNvCxnSpPr>
          <p:nvPr/>
        </p:nvCxnSpPr>
        <p:spPr>
          <a:xfrm flipH="1">
            <a:off x="5316973" y="3670152"/>
            <a:ext cx="827696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F56529D5-343F-4358-8184-B915398A652C}"/>
              </a:ext>
            </a:extLst>
          </p:cNvPr>
          <p:cNvCxnSpPr>
            <a:cxnSpLocks/>
          </p:cNvCxnSpPr>
          <p:nvPr/>
        </p:nvCxnSpPr>
        <p:spPr>
          <a:xfrm>
            <a:off x="6144669" y="3670152"/>
            <a:ext cx="906344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203558BB-F3D4-47B8-85D5-AFAF721BDD2F}"/>
              </a:ext>
            </a:extLst>
          </p:cNvPr>
          <p:cNvCxnSpPr>
            <a:cxnSpLocks/>
          </p:cNvCxnSpPr>
          <p:nvPr/>
        </p:nvCxnSpPr>
        <p:spPr>
          <a:xfrm flipH="1">
            <a:off x="9013367" y="3670152"/>
            <a:ext cx="92198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>
            <a:extLst>
              <a:ext uri="{FF2B5EF4-FFF2-40B4-BE49-F238E27FC236}">
                <a16:creationId xmlns:a16="http://schemas.microsoft.com/office/drawing/2014/main" id="{81037EFD-9825-4252-A10D-B26B7776704A}"/>
              </a:ext>
            </a:extLst>
          </p:cNvPr>
          <p:cNvCxnSpPr>
            <a:cxnSpLocks/>
          </p:cNvCxnSpPr>
          <p:nvPr/>
        </p:nvCxnSpPr>
        <p:spPr>
          <a:xfrm>
            <a:off x="9935347" y="3670152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F48C6F57-4F75-400D-B5D6-16EE7A9CA732}"/>
              </a:ext>
            </a:extLst>
          </p:cNvPr>
          <p:cNvGraphicFramePr>
            <a:graphicFrameLocks noGrp="1"/>
          </p:cNvGraphicFramePr>
          <p:nvPr/>
        </p:nvGraphicFramePr>
        <p:xfrm>
          <a:off x="5603590" y="321297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54839C77-61DA-4E5F-93E0-423A91F47595}"/>
              </a:ext>
            </a:extLst>
          </p:cNvPr>
          <p:cNvGraphicFramePr>
            <a:graphicFrameLocks noGrp="1"/>
          </p:cNvGraphicFramePr>
          <p:nvPr/>
        </p:nvGraphicFramePr>
        <p:xfrm>
          <a:off x="9404742" y="3200412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8" name="Table 2">
            <a:extLst>
              <a:ext uri="{FF2B5EF4-FFF2-40B4-BE49-F238E27FC236}">
                <a16:creationId xmlns:a16="http://schemas.microsoft.com/office/drawing/2014/main" id="{3DFFE332-7B5B-47F2-8B48-3364C8A3F05F}"/>
              </a:ext>
            </a:extLst>
          </p:cNvPr>
          <p:cNvGraphicFramePr>
            <a:graphicFrameLocks noGrp="1"/>
          </p:cNvGraphicFramePr>
          <p:nvPr/>
        </p:nvGraphicFramePr>
        <p:xfrm>
          <a:off x="909836" y="429309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5C52D289-4908-41C3-A613-569F0049E500}"/>
              </a:ext>
            </a:extLst>
          </p:cNvPr>
          <p:cNvGraphicFramePr>
            <a:graphicFrameLocks noGrp="1"/>
          </p:cNvGraphicFramePr>
          <p:nvPr/>
        </p:nvGraphicFramePr>
        <p:xfrm>
          <a:off x="2563982" y="4297112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0" name="Table 2">
            <a:extLst>
              <a:ext uri="{FF2B5EF4-FFF2-40B4-BE49-F238E27FC236}">
                <a16:creationId xmlns:a16="http://schemas.microsoft.com/office/drawing/2014/main" id="{F80E424F-C312-4A4E-90DF-F2B95F711E63}"/>
              </a:ext>
            </a:extLst>
          </p:cNvPr>
          <p:cNvGraphicFramePr>
            <a:graphicFrameLocks noGrp="1"/>
          </p:cNvGraphicFramePr>
          <p:nvPr/>
        </p:nvGraphicFramePr>
        <p:xfrm>
          <a:off x="4798268" y="429309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ECE92514-FE92-4F29-AAD7-F39768E248EA}"/>
              </a:ext>
            </a:extLst>
          </p:cNvPr>
          <p:cNvGraphicFramePr>
            <a:graphicFrameLocks noGrp="1"/>
          </p:cNvGraphicFramePr>
          <p:nvPr/>
        </p:nvGraphicFramePr>
        <p:xfrm>
          <a:off x="1771894" y="321297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982E49EC-C241-4589-BA13-91E6609DD945}"/>
              </a:ext>
            </a:extLst>
          </p:cNvPr>
          <p:cNvGraphicFramePr>
            <a:graphicFrameLocks noGrp="1"/>
          </p:cNvGraphicFramePr>
          <p:nvPr/>
        </p:nvGraphicFramePr>
        <p:xfrm>
          <a:off x="6509934" y="429309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6E6F97D8-E8A6-4DEE-BF73-CF00F6DE01C2}"/>
              </a:ext>
            </a:extLst>
          </p:cNvPr>
          <p:cNvGraphicFramePr>
            <a:graphicFrameLocks noGrp="1"/>
          </p:cNvGraphicFramePr>
          <p:nvPr/>
        </p:nvGraphicFramePr>
        <p:xfrm>
          <a:off x="10183954" y="4279500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4E5CB272-04BB-4ED3-955F-52A1ECF2A485}"/>
              </a:ext>
            </a:extLst>
          </p:cNvPr>
          <p:cNvSpPr/>
          <p:nvPr/>
        </p:nvSpPr>
        <p:spPr bwMode="auto">
          <a:xfrm>
            <a:off x="369776" y="4114764"/>
            <a:ext cx="11449272" cy="83978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2330C-D7D5-4AF1-93D2-9C7484D0024C}"/>
              </a:ext>
            </a:extLst>
          </p:cNvPr>
          <p:cNvSpPr txBox="1"/>
          <p:nvPr/>
        </p:nvSpPr>
        <p:spPr>
          <a:xfrm>
            <a:off x="4834272" y="5047644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Variations</a:t>
            </a:r>
          </a:p>
        </p:txBody>
      </p:sp>
    </p:spTree>
    <p:extLst>
      <p:ext uri="{BB962C8B-B14F-4D97-AF65-F5344CB8AC3E}">
        <p14:creationId xmlns:p14="http://schemas.microsoft.com/office/powerpoint/2010/main" val="38043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Imagine you're </a:t>
            </a:r>
            <a:r>
              <a:rPr lang="en-GB" sz="3399" b="1" dirty="0">
                <a:solidFill>
                  <a:schemeClr val="bg1"/>
                </a:solidFill>
              </a:rPr>
              <a:t>ordering</a:t>
            </a:r>
            <a:r>
              <a:rPr lang="en-GB" sz="3399" dirty="0"/>
              <a:t> your cups on your cup shelf and you wonder how </a:t>
            </a:r>
            <a:r>
              <a:rPr lang="en-GB" sz="3399" b="1" dirty="0">
                <a:solidFill>
                  <a:schemeClr val="bg1"/>
                </a:solidFill>
              </a:rPr>
              <a:t>many</a:t>
            </a:r>
            <a:r>
              <a:rPr lang="en-GB" sz="3399" dirty="0"/>
              <a:t> ways can you fit your </a:t>
            </a:r>
            <a:r>
              <a:rPr lang="en-GB" sz="3399" b="1" dirty="0">
                <a:solidFill>
                  <a:schemeClr val="bg1"/>
                </a:solidFill>
              </a:rPr>
              <a:t>3</a:t>
            </a:r>
            <a:r>
              <a:rPr lang="en-GB" sz="3399" dirty="0"/>
              <a:t> favourite cups </a:t>
            </a:r>
          </a:p>
          <a:p>
            <a:pPr lvl="1"/>
            <a:r>
              <a:rPr lang="en-GB" sz="3199" dirty="0"/>
              <a:t>When there are only </a:t>
            </a:r>
            <a:r>
              <a:rPr lang="en-GB" sz="3199" b="1" dirty="0">
                <a:solidFill>
                  <a:schemeClr val="bg1"/>
                </a:solidFill>
              </a:rPr>
              <a:t>2</a:t>
            </a:r>
            <a:r>
              <a:rPr lang="en-GB" sz="3199" dirty="0"/>
              <a:t> spaces available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– Real-Life Example</a:t>
            </a:r>
            <a:endParaRPr lang="bg-BG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497014" y="3933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436048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386191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7C07FCF-3950-CB11-6F4D-61A6E03E6D4C}"/>
              </a:ext>
            </a:extLst>
          </p:cNvPr>
          <p:cNvSpPr/>
          <p:nvPr/>
        </p:nvSpPr>
        <p:spPr bwMode="auto">
          <a:xfrm>
            <a:off x="1527842" y="3145181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C5AEB9C-0D8C-8CCC-D7DE-424D5C20137C}"/>
              </a:ext>
            </a:extLst>
          </p:cNvPr>
          <p:cNvSpPr/>
          <p:nvPr/>
        </p:nvSpPr>
        <p:spPr bwMode="auto">
          <a:xfrm>
            <a:off x="2420574" y="4437947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E113891-35E0-B882-FE5D-E6474A2D6062}"/>
              </a:ext>
            </a:extLst>
          </p:cNvPr>
          <p:cNvSpPr/>
          <p:nvPr/>
        </p:nvSpPr>
        <p:spPr bwMode="auto">
          <a:xfrm>
            <a:off x="2963947" y="4437947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CFDC18B-EA5F-197F-9A78-C6DFA438021F}"/>
              </a:ext>
            </a:extLst>
          </p:cNvPr>
          <p:cNvSpPr/>
          <p:nvPr/>
        </p:nvSpPr>
        <p:spPr bwMode="auto">
          <a:xfrm>
            <a:off x="490926" y="4437112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5602510-F6CC-1CED-D4AC-C779150B4BDE}"/>
              </a:ext>
            </a:extLst>
          </p:cNvPr>
          <p:cNvSpPr/>
          <p:nvPr/>
        </p:nvSpPr>
        <p:spPr bwMode="auto">
          <a:xfrm>
            <a:off x="1010900" y="4437112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412534" y="3933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5918E7A-0EB6-D96C-B8C2-0015A714B2A5}"/>
              </a:ext>
            </a:extLst>
          </p:cNvPr>
          <p:cNvSpPr/>
          <p:nvPr/>
        </p:nvSpPr>
        <p:spPr bwMode="auto">
          <a:xfrm>
            <a:off x="4351568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0AF6615-3509-40EA-3B15-DE476CD55C6A}"/>
              </a:ext>
            </a:extLst>
          </p:cNvPr>
          <p:cNvSpPr/>
          <p:nvPr/>
        </p:nvSpPr>
        <p:spPr bwMode="auto">
          <a:xfrm>
            <a:off x="6301711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C6DE0609-647F-3602-EA38-C144F7C91818}"/>
              </a:ext>
            </a:extLst>
          </p:cNvPr>
          <p:cNvSpPr/>
          <p:nvPr/>
        </p:nvSpPr>
        <p:spPr bwMode="auto">
          <a:xfrm>
            <a:off x="5443362" y="3145181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F24581C4-1C6B-A935-6696-6F42CBC7B4B4}"/>
              </a:ext>
            </a:extLst>
          </p:cNvPr>
          <p:cNvSpPr/>
          <p:nvPr/>
        </p:nvSpPr>
        <p:spPr bwMode="auto">
          <a:xfrm>
            <a:off x="6336094" y="4437947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D17F1DFC-DF83-54AD-C24F-9016D1D57504}"/>
              </a:ext>
            </a:extLst>
          </p:cNvPr>
          <p:cNvSpPr/>
          <p:nvPr/>
        </p:nvSpPr>
        <p:spPr bwMode="auto">
          <a:xfrm>
            <a:off x="6879467" y="4437947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1E6303FB-0DEC-098C-BAFF-C9B5F74D157F}"/>
              </a:ext>
            </a:extLst>
          </p:cNvPr>
          <p:cNvSpPr/>
          <p:nvPr/>
        </p:nvSpPr>
        <p:spPr bwMode="auto">
          <a:xfrm>
            <a:off x="4406446" y="4437112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6853259E-51C5-8E9A-2B3F-6CFC1753CD4E}"/>
              </a:ext>
            </a:extLst>
          </p:cNvPr>
          <p:cNvSpPr/>
          <p:nvPr/>
        </p:nvSpPr>
        <p:spPr bwMode="auto">
          <a:xfrm>
            <a:off x="4941205" y="4435508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9747666" y="3933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261D229B-1085-E325-1AB2-C377ED42D58B}"/>
              </a:ext>
            </a:extLst>
          </p:cNvPr>
          <p:cNvSpPr/>
          <p:nvPr/>
        </p:nvSpPr>
        <p:spPr bwMode="auto">
          <a:xfrm>
            <a:off x="8686700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6A406D08-E361-AF38-3D93-938A54032130}"/>
              </a:ext>
            </a:extLst>
          </p:cNvPr>
          <p:cNvSpPr/>
          <p:nvPr/>
        </p:nvSpPr>
        <p:spPr bwMode="auto">
          <a:xfrm>
            <a:off x="10636843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35F92D04-4B50-0FFF-013C-D039D2556ADC}"/>
              </a:ext>
            </a:extLst>
          </p:cNvPr>
          <p:cNvSpPr/>
          <p:nvPr/>
        </p:nvSpPr>
        <p:spPr bwMode="auto">
          <a:xfrm>
            <a:off x="9778494" y="3145181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F25F3C29-B3CF-06E4-AD02-59C648E36BCE}"/>
              </a:ext>
            </a:extLst>
          </p:cNvPr>
          <p:cNvSpPr/>
          <p:nvPr/>
        </p:nvSpPr>
        <p:spPr bwMode="auto">
          <a:xfrm>
            <a:off x="10671226" y="4437947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34A299D6-CC89-C970-165E-E6C733B082A8}"/>
              </a:ext>
            </a:extLst>
          </p:cNvPr>
          <p:cNvSpPr/>
          <p:nvPr/>
        </p:nvSpPr>
        <p:spPr bwMode="auto">
          <a:xfrm>
            <a:off x="11214599" y="4437947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F73152A7-C168-9744-8E3E-4816F48E0058}"/>
              </a:ext>
            </a:extLst>
          </p:cNvPr>
          <p:cNvSpPr/>
          <p:nvPr/>
        </p:nvSpPr>
        <p:spPr bwMode="auto">
          <a:xfrm>
            <a:off x="8741578" y="4437112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BB62527C-D258-DE19-28D3-9C26057E1D30}"/>
              </a:ext>
            </a:extLst>
          </p:cNvPr>
          <p:cNvSpPr/>
          <p:nvPr/>
        </p:nvSpPr>
        <p:spPr bwMode="auto">
          <a:xfrm>
            <a:off x="9276337" y="4435508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5B01A-1545-475E-94F2-32FCC54BFB9A}"/>
              </a:ext>
            </a:extLst>
          </p:cNvPr>
          <p:cNvSpPr/>
          <p:nvPr/>
        </p:nvSpPr>
        <p:spPr bwMode="auto">
          <a:xfrm>
            <a:off x="160309" y="4288883"/>
            <a:ext cx="11592467" cy="1361723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1737B5-66E7-4283-B675-B4B1C02076C1}"/>
              </a:ext>
            </a:extLst>
          </p:cNvPr>
          <p:cNvSpPr txBox="1"/>
          <p:nvPr/>
        </p:nvSpPr>
        <p:spPr>
          <a:xfrm>
            <a:off x="4624806" y="5743698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 * 2 = 6 variations</a:t>
            </a:r>
          </a:p>
        </p:txBody>
      </p:sp>
    </p:spTree>
    <p:extLst>
      <p:ext uri="{BB962C8B-B14F-4D97-AF65-F5344CB8AC3E}">
        <p14:creationId xmlns:p14="http://schemas.microsoft.com/office/powerpoint/2010/main" val="15372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51" grpId="0" animBg="1"/>
      <p:bldP spid="66" grpId="0" animBg="1"/>
      <p:bldP spid="3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3" grpId="0" animBg="1"/>
      <p:bldP spid="35" grpId="0" animBg="1"/>
      <p:bldP spid="37" grpId="0" animBg="1"/>
      <p:bldP spid="40" grpId="0" animBg="1"/>
      <p:bldP spid="42" grpId="0" animBg="1"/>
      <p:bldP spid="44" grpId="0" animBg="1"/>
      <p:bldP spid="48" grpId="0" animBg="1"/>
      <p:bldP spid="52" grpId="0" animBg="1"/>
      <p:bldP spid="55" grpId="0" animBg="1"/>
      <p:bldP spid="30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Imagine you're </a:t>
            </a:r>
            <a:r>
              <a:rPr lang="en-GB" sz="3399" b="1" dirty="0">
                <a:solidFill>
                  <a:schemeClr val="bg1"/>
                </a:solidFill>
              </a:rPr>
              <a:t>ordering</a:t>
            </a:r>
            <a:r>
              <a:rPr lang="en-GB" sz="3399" dirty="0"/>
              <a:t> your cups on your cup shelf and you wonder how </a:t>
            </a:r>
            <a:r>
              <a:rPr lang="en-GB" sz="3399" b="1" dirty="0">
                <a:solidFill>
                  <a:schemeClr val="bg1"/>
                </a:solidFill>
              </a:rPr>
              <a:t>many</a:t>
            </a:r>
            <a:r>
              <a:rPr lang="en-GB" sz="3399" dirty="0"/>
              <a:t> ways can you fit your </a:t>
            </a:r>
            <a:r>
              <a:rPr lang="en-GB" sz="3399" b="1" dirty="0">
                <a:solidFill>
                  <a:schemeClr val="bg1"/>
                </a:solidFill>
              </a:rPr>
              <a:t>3</a:t>
            </a:r>
            <a:r>
              <a:rPr lang="en-GB" sz="3399" dirty="0"/>
              <a:t> favourite cups </a:t>
            </a:r>
          </a:p>
          <a:p>
            <a:pPr lvl="1"/>
            <a:r>
              <a:rPr lang="en-GB" sz="3199" dirty="0"/>
              <a:t>When there are only </a:t>
            </a:r>
            <a:r>
              <a:rPr lang="en-GB" sz="3199" b="1" dirty="0">
                <a:solidFill>
                  <a:schemeClr val="bg1"/>
                </a:solidFill>
              </a:rPr>
              <a:t>2</a:t>
            </a:r>
            <a:r>
              <a:rPr lang="en-GB" sz="3199" dirty="0"/>
              <a:t> spaces available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Repetition – Real-Life Example</a:t>
            </a:r>
            <a:endParaRPr lang="bg-BG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497014" y="3933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436048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386191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7C07FCF-3950-CB11-6F4D-61A6E03E6D4C}"/>
              </a:ext>
            </a:extLst>
          </p:cNvPr>
          <p:cNvSpPr/>
          <p:nvPr/>
        </p:nvSpPr>
        <p:spPr bwMode="auto">
          <a:xfrm>
            <a:off x="1527842" y="3145181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C5AEB9C-0D8C-8CCC-D7DE-424D5C20137C}"/>
              </a:ext>
            </a:extLst>
          </p:cNvPr>
          <p:cNvSpPr/>
          <p:nvPr/>
        </p:nvSpPr>
        <p:spPr bwMode="auto">
          <a:xfrm>
            <a:off x="2420574" y="4437947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E113891-35E0-B882-FE5D-E6474A2D6062}"/>
              </a:ext>
            </a:extLst>
          </p:cNvPr>
          <p:cNvSpPr/>
          <p:nvPr/>
        </p:nvSpPr>
        <p:spPr bwMode="auto">
          <a:xfrm>
            <a:off x="2963947" y="4437947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CFDC18B-EA5F-197F-9A78-C6DFA438021F}"/>
              </a:ext>
            </a:extLst>
          </p:cNvPr>
          <p:cNvSpPr/>
          <p:nvPr/>
        </p:nvSpPr>
        <p:spPr bwMode="auto">
          <a:xfrm>
            <a:off x="490926" y="4437112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5602510-F6CC-1CED-D4AC-C779150B4BDE}"/>
              </a:ext>
            </a:extLst>
          </p:cNvPr>
          <p:cNvSpPr/>
          <p:nvPr/>
        </p:nvSpPr>
        <p:spPr bwMode="auto">
          <a:xfrm>
            <a:off x="1010900" y="4437112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412534" y="3933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5918E7A-0EB6-D96C-B8C2-0015A714B2A5}"/>
              </a:ext>
            </a:extLst>
          </p:cNvPr>
          <p:cNvSpPr/>
          <p:nvPr/>
        </p:nvSpPr>
        <p:spPr bwMode="auto">
          <a:xfrm>
            <a:off x="4351568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0AF6615-3509-40EA-3B15-DE476CD55C6A}"/>
              </a:ext>
            </a:extLst>
          </p:cNvPr>
          <p:cNvSpPr/>
          <p:nvPr/>
        </p:nvSpPr>
        <p:spPr bwMode="auto">
          <a:xfrm>
            <a:off x="6301711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C6DE0609-647F-3602-EA38-C144F7C91818}"/>
              </a:ext>
            </a:extLst>
          </p:cNvPr>
          <p:cNvSpPr/>
          <p:nvPr/>
        </p:nvSpPr>
        <p:spPr bwMode="auto">
          <a:xfrm>
            <a:off x="5443362" y="3145181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F24581C4-1C6B-A935-6696-6F42CBC7B4B4}"/>
              </a:ext>
            </a:extLst>
          </p:cNvPr>
          <p:cNvSpPr/>
          <p:nvPr/>
        </p:nvSpPr>
        <p:spPr bwMode="auto">
          <a:xfrm>
            <a:off x="6336094" y="4437947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D17F1DFC-DF83-54AD-C24F-9016D1D57504}"/>
              </a:ext>
            </a:extLst>
          </p:cNvPr>
          <p:cNvSpPr/>
          <p:nvPr/>
        </p:nvSpPr>
        <p:spPr bwMode="auto">
          <a:xfrm>
            <a:off x="6879467" y="4437947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1E6303FB-0DEC-098C-BAFF-C9B5F74D157F}"/>
              </a:ext>
            </a:extLst>
          </p:cNvPr>
          <p:cNvSpPr/>
          <p:nvPr/>
        </p:nvSpPr>
        <p:spPr bwMode="auto">
          <a:xfrm>
            <a:off x="4406446" y="4437112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6853259E-51C5-8E9A-2B3F-6CFC1753CD4E}"/>
              </a:ext>
            </a:extLst>
          </p:cNvPr>
          <p:cNvSpPr/>
          <p:nvPr/>
        </p:nvSpPr>
        <p:spPr bwMode="auto">
          <a:xfrm>
            <a:off x="4941205" y="4435508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9747666" y="3933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261D229B-1085-E325-1AB2-C377ED42D58B}"/>
              </a:ext>
            </a:extLst>
          </p:cNvPr>
          <p:cNvSpPr/>
          <p:nvPr/>
        </p:nvSpPr>
        <p:spPr bwMode="auto">
          <a:xfrm>
            <a:off x="8752887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6A406D08-E361-AF38-3D93-938A54032130}"/>
              </a:ext>
            </a:extLst>
          </p:cNvPr>
          <p:cNvSpPr/>
          <p:nvPr/>
        </p:nvSpPr>
        <p:spPr bwMode="auto">
          <a:xfrm>
            <a:off x="10636843" y="524505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35F92D04-4B50-0FFF-013C-D039D2556ADC}"/>
              </a:ext>
            </a:extLst>
          </p:cNvPr>
          <p:cNvSpPr/>
          <p:nvPr/>
        </p:nvSpPr>
        <p:spPr bwMode="auto">
          <a:xfrm>
            <a:off x="9778494" y="3145181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F25F3C29-B3CF-06E4-AD02-59C648E36BCE}"/>
              </a:ext>
            </a:extLst>
          </p:cNvPr>
          <p:cNvSpPr/>
          <p:nvPr/>
        </p:nvSpPr>
        <p:spPr bwMode="auto">
          <a:xfrm>
            <a:off x="10671226" y="4437947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34A299D6-CC89-C970-165E-E6C733B082A8}"/>
              </a:ext>
            </a:extLst>
          </p:cNvPr>
          <p:cNvSpPr/>
          <p:nvPr/>
        </p:nvSpPr>
        <p:spPr bwMode="auto">
          <a:xfrm>
            <a:off x="11214599" y="4437947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F73152A7-C168-9744-8E3E-4816F48E0058}"/>
              </a:ext>
            </a:extLst>
          </p:cNvPr>
          <p:cNvSpPr/>
          <p:nvPr/>
        </p:nvSpPr>
        <p:spPr bwMode="auto">
          <a:xfrm>
            <a:off x="8741578" y="4437112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BB62527C-D258-DE19-28D3-9C26057E1D30}"/>
              </a:ext>
            </a:extLst>
          </p:cNvPr>
          <p:cNvSpPr/>
          <p:nvPr/>
        </p:nvSpPr>
        <p:spPr bwMode="auto">
          <a:xfrm>
            <a:off x="9276337" y="4435508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5B01A-1545-475E-94F2-32FCC54BFB9A}"/>
              </a:ext>
            </a:extLst>
          </p:cNvPr>
          <p:cNvSpPr/>
          <p:nvPr/>
        </p:nvSpPr>
        <p:spPr bwMode="auto">
          <a:xfrm>
            <a:off x="160309" y="4288883"/>
            <a:ext cx="11592467" cy="2468366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1737B5-66E7-4283-B675-B4B1C02076C1}"/>
              </a:ext>
            </a:extLst>
          </p:cNvPr>
          <p:cNvSpPr txBox="1"/>
          <p:nvPr/>
        </p:nvSpPr>
        <p:spPr>
          <a:xfrm>
            <a:off x="6329143" y="3141288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 ^ 2 = 9 variations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FB05260-5182-666F-8193-6A82507355CC}"/>
              </a:ext>
            </a:extLst>
          </p:cNvPr>
          <p:cNvSpPr/>
          <p:nvPr/>
        </p:nvSpPr>
        <p:spPr bwMode="auto">
          <a:xfrm>
            <a:off x="1400880" y="6381328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D586FA5-1021-5073-7F4F-D83881418125}"/>
              </a:ext>
            </a:extLst>
          </p:cNvPr>
          <p:cNvSpPr/>
          <p:nvPr/>
        </p:nvSpPr>
        <p:spPr bwMode="auto">
          <a:xfrm>
            <a:off x="1455758" y="5573384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A93A033-8402-6A90-2F67-2E62A3839D82}"/>
              </a:ext>
            </a:extLst>
          </p:cNvPr>
          <p:cNvSpPr/>
          <p:nvPr/>
        </p:nvSpPr>
        <p:spPr bwMode="auto">
          <a:xfrm>
            <a:off x="1975732" y="5573384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B1DFB42-405B-3844-AB70-58F58DC1813D}"/>
              </a:ext>
            </a:extLst>
          </p:cNvPr>
          <p:cNvSpPr/>
          <p:nvPr/>
        </p:nvSpPr>
        <p:spPr bwMode="auto">
          <a:xfrm>
            <a:off x="5293599" y="6394816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5F0534D-AE3A-CA75-DDBB-EF3381617A5B}"/>
              </a:ext>
            </a:extLst>
          </p:cNvPr>
          <p:cNvSpPr/>
          <p:nvPr/>
        </p:nvSpPr>
        <p:spPr bwMode="auto">
          <a:xfrm>
            <a:off x="5327982" y="5587707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6B6285C5-003C-B64D-4B95-8BDE3DB4C9C2}"/>
              </a:ext>
            </a:extLst>
          </p:cNvPr>
          <p:cNvSpPr/>
          <p:nvPr/>
        </p:nvSpPr>
        <p:spPr bwMode="auto">
          <a:xfrm>
            <a:off x="5871355" y="5587707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9DA3431-99DB-8EB1-559B-8DE2E8C518AC}"/>
              </a:ext>
            </a:extLst>
          </p:cNvPr>
          <p:cNvSpPr/>
          <p:nvPr/>
        </p:nvSpPr>
        <p:spPr bwMode="auto">
          <a:xfrm>
            <a:off x="9622804" y="6383888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F49B2EC7-7E54-7AA9-9E65-D0B762A60C2D}"/>
              </a:ext>
            </a:extLst>
          </p:cNvPr>
          <p:cNvSpPr/>
          <p:nvPr/>
        </p:nvSpPr>
        <p:spPr bwMode="auto">
          <a:xfrm>
            <a:off x="9677682" y="5575944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14ABA839-B326-4501-DA06-3C96A30CAC9B}"/>
              </a:ext>
            </a:extLst>
          </p:cNvPr>
          <p:cNvSpPr/>
          <p:nvPr/>
        </p:nvSpPr>
        <p:spPr bwMode="auto">
          <a:xfrm>
            <a:off x="10212441" y="5574340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0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66" grpId="0" animBg="1"/>
      <p:bldP spid="3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3" grpId="0" animBg="1"/>
      <p:bldP spid="35" grpId="0" animBg="1"/>
      <p:bldP spid="37" grpId="0" animBg="1"/>
      <p:bldP spid="40" grpId="0" animBg="1"/>
      <p:bldP spid="42" grpId="0" animBg="1"/>
      <p:bldP spid="44" grpId="0" animBg="1"/>
      <p:bldP spid="48" grpId="0" animBg="1"/>
      <p:bldP spid="52" grpId="0" animBg="1"/>
      <p:bldP spid="55" grpId="0" animBg="1"/>
      <p:bldP spid="30" grpId="0" animBg="1"/>
      <p:bldP spid="31" grpId="0"/>
      <p:bldP spid="4" grpId="0" animBg="1"/>
      <p:bldP spid="7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3394368D-65C3-4058-A935-17CFF6136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Order two</a:t>
            </a:r>
            <a:r>
              <a:rPr lang="en-GB" sz="3399" dirty="0">
                <a:solidFill>
                  <a:schemeClr val="bg1"/>
                </a:solidFill>
              </a:rPr>
              <a:t> </a:t>
            </a:r>
            <a:r>
              <a:rPr lang="en-GB" sz="3399" dirty="0"/>
              <a:t>from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D</a:t>
            </a:r>
            <a:r>
              <a:rPr lang="en-GB" sz="3399" dirty="0"/>
              <a:t> in all possible ways</a:t>
            </a:r>
          </a:p>
          <a:p>
            <a:pPr lvl="1"/>
            <a:r>
              <a:rPr lang="en-GB" sz="3199" dirty="0"/>
              <a:t>How many ways are there?</a:t>
            </a:r>
          </a:p>
          <a:p>
            <a:endParaRPr lang="bg-BG" dirty="0"/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A362FF8A-DF32-4C24-B5C0-FC2D879806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7AE12F0-0811-4490-ADD7-82E18E99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Count</a:t>
            </a:r>
            <a:endParaRPr lang="bg-BG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9C8A77BF-FCD9-45FB-8350-A1E398B90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313439"/>
              </p:ext>
            </p:extLst>
          </p:nvPr>
        </p:nvGraphicFramePr>
        <p:xfrm>
          <a:off x="6950548" y="2762766"/>
          <a:ext cx="188016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42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0">
                <a:extLst>
                  <a:ext uri="{FF2B5EF4-FFF2-40B4-BE49-F238E27FC236}">
                    <a16:creationId xmlns:a16="http://schemas.microsoft.com/office/drawing/2014/main" id="{539A61EC-8F3E-4B48-98AE-F87CAD2AABAB}"/>
                  </a:ext>
                </a:extLst>
              </p:cNvPr>
              <p:cNvSpPr/>
              <p:nvPr/>
            </p:nvSpPr>
            <p:spPr>
              <a:xfrm>
                <a:off x="6708682" y="4603975"/>
                <a:ext cx="1904504" cy="769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399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4399" baseline="30000" dirty="0"/>
                  <a:t>k</a:t>
                </a:r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r>
                      <a:rPr lang="en-GB" sz="4399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4399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bg-BG" sz="4399" baseline="30000" dirty="0"/>
              </a:p>
            </p:txBody>
          </p:sp>
        </mc:Choice>
        <mc:Fallback xmlns="">
          <p:sp>
            <p:nvSpPr>
              <p:cNvPr id="7" name="Rectangle 10">
                <a:extLst>
                  <a:ext uri="{FF2B5EF4-FFF2-40B4-BE49-F238E27FC236}">
                    <a16:creationId xmlns:a16="http://schemas.microsoft.com/office/drawing/2014/main" id="{539A61EC-8F3E-4B48-98AE-F87CAD2AA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82" y="4603975"/>
                <a:ext cx="1904504" cy="769241"/>
              </a:xfrm>
              <a:prstGeom prst="rect">
                <a:avLst/>
              </a:prstGeom>
              <a:blipFill>
                <a:blip r:embed="rId2"/>
                <a:stretch>
                  <a:fillRect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266E2A-7112-459F-868B-BB9BB7765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17158"/>
              </p:ext>
            </p:extLst>
          </p:nvPr>
        </p:nvGraphicFramePr>
        <p:xfrm>
          <a:off x="6997179" y="386442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9" name="TextBox 4">
            <a:extLst>
              <a:ext uri="{FF2B5EF4-FFF2-40B4-BE49-F238E27FC236}">
                <a16:creationId xmlns:a16="http://schemas.microsoft.com/office/drawing/2014/main" id="{5D57AE51-E408-4C0A-AC0B-B56B9DA4E438}"/>
              </a:ext>
            </a:extLst>
          </p:cNvPr>
          <p:cNvSpPr txBox="1"/>
          <p:nvPr/>
        </p:nvSpPr>
        <p:spPr>
          <a:xfrm>
            <a:off x="7085741" y="3831418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163B88-CD65-4126-AF75-DA4CFB4B90A3}"/>
              </a:ext>
            </a:extLst>
          </p:cNvPr>
          <p:cNvSpPr txBox="1"/>
          <p:nvPr/>
        </p:nvSpPr>
        <p:spPr>
          <a:xfrm>
            <a:off x="7617549" y="3831418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AADA512F-3379-4CCA-B377-53CE2E043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953" y="3633664"/>
            <a:ext cx="1514963" cy="510645"/>
          </a:xfrm>
          <a:prstGeom prst="wedgeRoundRectCallout">
            <a:avLst>
              <a:gd name="adj1" fmla="val -8144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Multiply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AFE62827-F957-46CC-BF09-1DEEB9938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8953" y="4380713"/>
            <a:ext cx="1904504" cy="1327571"/>
          </a:xfrm>
          <a:prstGeom prst="wedgeRoundRectCallout">
            <a:avLst>
              <a:gd name="adj1" fmla="val -65461"/>
              <a:gd name="adj2" fmla="val -8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16</a:t>
            </a:r>
            <a:r>
              <a:rPr lang="en-US" sz="2399" b="1" dirty="0">
                <a:solidFill>
                  <a:srgbClr val="FFFFFF"/>
                </a:solidFill>
              </a:rPr>
              <a:t> different ways with repetition</a:t>
            </a:r>
            <a:endParaRPr lang="en-US" sz="2399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C79CFE29-19A3-27E6-5B95-3C8433A92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717139"/>
              </p:ext>
            </p:extLst>
          </p:nvPr>
        </p:nvGraphicFramePr>
        <p:xfrm>
          <a:off x="527852" y="2780928"/>
          <a:ext cx="188016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42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7A99F28F-2649-F5D0-3F48-B44237B25F01}"/>
                  </a:ext>
                </a:extLst>
              </p:cNvPr>
              <p:cNvSpPr/>
              <p:nvPr/>
            </p:nvSpPr>
            <p:spPr>
              <a:xfrm>
                <a:off x="351154" y="4398875"/>
                <a:ext cx="3447978" cy="1200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bg-BG" sz="4399" dirty="0"/>
              </a:p>
            </p:txBody>
          </p:sp>
        </mc:Choice>
        <mc:Fallback xmlns=""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7A99F28F-2649-F5D0-3F48-B44237B25F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54" y="4398875"/>
                <a:ext cx="3447978" cy="1200316"/>
              </a:xfrm>
              <a:prstGeom prst="rect">
                <a:avLst/>
              </a:prstGeom>
              <a:blipFill>
                <a:blip r:embed="rId3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B0B4265-2A8D-35D5-48A2-335B60F3A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657326"/>
              </p:ext>
            </p:extLst>
          </p:nvPr>
        </p:nvGraphicFramePr>
        <p:xfrm>
          <a:off x="982535" y="3626316"/>
          <a:ext cx="1075172" cy="51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86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37586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510646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5" name="TextBox 4">
            <a:extLst>
              <a:ext uri="{FF2B5EF4-FFF2-40B4-BE49-F238E27FC236}">
                <a16:creationId xmlns:a16="http://schemas.microsoft.com/office/drawing/2014/main" id="{CEE9A854-3BE6-4102-797A-0BFCEF4FC7AC}"/>
              </a:ext>
            </a:extLst>
          </p:cNvPr>
          <p:cNvSpPr txBox="1"/>
          <p:nvPr/>
        </p:nvSpPr>
        <p:spPr>
          <a:xfrm>
            <a:off x="1032933" y="3626317"/>
            <a:ext cx="36731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212B5A-9F12-D968-7B5D-A451BFB37B85}"/>
              </a:ext>
            </a:extLst>
          </p:cNvPr>
          <p:cNvSpPr txBox="1"/>
          <p:nvPr/>
        </p:nvSpPr>
        <p:spPr>
          <a:xfrm>
            <a:off x="1564741" y="3626317"/>
            <a:ext cx="36731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3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12A678EA-00AA-ABCC-63B3-0B747E7A1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087" y="3330088"/>
            <a:ext cx="1514963" cy="510645"/>
          </a:xfrm>
          <a:prstGeom prst="wedgeRoundRectCallout">
            <a:avLst>
              <a:gd name="adj1" fmla="val -9637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rgbClr val="FFFFFF"/>
                </a:solidFill>
              </a:rPr>
              <a:t>Multiply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844A158E-2E6D-BEE1-0E6D-6A762AF3A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134" y="4079925"/>
            <a:ext cx="2325206" cy="1327571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12</a:t>
            </a:r>
            <a:r>
              <a:rPr lang="en-US" sz="2399" b="1" dirty="0">
                <a:solidFill>
                  <a:srgbClr val="FFFFFF"/>
                </a:solidFill>
              </a:rPr>
              <a:t> different ways without repetition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4A86B4-104C-E419-02D8-102F2C39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7587" y="2526483"/>
            <a:ext cx="6691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3C2C8F-F856-01BC-BF76-93A5AAF42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271" y="1232168"/>
            <a:ext cx="706759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34847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 animBg="1"/>
      <p:bldP spid="12" grpId="0" animBg="1"/>
      <p:bldP spid="13" grpId="0"/>
      <p:bldP spid="15" grpId="0"/>
      <p:bldP spid="16" grpId="0"/>
      <p:bldP spid="17" grpId="0" animBg="1"/>
      <p:bldP spid="18" grpId="0" animBg="1"/>
      <p:bldP spid="2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492FEF0-5AE7-46C3-9365-AFA72A41E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Permutations</a:t>
            </a:r>
          </a:p>
          <a:p>
            <a:pPr marL="514350" indent="-51435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Permutation</a:t>
            </a:r>
            <a:r>
              <a:rPr lang="en-US" sz="3600" dirty="0"/>
              <a:t> with </a:t>
            </a:r>
            <a:r>
              <a:rPr lang="en-US" sz="3600" b="1" dirty="0">
                <a:solidFill>
                  <a:schemeClr val="bg1"/>
                </a:solidFill>
              </a:rPr>
              <a:t>Recursion</a:t>
            </a:r>
          </a:p>
          <a:p>
            <a:pPr marL="514350" indent="-51435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Variations</a:t>
            </a:r>
          </a:p>
          <a:p>
            <a:pPr marL="514350" indent="-51435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Combinations</a:t>
            </a:r>
          </a:p>
          <a:p>
            <a:pPr marL="514350" indent="-514350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Pascal's Triangle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42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99" dirty="0"/>
              <a:t>Generates all possible </a:t>
            </a:r>
            <a:br>
              <a:rPr lang="en-GB" sz="3399" dirty="0"/>
            </a:br>
            <a:r>
              <a:rPr lang="en-GB" sz="3399" b="1" dirty="0">
                <a:solidFill>
                  <a:schemeClr val="bg1"/>
                </a:solidFill>
              </a:rPr>
              <a:t>variations of k </a:t>
            </a:r>
            <a:r>
              <a:rPr lang="en-GB" sz="3399" dirty="0"/>
              <a:t>from a </a:t>
            </a:r>
            <a:br>
              <a:rPr lang="en-GB" sz="3399" dirty="0"/>
            </a:br>
            <a:r>
              <a:rPr lang="en-GB" sz="3399" dirty="0"/>
              <a:t>set of elements</a:t>
            </a:r>
          </a:p>
          <a:p>
            <a:pPr lvl="1"/>
            <a:r>
              <a:rPr lang="en-GB" sz="3199" dirty="0"/>
              <a:t>You can </a:t>
            </a:r>
            <a:r>
              <a:rPr lang="en-GB" sz="3199" b="1" dirty="0">
                <a:solidFill>
                  <a:schemeClr val="bg1"/>
                </a:solidFill>
              </a:rPr>
              <a:t>pick</a:t>
            </a:r>
            <a:r>
              <a:rPr lang="en-GB" sz="31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199" dirty="0"/>
              <a:t>an </a:t>
            </a:r>
            <a:br>
              <a:rPr lang="en-GB" sz="3199" dirty="0"/>
            </a:br>
            <a:r>
              <a:rPr lang="en-GB" sz="3199" b="1" dirty="0">
                <a:solidFill>
                  <a:schemeClr val="bg1"/>
                </a:solidFill>
              </a:rPr>
              <a:t>item 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559088" y="5013865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83" y="4736211"/>
            <a:ext cx="1183893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3699" y="3874659"/>
            <a:ext cx="826497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CB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1752121-10B7-4C7E-B8BC-AC9651C6FD24}"/>
              </a:ext>
            </a:extLst>
          </p:cNvPr>
          <p:cNvSpPr txBox="1">
            <a:spLocks/>
          </p:cNvSpPr>
          <p:nvPr/>
        </p:nvSpPr>
        <p:spPr>
          <a:xfrm>
            <a:off x="4654252" y="1196752"/>
            <a:ext cx="7442846" cy="55520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static void </a:t>
            </a:r>
            <a:r>
              <a:rPr lang="en-US" altLang="en-US" sz="2200" dirty="0">
                <a:solidFill>
                  <a:schemeClr val="bg1"/>
                </a:solidFill>
              </a:rPr>
              <a:t>GenerateVariations(</a:t>
            </a:r>
            <a:r>
              <a:rPr lang="en-US" altLang="en-US" sz="2200" dirty="0"/>
              <a:t>int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index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  if (</a:t>
            </a:r>
            <a:r>
              <a:rPr lang="en-US" altLang="en-US" sz="2200" dirty="0">
                <a:solidFill>
                  <a:schemeClr val="bg1"/>
                </a:solidFill>
              </a:rPr>
              <a:t>index</a:t>
            </a:r>
            <a:r>
              <a:rPr lang="en-US" altLang="en-US" sz="2200" dirty="0"/>
              <a:t> &gt;= variations.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) </a:t>
            </a:r>
            <a:r>
              <a:rPr lang="en-US" altLang="en-US" sz="2200" dirty="0">
                <a:solidFill>
                  <a:schemeClr val="bg1"/>
                </a:solidFill>
              </a:rPr>
              <a:t>Print()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  else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    for (int i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=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0; i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&lt;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; i++)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      if (!used[i])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        used[i] = </a:t>
            </a:r>
            <a:r>
              <a:rPr lang="en-US" altLang="en-US" sz="2200" dirty="0">
                <a:solidFill>
                  <a:schemeClr val="bg1"/>
                </a:solidFill>
              </a:rPr>
              <a:t>true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        variations[index] = elements[i];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        </a:t>
            </a:r>
            <a:r>
              <a:rPr lang="en-US" altLang="en-US" sz="2200" dirty="0">
                <a:solidFill>
                  <a:schemeClr val="bg1"/>
                </a:solidFill>
              </a:rPr>
              <a:t>GenerateVariations</a:t>
            </a:r>
            <a:r>
              <a:rPr lang="en-US" altLang="en-US" sz="2200" dirty="0"/>
              <a:t>(index + 1);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        used[i] = </a:t>
            </a:r>
            <a:r>
              <a:rPr lang="en-US" altLang="en-US" sz="2200" dirty="0">
                <a:solidFill>
                  <a:schemeClr val="bg1"/>
                </a:solidFill>
              </a:rPr>
              <a:t>false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  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2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51480-3AA9-5DBF-FDDA-016ADED2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880" y="3143048"/>
            <a:ext cx="1782218" cy="361844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31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399" dirty="0"/>
              <a:t>Generates all possible </a:t>
            </a:r>
            <a:r>
              <a:rPr lang="en-GB" sz="3399" b="1" dirty="0">
                <a:solidFill>
                  <a:schemeClr val="bg1"/>
                </a:solidFill>
              </a:rPr>
              <a:t>variations</a:t>
            </a:r>
            <a:r>
              <a:rPr lang="en-GB" sz="3399" dirty="0"/>
              <a:t> of a given elements</a:t>
            </a:r>
          </a:p>
          <a:p>
            <a:pPr lvl="1">
              <a:lnSpc>
                <a:spcPct val="100000"/>
              </a:lnSpc>
            </a:pPr>
            <a:r>
              <a:rPr lang="en-GB" sz="3399" dirty="0"/>
              <a:t>You can </a:t>
            </a:r>
            <a:r>
              <a:rPr lang="en-GB" sz="3399" b="1" dirty="0">
                <a:solidFill>
                  <a:schemeClr val="bg1"/>
                </a:solidFill>
              </a:rPr>
              <a:t>pick</a:t>
            </a:r>
            <a:r>
              <a:rPr lang="en-GB" sz="3399" dirty="0"/>
              <a:t> an </a:t>
            </a:r>
            <a:r>
              <a:rPr lang="en-GB" sz="3399" b="1" dirty="0">
                <a:solidFill>
                  <a:schemeClr val="bg1"/>
                </a:solidFill>
              </a:rPr>
              <a:t>item multiple times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Variations with Reps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1720680" y="4305282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79" y="3987309"/>
            <a:ext cx="1183893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487" y="2553636"/>
            <a:ext cx="889260" cy="41157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CC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7B2AC5-9C0C-0D7C-E0F8-8A25B32E4FF6}"/>
              </a:ext>
            </a:extLst>
          </p:cNvPr>
          <p:cNvSpPr txBox="1">
            <a:spLocks/>
          </p:cNvSpPr>
          <p:nvPr/>
        </p:nvSpPr>
        <p:spPr>
          <a:xfrm>
            <a:off x="3502124" y="2553636"/>
            <a:ext cx="7200800" cy="411572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static void </a:t>
            </a:r>
            <a:r>
              <a:rPr lang="en-US" altLang="en-US" sz="2400" dirty="0">
                <a:solidFill>
                  <a:schemeClr val="bg1"/>
                </a:solidFill>
              </a:rPr>
              <a:t>GenerateVariations(</a:t>
            </a:r>
            <a:r>
              <a:rPr lang="en-US" altLang="en-US" sz="2400" dirty="0"/>
              <a:t>int index</a:t>
            </a:r>
            <a:r>
              <a:rPr lang="en-US" altLang="en-US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{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  if (index &gt;= variations.</a:t>
            </a:r>
            <a:r>
              <a:rPr lang="en-US" altLang="en-US" sz="2400" dirty="0">
                <a:solidFill>
                  <a:schemeClr val="bg1"/>
                </a:solidFill>
              </a:rPr>
              <a:t>Length</a:t>
            </a:r>
            <a:r>
              <a:rPr lang="en-US" altLang="en-US" sz="2400" dirty="0"/>
              <a:t>)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    </a:t>
            </a:r>
            <a:r>
              <a:rPr lang="en-US" altLang="en-US" sz="2400" dirty="0">
                <a:solidFill>
                  <a:schemeClr val="bg1"/>
                </a:solidFill>
              </a:rPr>
              <a:t>Print()</a:t>
            </a:r>
            <a:r>
              <a:rPr lang="en-US" altLang="en-US" sz="2400" dirty="0"/>
              <a:t>;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  else {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    foreach (int n in elements) {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      variations[index] = n;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      </a:t>
            </a:r>
            <a:r>
              <a:rPr lang="en-US" altLang="en-US" sz="2400" dirty="0">
                <a:solidFill>
                  <a:schemeClr val="bg1"/>
                </a:solidFill>
              </a:rPr>
              <a:t>GenerateVariations(</a:t>
            </a:r>
            <a:r>
              <a:rPr lang="en-US" altLang="en-US" sz="2400" dirty="0"/>
              <a:t>index + 1</a:t>
            </a:r>
            <a:r>
              <a:rPr lang="en-US" altLang="en-US" sz="2400" dirty="0">
                <a:solidFill>
                  <a:schemeClr val="bg1"/>
                </a:solidFill>
              </a:rPr>
              <a:t>)</a:t>
            </a:r>
            <a:r>
              <a:rPr lang="en-US" altLang="en-US" sz="2400" dirty="0"/>
              <a:t>; }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  }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70433-E6FE-3945-B9B0-DA194AE62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3691"/>
          <a:stretch/>
        </p:blipFill>
        <p:spPr>
          <a:xfrm>
            <a:off x="10774932" y="2553636"/>
            <a:ext cx="889260" cy="41157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42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E058D-80E0-A658-4C3C-803E4A49BC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Variations Without Order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2412CF-FA73-844A-21E9-5013C7C7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8CD032-3BDF-113E-9345-A088ADD95243}"/>
                  </a:ext>
                </a:extLst>
              </p:cNvPr>
              <p:cNvSpPr/>
              <p:nvPr/>
            </p:nvSpPr>
            <p:spPr>
              <a:xfrm>
                <a:off x="4793332" y="1813445"/>
                <a:ext cx="2602161" cy="1455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bg-BG" sz="4399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4399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8CD032-3BDF-113E-9345-A088ADD95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32" y="1813445"/>
                <a:ext cx="2602161" cy="1455341"/>
              </a:xfrm>
              <a:prstGeom prst="rect">
                <a:avLst/>
              </a:prstGeom>
              <a:blipFill>
                <a:blip r:embed="rId2"/>
                <a:stretch>
                  <a:fillRect r="-5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45940" y="1052736"/>
            <a:ext cx="9927138" cy="563110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Combination</a:t>
            </a:r>
            <a:r>
              <a:rPr lang="en-US" dirty="0"/>
              <a:t> is the </a:t>
            </a:r>
            <a:r>
              <a:rPr lang="en-US" b="1" dirty="0">
                <a:solidFill>
                  <a:schemeClr val="bg1"/>
                </a:solidFill>
              </a:rPr>
              <a:t>arrangement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elements into a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 amount of open slots into a linear order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 combinations </a:t>
            </a:r>
            <a:br>
              <a:rPr lang="en-US" dirty="0"/>
            </a:br>
            <a:r>
              <a:rPr lang="en-US" dirty="0"/>
              <a:t>order does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matter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A B </a:t>
            </a:r>
            <a:r>
              <a:rPr lang="en-US" b="1" dirty="0">
                <a:solidFill>
                  <a:schemeClr val="bg1"/>
                </a:solidFill>
              </a:rPr>
              <a:t>is</a:t>
            </a:r>
            <a:r>
              <a:rPr lang="en-US" dirty="0"/>
              <a:t> the same as B A</a:t>
            </a:r>
          </a:p>
          <a:p>
            <a:pPr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sz="3597" b="1" dirty="0">
                <a:solidFill>
                  <a:schemeClr val="bg1"/>
                </a:solidFill>
              </a:rPr>
              <a:t>two</a:t>
            </a:r>
            <a:r>
              <a:rPr lang="en-US" dirty="0"/>
              <a:t> types </a:t>
            </a:r>
            <a:br>
              <a:rPr lang="en-US" dirty="0"/>
            </a:br>
            <a:r>
              <a:rPr lang="en-US" dirty="0"/>
              <a:t>of combinations: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Without </a:t>
            </a:r>
            <a:r>
              <a:rPr lang="en-US" sz="3400" b="1" dirty="0">
                <a:solidFill>
                  <a:schemeClr val="bg1"/>
                </a:solidFill>
              </a:rPr>
              <a:t>repetition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repetition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8" name="Контейнер за номер на слайда 1">
            <a:extLst>
              <a:ext uri="{FF2B5EF4-FFF2-40B4-BE49-F238E27FC236}">
                <a16:creationId xmlns:a16="http://schemas.microsoft.com/office/drawing/2014/main" id="{EBC69D49-DB56-BF97-CD8C-B117AC9F6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BA0BF-5576-4453-8360-B4D5E251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524" y="2327565"/>
            <a:ext cx="4885046" cy="2829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76800-319E-42A9-9FC2-7158E6F4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60" y="5451387"/>
            <a:ext cx="2142021" cy="1057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987151-C65F-4E34-ADBC-2FBA60C65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120" y="5459771"/>
            <a:ext cx="1995974" cy="1057101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4DDFC984-AB34-45A9-8BF7-E8B7E62D4E20}"/>
              </a:ext>
            </a:extLst>
          </p:cNvPr>
          <p:cNvSpPr/>
          <p:nvPr/>
        </p:nvSpPr>
        <p:spPr bwMode="auto">
          <a:xfrm>
            <a:off x="8588612" y="5507898"/>
            <a:ext cx="1450010" cy="768359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</a:t>
            </a:r>
          </a:p>
        </p:txBody>
      </p:sp>
    </p:spTree>
    <p:extLst>
      <p:ext uri="{BB962C8B-B14F-4D97-AF65-F5344CB8AC3E}">
        <p14:creationId xmlns:p14="http://schemas.microsoft.com/office/powerpoint/2010/main" val="349213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C2A47770-F6D1-4C00-9F1E-B5ACC9960C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Pick two</a:t>
            </a:r>
            <a:r>
              <a:rPr lang="en-GB" sz="3399" dirty="0">
                <a:solidFill>
                  <a:schemeClr val="bg1"/>
                </a:solidFill>
              </a:rPr>
              <a:t> </a:t>
            </a:r>
            <a:r>
              <a:rPr lang="en-GB" sz="3399" dirty="0"/>
              <a:t>from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</a:p>
          <a:p>
            <a:pPr lvl="1"/>
            <a:r>
              <a:rPr lang="en-GB" sz="3199" dirty="0"/>
              <a:t>Order does not matter</a:t>
            </a:r>
          </a:p>
          <a:p>
            <a:endParaRPr lang="bg-BG" dirty="0"/>
          </a:p>
        </p:txBody>
      </p: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1BCB3979-55D3-4FD5-AE00-EAFA2043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  <a:endParaRPr lang="bg-BG" dirty="0"/>
          </a:p>
        </p:txBody>
      </p:sp>
      <p:graphicFrame>
        <p:nvGraphicFramePr>
          <p:cNvPr id="8" name="Table 19">
            <a:extLst>
              <a:ext uri="{FF2B5EF4-FFF2-40B4-BE49-F238E27FC236}">
                <a16:creationId xmlns:a16="http://schemas.microsoft.com/office/drawing/2014/main" id="{ACF390B6-E2AD-4D45-870A-F44DD21D6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40152"/>
              </p:ext>
            </p:extLst>
          </p:nvPr>
        </p:nvGraphicFramePr>
        <p:xfrm>
          <a:off x="2196135" y="3200460"/>
          <a:ext cx="1082746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9" name="Table 20">
            <a:extLst>
              <a:ext uri="{FF2B5EF4-FFF2-40B4-BE49-F238E27FC236}">
                <a16:creationId xmlns:a16="http://schemas.microsoft.com/office/drawing/2014/main" id="{8CBA01FD-CFBA-4949-B3E7-326536087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38013"/>
              </p:ext>
            </p:extLst>
          </p:nvPr>
        </p:nvGraphicFramePr>
        <p:xfrm>
          <a:off x="5484971" y="3200460"/>
          <a:ext cx="1082746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22">
            <a:extLst>
              <a:ext uri="{FF2B5EF4-FFF2-40B4-BE49-F238E27FC236}">
                <a16:creationId xmlns:a16="http://schemas.microsoft.com/office/drawing/2014/main" id="{7FA6C6F7-767C-40F9-8C48-FC50E2719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145172"/>
              </p:ext>
            </p:extLst>
          </p:nvPr>
        </p:nvGraphicFramePr>
        <p:xfrm>
          <a:off x="8684537" y="3200460"/>
          <a:ext cx="1082746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23">
            <a:extLst>
              <a:ext uri="{FF2B5EF4-FFF2-40B4-BE49-F238E27FC236}">
                <a16:creationId xmlns:a16="http://schemas.microsoft.com/office/drawing/2014/main" id="{7F9DF70D-C11A-40A4-83C4-9A83CB7C3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601922"/>
              </p:ext>
            </p:extLst>
          </p:nvPr>
        </p:nvGraphicFramePr>
        <p:xfrm>
          <a:off x="1434334" y="4266983"/>
          <a:ext cx="869174" cy="5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25">
            <a:extLst>
              <a:ext uri="{FF2B5EF4-FFF2-40B4-BE49-F238E27FC236}">
                <a16:creationId xmlns:a16="http://schemas.microsoft.com/office/drawing/2014/main" id="{1FE67C56-59D1-4A37-AA84-2AAEC6CCE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351782"/>
              </p:ext>
            </p:extLst>
          </p:nvPr>
        </p:nvGraphicFramePr>
        <p:xfrm>
          <a:off x="3168374" y="4266983"/>
          <a:ext cx="869174" cy="5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3" name="Straight Arrow Connector 38">
            <a:extLst>
              <a:ext uri="{FF2B5EF4-FFF2-40B4-BE49-F238E27FC236}">
                <a16:creationId xmlns:a16="http://schemas.microsoft.com/office/drawing/2014/main" id="{DF7BB650-50C6-4032-BA43-AC11B7F4501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868921" y="3718596"/>
            <a:ext cx="868587" cy="5483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9">
            <a:extLst>
              <a:ext uri="{FF2B5EF4-FFF2-40B4-BE49-F238E27FC236}">
                <a16:creationId xmlns:a16="http://schemas.microsoft.com/office/drawing/2014/main" id="{31BAAB67-8F0D-4903-B9FC-A95B9013096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737508" y="3718596"/>
            <a:ext cx="865453" cy="5483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6">
            <a:extLst>
              <a:ext uri="{FF2B5EF4-FFF2-40B4-BE49-F238E27FC236}">
                <a16:creationId xmlns:a16="http://schemas.microsoft.com/office/drawing/2014/main" id="{A6CE6205-D62A-429C-BCC8-594392BBB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8635"/>
              </p:ext>
            </p:extLst>
          </p:nvPr>
        </p:nvGraphicFramePr>
        <p:xfrm>
          <a:off x="5578325" y="5010553"/>
          <a:ext cx="869174" cy="5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6" name="Straight Arrow Connector 47">
            <a:extLst>
              <a:ext uri="{FF2B5EF4-FFF2-40B4-BE49-F238E27FC236}">
                <a16:creationId xmlns:a16="http://schemas.microsoft.com/office/drawing/2014/main" id="{1EFC8CC5-50D5-4D08-96E7-65336928B7C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6012912" y="3718596"/>
            <a:ext cx="13432" cy="1291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04B38-88AA-4F7A-ABEC-C0FA26DA710F}"/>
              </a:ext>
            </a:extLst>
          </p:cNvPr>
          <p:cNvSpPr/>
          <p:nvPr/>
        </p:nvSpPr>
        <p:spPr bwMode="auto">
          <a:xfrm>
            <a:off x="1152724" y="4114764"/>
            <a:ext cx="5562896" cy="160816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FD0F1-F7BD-4017-AF52-A7D25751A4B3}"/>
              </a:ext>
            </a:extLst>
          </p:cNvPr>
          <p:cNvSpPr txBox="1"/>
          <p:nvPr/>
        </p:nvSpPr>
        <p:spPr>
          <a:xfrm>
            <a:off x="2602173" y="5861908"/>
            <a:ext cx="2663997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Combinations</a:t>
            </a:r>
          </a:p>
        </p:txBody>
      </p:sp>
    </p:spTree>
    <p:extLst>
      <p:ext uri="{BB962C8B-B14F-4D97-AF65-F5344CB8AC3E}">
        <p14:creationId xmlns:p14="http://schemas.microsoft.com/office/powerpoint/2010/main" val="89463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Imagine you're </a:t>
            </a:r>
            <a:r>
              <a:rPr lang="en-GB" sz="3200" b="1" dirty="0">
                <a:solidFill>
                  <a:schemeClr val="bg1"/>
                </a:solidFill>
              </a:rPr>
              <a:t>ordering</a:t>
            </a:r>
            <a:r>
              <a:rPr lang="en-GB" sz="3200" dirty="0"/>
              <a:t> your </a:t>
            </a:r>
            <a:r>
              <a:rPr lang="en-GB" sz="3200" noProof="1"/>
              <a:t>SoftUni</a:t>
            </a:r>
            <a:r>
              <a:rPr lang="en-GB" sz="3200" dirty="0"/>
              <a:t> certificates on your certificates shelf and you wonder how </a:t>
            </a:r>
            <a:r>
              <a:rPr lang="en-GB" sz="3200" b="1" dirty="0">
                <a:solidFill>
                  <a:schemeClr val="bg1"/>
                </a:solidFill>
              </a:rPr>
              <a:t>many</a:t>
            </a:r>
            <a:r>
              <a:rPr lang="en-GB" sz="3200" dirty="0"/>
              <a:t> ways can you fit your </a:t>
            </a:r>
            <a:r>
              <a:rPr lang="en-GB" sz="3200" b="1" dirty="0">
                <a:solidFill>
                  <a:schemeClr val="bg1"/>
                </a:solidFill>
              </a:rPr>
              <a:t>3</a:t>
            </a:r>
            <a:r>
              <a:rPr lang="en-GB" sz="3200" dirty="0"/>
              <a:t> favourite certificates </a:t>
            </a:r>
          </a:p>
          <a:p>
            <a:pPr lvl="1"/>
            <a:r>
              <a:rPr lang="en-GB" sz="3000" dirty="0"/>
              <a:t>When order does not matter and there are only </a:t>
            </a:r>
            <a:r>
              <a:rPr lang="en-GB" sz="3000" b="1" dirty="0">
                <a:solidFill>
                  <a:schemeClr val="bg1"/>
                </a:solidFill>
              </a:rPr>
              <a:t>2</a:t>
            </a:r>
            <a:r>
              <a:rPr lang="en-GB" sz="3000" dirty="0"/>
              <a:t> spaces available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– Real-Life Example</a:t>
            </a:r>
            <a:endParaRPr lang="bg-BG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497014" y="4323236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436048" y="5635236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386191" y="5635236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412534" y="4323236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9747666" y="4323236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1317220-2100-ED8B-12EB-641AAAEBC04D}"/>
              </a:ext>
            </a:extLst>
          </p:cNvPr>
          <p:cNvSpPr/>
          <p:nvPr/>
        </p:nvSpPr>
        <p:spPr bwMode="auto">
          <a:xfrm>
            <a:off x="1497014" y="3573017"/>
            <a:ext cx="575467" cy="643859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C1BC1EF2-0D55-74DA-11DC-C3A49D2E28F7}"/>
              </a:ext>
            </a:extLst>
          </p:cNvPr>
          <p:cNvSpPr/>
          <p:nvPr/>
        </p:nvSpPr>
        <p:spPr bwMode="auto">
          <a:xfrm>
            <a:off x="458344" y="4920298"/>
            <a:ext cx="575467" cy="643859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A0B6E009-41C8-9275-3183-1FDD7E29684D}"/>
              </a:ext>
            </a:extLst>
          </p:cNvPr>
          <p:cNvSpPr/>
          <p:nvPr/>
        </p:nvSpPr>
        <p:spPr bwMode="auto">
          <a:xfrm>
            <a:off x="1027509" y="4925221"/>
            <a:ext cx="575467" cy="643859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32A9C362-BDD8-7849-0D39-F3DBEE852F77}"/>
              </a:ext>
            </a:extLst>
          </p:cNvPr>
          <p:cNvSpPr/>
          <p:nvPr/>
        </p:nvSpPr>
        <p:spPr bwMode="auto">
          <a:xfrm>
            <a:off x="2429500" y="4915375"/>
            <a:ext cx="575467" cy="643859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497ED1D3-7E80-3BE6-AE60-41A9E81EDA7C}"/>
              </a:ext>
            </a:extLst>
          </p:cNvPr>
          <p:cNvSpPr/>
          <p:nvPr/>
        </p:nvSpPr>
        <p:spPr bwMode="auto">
          <a:xfrm>
            <a:off x="2998665" y="4920298"/>
            <a:ext cx="575467" cy="643859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croll: Vertical 27">
            <a:extLst>
              <a:ext uri="{FF2B5EF4-FFF2-40B4-BE49-F238E27FC236}">
                <a16:creationId xmlns:a16="http://schemas.microsoft.com/office/drawing/2014/main" id="{5ABD9583-F894-5EBF-55BC-3AC8DE209639}"/>
              </a:ext>
            </a:extLst>
          </p:cNvPr>
          <p:cNvSpPr/>
          <p:nvPr/>
        </p:nvSpPr>
        <p:spPr bwMode="auto">
          <a:xfrm>
            <a:off x="5412534" y="3592504"/>
            <a:ext cx="575467" cy="643859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3FEA38E-04B3-B98F-AECC-143B434098D7}"/>
              </a:ext>
            </a:extLst>
          </p:cNvPr>
          <p:cNvSpPr/>
          <p:nvPr/>
        </p:nvSpPr>
        <p:spPr bwMode="auto">
          <a:xfrm>
            <a:off x="5374332" y="5631041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B9B4C53B-D0BE-8924-86CC-0E007CE8BF7B}"/>
              </a:ext>
            </a:extLst>
          </p:cNvPr>
          <p:cNvSpPr/>
          <p:nvPr/>
        </p:nvSpPr>
        <p:spPr bwMode="auto">
          <a:xfrm>
            <a:off x="5417641" y="4911180"/>
            <a:ext cx="575467" cy="643859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2D0C6382-D91E-230F-B6DD-B0E7D731FBFA}"/>
              </a:ext>
            </a:extLst>
          </p:cNvPr>
          <p:cNvSpPr/>
          <p:nvPr/>
        </p:nvSpPr>
        <p:spPr bwMode="auto">
          <a:xfrm>
            <a:off x="5986806" y="4916103"/>
            <a:ext cx="575467" cy="643859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croll: Vertical 35">
            <a:extLst>
              <a:ext uri="{FF2B5EF4-FFF2-40B4-BE49-F238E27FC236}">
                <a16:creationId xmlns:a16="http://schemas.microsoft.com/office/drawing/2014/main" id="{F79D0C8F-F52C-B8E6-7E6E-B47C074C70F4}"/>
              </a:ext>
            </a:extLst>
          </p:cNvPr>
          <p:cNvSpPr/>
          <p:nvPr/>
        </p:nvSpPr>
        <p:spPr bwMode="auto">
          <a:xfrm>
            <a:off x="9755663" y="3573016"/>
            <a:ext cx="575467" cy="643859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173A2-9B41-D43D-3E97-DA4B462CF711}"/>
              </a:ext>
            </a:extLst>
          </p:cNvPr>
          <p:cNvSpPr/>
          <p:nvPr/>
        </p:nvSpPr>
        <p:spPr bwMode="auto">
          <a:xfrm>
            <a:off x="160309" y="4697832"/>
            <a:ext cx="11592467" cy="1361723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AE02F-30B0-C16B-F38C-A504ED53E3F1}"/>
              </a:ext>
            </a:extLst>
          </p:cNvPr>
          <p:cNvSpPr txBox="1"/>
          <p:nvPr/>
        </p:nvSpPr>
        <p:spPr>
          <a:xfrm>
            <a:off x="4510236" y="6093296"/>
            <a:ext cx="40618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6 / 2 = 3 combinations</a:t>
            </a:r>
          </a:p>
        </p:txBody>
      </p:sp>
    </p:spTree>
    <p:extLst>
      <p:ext uri="{BB962C8B-B14F-4D97-AF65-F5344CB8AC3E}">
        <p14:creationId xmlns:p14="http://schemas.microsoft.com/office/powerpoint/2010/main" val="753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51" grpId="0" animBg="1"/>
      <p:bldP spid="66" grpId="0" animBg="1"/>
      <p:bldP spid="17" grpId="0" animBg="1"/>
      <p:bldP spid="35" grpId="0" animBg="1"/>
      <p:bldP spid="4" grpId="0" animBg="1"/>
      <p:bldP spid="12" grpId="0" animBg="1"/>
      <p:bldP spid="16" grpId="0" animBg="1"/>
      <p:bldP spid="20" grpId="0" animBg="1"/>
      <p:bldP spid="24" grpId="0" animBg="1"/>
      <p:bldP spid="28" grpId="0" animBg="1"/>
      <p:bldP spid="30" grpId="0" animBg="1"/>
      <p:bldP spid="31" grpId="0" animBg="1"/>
      <p:bldP spid="32" grpId="0" animBg="1"/>
      <p:bldP spid="36" grpId="0" animBg="1"/>
      <p:bldP spid="3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Imagine you're </a:t>
            </a:r>
            <a:r>
              <a:rPr lang="en-GB" sz="3200" b="1" dirty="0">
                <a:solidFill>
                  <a:schemeClr val="bg1"/>
                </a:solidFill>
              </a:rPr>
              <a:t>ordering</a:t>
            </a:r>
            <a:r>
              <a:rPr lang="en-GB" sz="3200" dirty="0"/>
              <a:t> your </a:t>
            </a:r>
            <a:r>
              <a:rPr lang="en-GB" sz="3200" noProof="1"/>
              <a:t>SoftUni</a:t>
            </a:r>
            <a:r>
              <a:rPr lang="en-GB" sz="3200" dirty="0"/>
              <a:t> certificates on your shelf and you wonder how </a:t>
            </a:r>
            <a:r>
              <a:rPr lang="en-GB" sz="3200" b="1" dirty="0">
                <a:solidFill>
                  <a:schemeClr val="bg1"/>
                </a:solidFill>
              </a:rPr>
              <a:t>many</a:t>
            </a:r>
            <a:r>
              <a:rPr lang="en-GB" sz="3200" dirty="0"/>
              <a:t> ways can you fit your </a:t>
            </a:r>
            <a:r>
              <a:rPr lang="en-GB" sz="3200" b="1" dirty="0">
                <a:solidFill>
                  <a:schemeClr val="bg1"/>
                </a:solidFill>
              </a:rPr>
              <a:t>3</a:t>
            </a:r>
            <a:r>
              <a:rPr lang="en-GB" sz="3200" dirty="0"/>
              <a:t> favourite certificates </a:t>
            </a:r>
          </a:p>
          <a:p>
            <a:pPr lvl="1"/>
            <a:r>
              <a:rPr lang="en-GB" sz="3000" dirty="0"/>
              <a:t>When order does not matter and there are only </a:t>
            </a:r>
            <a:r>
              <a:rPr lang="en-GB" sz="3000" b="1" dirty="0">
                <a:solidFill>
                  <a:schemeClr val="bg1"/>
                </a:solidFill>
              </a:rPr>
              <a:t>2</a:t>
            </a:r>
            <a:r>
              <a:rPr lang="en-GB" sz="3000" dirty="0"/>
              <a:t> spaces available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Repetition – Real-Life Example</a:t>
            </a:r>
            <a:endParaRPr lang="bg-BG" dirty="0"/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497014" y="3721610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436048" y="5033610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386191" y="5203187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374332" y="3731638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9766820" y="3721611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1317220-2100-ED8B-12EB-641AAAEBC04D}"/>
              </a:ext>
            </a:extLst>
          </p:cNvPr>
          <p:cNvSpPr/>
          <p:nvPr/>
        </p:nvSpPr>
        <p:spPr bwMode="auto">
          <a:xfrm>
            <a:off x="1497014" y="2971391"/>
            <a:ext cx="575467" cy="643859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C1BC1EF2-0D55-74DA-11DC-C3A49D2E28F7}"/>
              </a:ext>
            </a:extLst>
          </p:cNvPr>
          <p:cNvSpPr/>
          <p:nvPr/>
        </p:nvSpPr>
        <p:spPr bwMode="auto">
          <a:xfrm>
            <a:off x="458344" y="4318672"/>
            <a:ext cx="575467" cy="643859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A0B6E009-41C8-9275-3183-1FDD7E29684D}"/>
              </a:ext>
            </a:extLst>
          </p:cNvPr>
          <p:cNvSpPr/>
          <p:nvPr/>
        </p:nvSpPr>
        <p:spPr bwMode="auto">
          <a:xfrm>
            <a:off x="1027509" y="4323595"/>
            <a:ext cx="575467" cy="643859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32A9C362-BDD8-7849-0D39-F3DBEE852F77}"/>
              </a:ext>
            </a:extLst>
          </p:cNvPr>
          <p:cNvSpPr/>
          <p:nvPr/>
        </p:nvSpPr>
        <p:spPr bwMode="auto">
          <a:xfrm>
            <a:off x="2429500" y="4313749"/>
            <a:ext cx="575467" cy="643859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497ED1D3-7E80-3BE6-AE60-41A9E81EDA7C}"/>
              </a:ext>
            </a:extLst>
          </p:cNvPr>
          <p:cNvSpPr/>
          <p:nvPr/>
        </p:nvSpPr>
        <p:spPr bwMode="auto">
          <a:xfrm>
            <a:off x="2998665" y="4318672"/>
            <a:ext cx="575467" cy="643859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croll: Vertical 27">
            <a:extLst>
              <a:ext uri="{FF2B5EF4-FFF2-40B4-BE49-F238E27FC236}">
                <a16:creationId xmlns:a16="http://schemas.microsoft.com/office/drawing/2014/main" id="{5ABD9583-F894-5EBF-55BC-3AC8DE209639}"/>
              </a:ext>
            </a:extLst>
          </p:cNvPr>
          <p:cNvSpPr/>
          <p:nvPr/>
        </p:nvSpPr>
        <p:spPr bwMode="auto">
          <a:xfrm>
            <a:off x="5374332" y="3000906"/>
            <a:ext cx="575467" cy="643859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3FEA38E-04B3-B98F-AECC-143B434098D7}"/>
              </a:ext>
            </a:extLst>
          </p:cNvPr>
          <p:cNvSpPr/>
          <p:nvPr/>
        </p:nvSpPr>
        <p:spPr bwMode="auto">
          <a:xfrm>
            <a:off x="5338519" y="5033610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B9B4C53B-D0BE-8924-86CC-0E007CE8BF7B}"/>
              </a:ext>
            </a:extLst>
          </p:cNvPr>
          <p:cNvSpPr/>
          <p:nvPr/>
        </p:nvSpPr>
        <p:spPr bwMode="auto">
          <a:xfrm>
            <a:off x="5381828" y="4313749"/>
            <a:ext cx="575467" cy="643859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2D0C6382-D91E-230F-B6DD-B0E7D731FBFA}"/>
              </a:ext>
            </a:extLst>
          </p:cNvPr>
          <p:cNvSpPr/>
          <p:nvPr/>
        </p:nvSpPr>
        <p:spPr bwMode="auto">
          <a:xfrm>
            <a:off x="5950993" y="4318672"/>
            <a:ext cx="575467" cy="643859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croll: Vertical 35">
            <a:extLst>
              <a:ext uri="{FF2B5EF4-FFF2-40B4-BE49-F238E27FC236}">
                <a16:creationId xmlns:a16="http://schemas.microsoft.com/office/drawing/2014/main" id="{F79D0C8F-F52C-B8E6-7E6E-B47C074C70F4}"/>
              </a:ext>
            </a:extLst>
          </p:cNvPr>
          <p:cNvSpPr/>
          <p:nvPr/>
        </p:nvSpPr>
        <p:spPr bwMode="auto">
          <a:xfrm>
            <a:off x="9774817" y="2971391"/>
            <a:ext cx="575467" cy="643859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73FA4DB-7974-B2D8-F457-65FC06681499}"/>
              </a:ext>
            </a:extLst>
          </p:cNvPr>
          <p:cNvSpPr/>
          <p:nvPr/>
        </p:nvSpPr>
        <p:spPr bwMode="auto">
          <a:xfrm>
            <a:off x="1458305" y="6304397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3361308C-1BA1-72BF-505E-D501D6AF716F}"/>
              </a:ext>
            </a:extLst>
          </p:cNvPr>
          <p:cNvSpPr/>
          <p:nvPr/>
        </p:nvSpPr>
        <p:spPr bwMode="auto">
          <a:xfrm>
            <a:off x="1480601" y="5589459"/>
            <a:ext cx="575467" cy="643859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34D1F3BB-E42B-905E-188B-98E9895EBE1D}"/>
              </a:ext>
            </a:extLst>
          </p:cNvPr>
          <p:cNvSpPr/>
          <p:nvPr/>
        </p:nvSpPr>
        <p:spPr bwMode="auto">
          <a:xfrm>
            <a:off x="2049766" y="5594382"/>
            <a:ext cx="575467" cy="643859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DB66069-E8A4-DAD9-A376-54119E10FA27}"/>
              </a:ext>
            </a:extLst>
          </p:cNvPr>
          <p:cNvSpPr/>
          <p:nvPr/>
        </p:nvSpPr>
        <p:spPr bwMode="auto">
          <a:xfrm>
            <a:off x="5338519" y="6309320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EFE8CF45-6FA2-E82A-49F5-9EBEDCA02DBD}"/>
              </a:ext>
            </a:extLst>
          </p:cNvPr>
          <p:cNvSpPr/>
          <p:nvPr/>
        </p:nvSpPr>
        <p:spPr bwMode="auto">
          <a:xfrm>
            <a:off x="5381828" y="5589459"/>
            <a:ext cx="575467" cy="643859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598D30A5-662B-18C7-A44D-9B1FBDDA2890}"/>
              </a:ext>
            </a:extLst>
          </p:cNvPr>
          <p:cNvSpPr/>
          <p:nvPr/>
        </p:nvSpPr>
        <p:spPr bwMode="auto">
          <a:xfrm>
            <a:off x="5950993" y="5594382"/>
            <a:ext cx="575467" cy="643859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B9F2240-1043-ED38-D0A5-4CE7AA1F1108}"/>
              </a:ext>
            </a:extLst>
          </p:cNvPr>
          <p:cNvSpPr/>
          <p:nvPr/>
        </p:nvSpPr>
        <p:spPr bwMode="auto">
          <a:xfrm>
            <a:off x="9731007" y="5030853"/>
            <a:ext cx="116692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BCA04A04-FBD8-1C1F-D4E9-76FE8E0B22D6}"/>
              </a:ext>
            </a:extLst>
          </p:cNvPr>
          <p:cNvSpPr/>
          <p:nvPr/>
        </p:nvSpPr>
        <p:spPr bwMode="auto">
          <a:xfrm>
            <a:off x="9774316" y="4310992"/>
            <a:ext cx="575467" cy="643859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3AD7F84C-387E-6F25-0D1C-FCC5A037FCEE}"/>
              </a:ext>
            </a:extLst>
          </p:cNvPr>
          <p:cNvSpPr/>
          <p:nvPr/>
        </p:nvSpPr>
        <p:spPr bwMode="auto">
          <a:xfrm>
            <a:off x="10343481" y="4315915"/>
            <a:ext cx="575467" cy="643859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3DD7D3-EDB0-3B0E-0837-0A68C47FE56C}"/>
              </a:ext>
            </a:extLst>
          </p:cNvPr>
          <p:cNvSpPr/>
          <p:nvPr/>
        </p:nvSpPr>
        <p:spPr bwMode="auto">
          <a:xfrm>
            <a:off x="172142" y="4210547"/>
            <a:ext cx="11592467" cy="2458813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63F14B-45AE-D6CA-D78E-5C611C5FD9EB}"/>
              </a:ext>
            </a:extLst>
          </p:cNvPr>
          <p:cNvSpPr txBox="1"/>
          <p:nvPr/>
        </p:nvSpPr>
        <p:spPr>
          <a:xfrm>
            <a:off x="6889408" y="5900901"/>
            <a:ext cx="4315470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24 / 4 = 6 combinations</a:t>
            </a:r>
          </a:p>
        </p:txBody>
      </p:sp>
    </p:spTree>
    <p:extLst>
      <p:ext uri="{BB962C8B-B14F-4D97-AF65-F5344CB8AC3E}">
        <p14:creationId xmlns:p14="http://schemas.microsoft.com/office/powerpoint/2010/main" val="785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51" grpId="0" animBg="1"/>
      <p:bldP spid="66" grpId="0" animBg="1"/>
      <p:bldP spid="17" grpId="0" animBg="1"/>
      <p:bldP spid="35" grpId="0" animBg="1"/>
      <p:bldP spid="4" grpId="0" animBg="1"/>
      <p:bldP spid="12" grpId="0" animBg="1"/>
      <p:bldP spid="16" grpId="0" animBg="1"/>
      <p:bldP spid="20" grpId="0" animBg="1"/>
      <p:bldP spid="24" grpId="0" animBg="1"/>
      <p:bldP spid="28" grpId="0" animBg="1"/>
      <p:bldP spid="30" grpId="0" animBg="1"/>
      <p:bldP spid="31" grpId="0" animBg="1"/>
      <p:bldP spid="32" grpId="0" animBg="1"/>
      <p:bldP spid="36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6594836A-DD34-43CA-B74E-4104EEA8CA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sz="3399" dirty="0"/>
              <a:t>Pick two from {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sz="3399" b="1" dirty="0">
                <a:solidFill>
                  <a:schemeClr val="bg1"/>
                </a:solidFill>
              </a:rPr>
              <a:t>D</a:t>
            </a:r>
            <a:r>
              <a:rPr lang="en-GB" sz="3399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GB" sz="3399" dirty="0"/>
              <a:t> in all possible ways </a:t>
            </a:r>
          </a:p>
          <a:p>
            <a:pPr lvl="1">
              <a:buClr>
                <a:schemeClr val="tx1"/>
              </a:buClr>
            </a:pPr>
            <a:r>
              <a:rPr lang="en-GB" sz="3199" b="1" dirty="0">
                <a:solidFill>
                  <a:schemeClr val="bg1"/>
                </a:solidFill>
              </a:rPr>
              <a:t>Order does not matter</a:t>
            </a:r>
          </a:p>
          <a:p>
            <a:pPr lvl="1">
              <a:buClr>
                <a:schemeClr val="tx1"/>
              </a:buClr>
            </a:pPr>
            <a:r>
              <a:rPr lang="en-GB" sz="3199" dirty="0"/>
              <a:t>How many ways are there?</a:t>
            </a:r>
          </a:p>
        </p:txBody>
      </p:sp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57D6E3C1-7951-4E31-970A-27083A98B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1A676BB-5EBC-46F1-B068-B3670981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Count</a:t>
            </a:r>
            <a:endParaRPr lang="bg-B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0">
                <a:extLst>
                  <a:ext uri="{FF2B5EF4-FFF2-40B4-BE49-F238E27FC236}">
                    <a16:creationId xmlns:a16="http://schemas.microsoft.com/office/drawing/2014/main" id="{06288FB3-5612-487E-903B-7FE6749FBD07}"/>
                  </a:ext>
                </a:extLst>
              </p:cNvPr>
              <p:cNvSpPr/>
              <p:nvPr/>
            </p:nvSpPr>
            <p:spPr>
              <a:xfrm>
                <a:off x="384756" y="5199974"/>
                <a:ext cx="3447978" cy="1137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4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endParaRPr lang="bg-BG" sz="4399" dirty="0"/>
              </a:p>
            </p:txBody>
          </p:sp>
        </mc:Choice>
        <mc:Fallback xmlns="">
          <p:sp>
            <p:nvSpPr>
              <p:cNvPr id="6" name="Rectangle 10">
                <a:extLst>
                  <a:ext uri="{FF2B5EF4-FFF2-40B4-BE49-F238E27FC236}">
                    <a16:creationId xmlns:a16="http://schemas.microsoft.com/office/drawing/2014/main" id="{06288FB3-5612-487E-903B-7FE6749FB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6" y="5199974"/>
                <a:ext cx="3447978" cy="1137043"/>
              </a:xfrm>
              <a:prstGeom prst="rect">
                <a:avLst/>
              </a:prstGeom>
              <a:blipFill>
                <a:blip r:embed="rId2"/>
                <a:stretch>
                  <a:fillRect b="-6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C0E37E6-E49A-4C5C-8260-29D22F232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976357"/>
              </p:ext>
            </p:extLst>
          </p:nvPr>
        </p:nvGraphicFramePr>
        <p:xfrm>
          <a:off x="977973" y="3462002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8" name="TextBox 4">
            <a:extLst>
              <a:ext uri="{FF2B5EF4-FFF2-40B4-BE49-F238E27FC236}">
                <a16:creationId xmlns:a16="http://schemas.microsoft.com/office/drawing/2014/main" id="{A6A05DA3-C52D-488A-9578-2294DF52562D}"/>
              </a:ext>
            </a:extLst>
          </p:cNvPr>
          <p:cNvSpPr txBox="1"/>
          <p:nvPr/>
        </p:nvSpPr>
        <p:spPr>
          <a:xfrm>
            <a:off x="1066535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4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E8CC527-4590-43C2-920F-46141DFB32B4}"/>
              </a:ext>
            </a:extLst>
          </p:cNvPr>
          <p:cNvSpPr txBox="1"/>
          <p:nvPr/>
        </p:nvSpPr>
        <p:spPr>
          <a:xfrm>
            <a:off x="1598343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3</a:t>
            </a:r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ECBE4711-5FD1-4FC1-B36E-D629257EA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72305"/>
              </p:ext>
            </p:extLst>
          </p:nvPr>
        </p:nvGraphicFramePr>
        <p:xfrm>
          <a:off x="977973" y="4210591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1" name="TextBox 13">
            <a:extLst>
              <a:ext uri="{FF2B5EF4-FFF2-40B4-BE49-F238E27FC236}">
                <a16:creationId xmlns:a16="http://schemas.microsoft.com/office/drawing/2014/main" id="{BFBECF05-F827-473F-A6C1-5A2960811F23}"/>
              </a:ext>
            </a:extLst>
          </p:cNvPr>
          <p:cNvSpPr txBox="1"/>
          <p:nvPr/>
        </p:nvSpPr>
        <p:spPr>
          <a:xfrm>
            <a:off x="1066535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2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A1A3D7C9-ED97-458D-B80A-44621CE8E53E}"/>
              </a:ext>
            </a:extLst>
          </p:cNvPr>
          <p:cNvSpPr txBox="1"/>
          <p:nvPr/>
        </p:nvSpPr>
        <p:spPr>
          <a:xfrm>
            <a:off x="1598343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1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CF27E6E-0FEB-4865-B2E0-1C8A0C53A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291" y="3462002"/>
            <a:ext cx="3184793" cy="510645"/>
          </a:xfrm>
          <a:prstGeom prst="wedgeRoundRectCallout">
            <a:avLst>
              <a:gd name="adj1" fmla="val -66682"/>
              <a:gd name="adj2" fmla="val 19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Variations</a:t>
            </a:r>
            <a:r>
              <a:rPr lang="en-US" sz="2399" b="1" dirty="0">
                <a:solidFill>
                  <a:srgbClr val="FFFFFF"/>
                </a:solidFill>
              </a:rPr>
              <a:t> n = 4, k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A4315A36-4279-43D4-B784-227076C20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290" y="4210591"/>
            <a:ext cx="3117923" cy="510645"/>
          </a:xfrm>
          <a:prstGeom prst="wedgeRoundRectCallout">
            <a:avLst>
              <a:gd name="adj1" fmla="val -64847"/>
              <a:gd name="adj2" fmla="val -1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Permutations</a:t>
            </a:r>
            <a:r>
              <a:rPr lang="en-US" sz="2399" b="1" dirty="0">
                <a:solidFill>
                  <a:srgbClr val="FFFFFF"/>
                </a:solidFill>
              </a:rPr>
              <a:t> of n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0955B3E6-D288-4D10-A429-86593C2D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311" y="4976009"/>
            <a:ext cx="2157550" cy="1327571"/>
          </a:xfrm>
          <a:prstGeom prst="wedgeRoundRectCallout">
            <a:avLst>
              <a:gd name="adj1" fmla="val -63779"/>
              <a:gd name="adj2" fmla="val -10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2399" b="1" dirty="0">
                <a:solidFill>
                  <a:srgbClr val="FFFFFF"/>
                </a:solidFill>
              </a:rPr>
              <a:t> different ways without repetition</a:t>
            </a:r>
            <a:endParaRPr lang="en-US" sz="2399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1DCFAC97-D895-70F4-9E34-3720A353F4FF}"/>
                  </a:ext>
                </a:extLst>
              </p:cNvPr>
              <p:cNvSpPr/>
              <p:nvPr/>
            </p:nvSpPr>
            <p:spPr>
              <a:xfrm>
                <a:off x="6289412" y="5199974"/>
                <a:ext cx="3447978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399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399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399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399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399" b="0" i="1" smtClean="0">
                            <a:latin typeface="Cambria Math" panose="02040503050406030204" pitchFamily="18" charset="0"/>
                          </a:rPr>
                          <m:t>−1)!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4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399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  <m:r>
                          <a:rPr lang="en-US" sz="4399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bg-BG" sz="4399" dirty="0"/>
              </a:p>
            </p:txBody>
          </p:sp>
        </mc:Choice>
        <mc:Fallback xmlns=""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1DCFAC97-D895-70F4-9E34-3720A353F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12" y="5199974"/>
                <a:ext cx="3447978" cy="1153136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7">
            <a:extLst>
              <a:ext uri="{FF2B5EF4-FFF2-40B4-BE49-F238E27FC236}">
                <a16:creationId xmlns:a16="http://schemas.microsoft.com/office/drawing/2014/main" id="{041E0117-7347-E916-F3E6-8E0F95D6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393284"/>
              </p:ext>
            </p:extLst>
          </p:nvPr>
        </p:nvGraphicFramePr>
        <p:xfrm>
          <a:off x="7191685" y="3462002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9" name="TextBox 4">
            <a:extLst>
              <a:ext uri="{FF2B5EF4-FFF2-40B4-BE49-F238E27FC236}">
                <a16:creationId xmlns:a16="http://schemas.microsoft.com/office/drawing/2014/main" id="{2239523C-F91F-6D26-AFBF-7D08D1BB6C8A}"/>
              </a:ext>
            </a:extLst>
          </p:cNvPr>
          <p:cNvSpPr txBox="1"/>
          <p:nvPr/>
        </p:nvSpPr>
        <p:spPr>
          <a:xfrm>
            <a:off x="7280247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4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62389667-A384-2EC6-8120-D7CC200177E8}"/>
              </a:ext>
            </a:extLst>
          </p:cNvPr>
          <p:cNvSpPr txBox="1"/>
          <p:nvPr/>
        </p:nvSpPr>
        <p:spPr>
          <a:xfrm>
            <a:off x="7812055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3</a:t>
            </a:r>
          </a:p>
        </p:txBody>
      </p:sp>
      <p:graphicFrame>
        <p:nvGraphicFramePr>
          <p:cNvPr id="21" name="Table 12">
            <a:extLst>
              <a:ext uri="{FF2B5EF4-FFF2-40B4-BE49-F238E27FC236}">
                <a16:creationId xmlns:a16="http://schemas.microsoft.com/office/drawing/2014/main" id="{3AE370E6-F9D8-A869-8D33-C26069A98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843305"/>
              </p:ext>
            </p:extLst>
          </p:nvPr>
        </p:nvGraphicFramePr>
        <p:xfrm>
          <a:off x="7191685" y="4210591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22" name="TextBox 13">
            <a:extLst>
              <a:ext uri="{FF2B5EF4-FFF2-40B4-BE49-F238E27FC236}">
                <a16:creationId xmlns:a16="http://schemas.microsoft.com/office/drawing/2014/main" id="{E613D0C3-CB03-C905-47DF-0D462E1A27B8}"/>
              </a:ext>
            </a:extLst>
          </p:cNvPr>
          <p:cNvSpPr txBox="1"/>
          <p:nvPr/>
        </p:nvSpPr>
        <p:spPr>
          <a:xfrm>
            <a:off x="7280247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2</a:t>
            </a:r>
          </a:p>
        </p:txBody>
      </p:sp>
      <p:sp>
        <p:nvSpPr>
          <p:cNvPr id="23" name="TextBox 14">
            <a:extLst>
              <a:ext uri="{FF2B5EF4-FFF2-40B4-BE49-F238E27FC236}">
                <a16:creationId xmlns:a16="http://schemas.microsoft.com/office/drawing/2014/main" id="{540F8567-4A05-03A0-3955-01136AC48C19}"/>
              </a:ext>
            </a:extLst>
          </p:cNvPr>
          <p:cNvSpPr txBox="1"/>
          <p:nvPr/>
        </p:nvSpPr>
        <p:spPr>
          <a:xfrm>
            <a:off x="7812055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1</a:t>
            </a: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8023CD58-C218-A7E7-ED7A-048B1C4FC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003" y="3462002"/>
            <a:ext cx="3184793" cy="510645"/>
          </a:xfrm>
          <a:prstGeom prst="wedgeRoundRectCallout">
            <a:avLst>
              <a:gd name="adj1" fmla="val -66682"/>
              <a:gd name="adj2" fmla="val 19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Variations</a:t>
            </a:r>
            <a:r>
              <a:rPr lang="en-US" sz="2399" b="1" dirty="0">
                <a:solidFill>
                  <a:srgbClr val="FFFFFF"/>
                </a:solidFill>
              </a:rPr>
              <a:t> n = 4, k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25" name="AutoShape 7">
            <a:extLst>
              <a:ext uri="{FF2B5EF4-FFF2-40B4-BE49-F238E27FC236}">
                <a16:creationId xmlns:a16="http://schemas.microsoft.com/office/drawing/2014/main" id="{527AB0E6-CF1D-5CF7-F047-8F14BF591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002" y="4210591"/>
            <a:ext cx="3117923" cy="510645"/>
          </a:xfrm>
          <a:prstGeom prst="wedgeRoundRectCallout">
            <a:avLst>
              <a:gd name="adj1" fmla="val -64847"/>
              <a:gd name="adj2" fmla="val -1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Permutations</a:t>
            </a:r>
            <a:r>
              <a:rPr lang="en-US" sz="2399" b="1" dirty="0">
                <a:solidFill>
                  <a:srgbClr val="FFFFFF"/>
                </a:solidFill>
              </a:rPr>
              <a:t> of n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26" name="AutoShape 7">
            <a:extLst>
              <a:ext uri="{FF2B5EF4-FFF2-40B4-BE49-F238E27FC236}">
                <a16:creationId xmlns:a16="http://schemas.microsoft.com/office/drawing/2014/main" id="{888B439E-15ED-3210-1034-1DC34132F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0471" y="5006720"/>
            <a:ext cx="2543325" cy="919090"/>
          </a:xfrm>
          <a:prstGeom prst="wedgeRoundRectCallout">
            <a:avLst>
              <a:gd name="adj1" fmla="val -56375"/>
              <a:gd name="adj2" fmla="val -87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399" b="1" dirty="0">
                <a:solidFill>
                  <a:srgbClr val="FFFFFF"/>
                </a:solidFill>
              </a:rPr>
              <a:t> different ways with repetition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3ED6D-D63A-130E-214C-9587A3FE3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359" y="2325355"/>
            <a:ext cx="68805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7259CB-55E2-6539-5F52-DD6FC98BB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559" y="2325355"/>
            <a:ext cx="428917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AA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AB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AC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AD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BB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BC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BD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CC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CD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7304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/>
      <p:bldP spid="13" grpId="0" animBg="1"/>
      <p:bldP spid="14" grpId="0" animBg="1"/>
      <p:bldP spid="15" grpId="0" animBg="1"/>
      <p:bldP spid="17" grpId="0"/>
      <p:bldP spid="19" grpId="0"/>
      <p:bldP spid="20" grpId="0"/>
      <p:bldP spid="22" grpId="0"/>
      <p:bldP spid="23" grpId="0"/>
      <p:bldP spid="24" grpId="0" animBg="1"/>
      <p:bldP spid="25" grpId="0" animBg="1"/>
      <p:bldP spid="26" grpId="0" animBg="1"/>
      <p:bldP spid="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399" dirty="0"/>
              <a:t>Generate </a:t>
            </a:r>
            <a:r>
              <a:rPr lang="en-GB" sz="3399" b="1" dirty="0">
                <a:solidFill>
                  <a:schemeClr val="bg1"/>
                </a:solidFill>
              </a:rPr>
              <a:t>all possible </a:t>
            </a:r>
            <a:br>
              <a:rPr lang="en-GB" sz="3399" b="1" dirty="0">
                <a:solidFill>
                  <a:schemeClr val="bg1"/>
                </a:solidFill>
              </a:rPr>
            </a:br>
            <a:r>
              <a:rPr lang="en-GB" sz="3399" b="1" dirty="0">
                <a:solidFill>
                  <a:schemeClr val="bg1"/>
                </a:solidFill>
              </a:rPr>
              <a:t>combinations </a:t>
            </a:r>
            <a:r>
              <a:rPr lang="en-GB" sz="3399" dirty="0"/>
              <a:t>from </a:t>
            </a:r>
            <a:br>
              <a:rPr lang="en-GB" sz="3399" dirty="0"/>
            </a:br>
            <a:r>
              <a:rPr lang="en-GB" sz="3399" dirty="0"/>
              <a:t>given elements</a:t>
            </a:r>
          </a:p>
          <a:p>
            <a:pPr lvl="1"/>
            <a:r>
              <a:rPr lang="en-GB" sz="3399" dirty="0"/>
              <a:t>You can </a:t>
            </a:r>
            <a:r>
              <a:rPr lang="en-GB" sz="3399" b="1" dirty="0">
                <a:solidFill>
                  <a:schemeClr val="bg1"/>
                </a:solidFill>
              </a:rPr>
              <a:t>pick</a:t>
            </a:r>
            <a:r>
              <a:rPr lang="en-GB" sz="3399" dirty="0"/>
              <a:t> each</a:t>
            </a:r>
            <a:br>
              <a:rPr lang="en-GB" sz="3399" dirty="0"/>
            </a:br>
            <a:r>
              <a:rPr lang="en-GB" sz="3399" b="1" dirty="0">
                <a:solidFill>
                  <a:schemeClr val="bg1"/>
                </a:solidFill>
              </a:rPr>
              <a:t>item</a:t>
            </a:r>
            <a:r>
              <a:rPr lang="en-GB" sz="3399" dirty="0"/>
              <a:t> only </a:t>
            </a:r>
            <a:r>
              <a:rPr lang="en-GB" sz="3399" b="1" dirty="0">
                <a:solidFill>
                  <a:schemeClr val="bg1"/>
                </a:solidFill>
              </a:rPr>
              <a:t>once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Generate Combinations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1992016" y="4972277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4708024"/>
            <a:ext cx="1183893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4842" y="4492638"/>
            <a:ext cx="90929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8D7D45D-D85A-2080-AA56-C33C1392C2B5}"/>
              </a:ext>
            </a:extLst>
          </p:cNvPr>
          <p:cNvSpPr txBox="1">
            <a:spLocks/>
          </p:cNvSpPr>
          <p:nvPr/>
        </p:nvSpPr>
        <p:spPr>
          <a:xfrm>
            <a:off x="4582244" y="1241982"/>
            <a:ext cx="7353852" cy="524122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static void </a:t>
            </a:r>
            <a:r>
              <a:rPr lang="en-US" altLang="en-US" sz="2200" dirty="0">
                <a:solidFill>
                  <a:schemeClr val="bg1"/>
                </a:solidFill>
              </a:rPr>
              <a:t>GenerateCombs(</a:t>
            </a:r>
            <a:r>
              <a:rPr lang="en-US" altLang="en-US" sz="2200" dirty="0"/>
              <a:t>int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index, int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start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if (index &gt;= </a:t>
            </a:r>
            <a:r>
              <a:rPr lang="en-US" altLang="en-US" sz="2200" dirty="0" err="1"/>
              <a:t>slots.</a:t>
            </a:r>
            <a:r>
              <a:rPr lang="en-US" altLang="en-US" sz="2200" dirty="0" err="1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Print()</a:t>
            </a:r>
            <a:r>
              <a:rPr lang="en-US" altLang="en-US" sz="22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return;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for (int i = start; i &lt;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   </a:t>
            </a:r>
            <a:r>
              <a:rPr lang="en-US" altLang="en-US" sz="2200" dirty="0" err="1"/>
              <a:t>elements.</a:t>
            </a:r>
            <a:r>
              <a:rPr lang="en-US" altLang="en-US" sz="2200" dirty="0" err="1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; </a:t>
            </a:r>
            <a:r>
              <a:rPr lang="en-US" altLang="en-US" sz="2200" dirty="0" err="1"/>
              <a:t>i</a:t>
            </a:r>
            <a:r>
              <a:rPr lang="en-US" altLang="en-US" sz="2200" dirty="0"/>
              <a:t>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slots[index] = elements[i];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>
                <a:solidFill>
                  <a:schemeClr val="bg1"/>
                </a:solidFill>
              </a:rPr>
              <a:t>    GenerateCombs(</a:t>
            </a:r>
            <a:r>
              <a:rPr lang="en-US" altLang="en-US" sz="2200" dirty="0"/>
              <a:t>index + 1, i + 1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D2A7F2-9BAD-CEC1-09E1-7D4C0179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8192" y="3554796"/>
            <a:ext cx="1635882" cy="249598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3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Generating the combinations for </a:t>
            </a:r>
            <a:r>
              <a:rPr lang="en-US" b="1" i="1" dirty="0">
                <a:solidFill>
                  <a:schemeClr val="bg1"/>
                </a:solidFill>
              </a:rPr>
              <a:t>n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3</a:t>
            </a:r>
            <a:r>
              <a:rPr lang="en-US" dirty="0"/>
              <a:t> and </a:t>
            </a:r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2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99" dirty="0"/>
              <a:t>Problem: Combinations with Repetition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42254" y="6576539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961298" y="2817335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DCE06F-9233-4A27-ABFF-B4B1BA5F1DB8}"/>
              </a:ext>
            </a:extLst>
          </p:cNvPr>
          <p:cNvCxnSpPr>
            <a:cxnSpLocks/>
          </p:cNvCxnSpPr>
          <p:nvPr/>
        </p:nvCxnSpPr>
        <p:spPr>
          <a:xfrm>
            <a:off x="961298" y="3941758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F9ED27-11F4-45CB-9BDA-12C4494BD83F}"/>
              </a:ext>
            </a:extLst>
          </p:cNvPr>
          <p:cNvCxnSpPr>
            <a:cxnSpLocks/>
          </p:cNvCxnSpPr>
          <p:nvPr/>
        </p:nvCxnSpPr>
        <p:spPr>
          <a:xfrm>
            <a:off x="2284351" y="2842501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19676"/>
              </p:ext>
            </p:extLst>
          </p:nvPr>
        </p:nvGraphicFramePr>
        <p:xfrm>
          <a:off x="333772" y="2204864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85520"/>
              </p:ext>
            </p:extLst>
          </p:nvPr>
        </p:nvGraphicFramePr>
        <p:xfrm>
          <a:off x="333772" y="3309390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787771"/>
              </p:ext>
            </p:extLst>
          </p:nvPr>
        </p:nvGraphicFramePr>
        <p:xfrm>
          <a:off x="333772" y="4388708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5440"/>
              </p:ext>
            </p:extLst>
          </p:nvPr>
        </p:nvGraphicFramePr>
        <p:xfrm>
          <a:off x="1656824" y="2208279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52777"/>
              </p:ext>
            </p:extLst>
          </p:nvPr>
        </p:nvGraphicFramePr>
        <p:xfrm>
          <a:off x="1656824" y="3293298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555239"/>
              </p:ext>
            </p:extLst>
          </p:nvPr>
        </p:nvGraphicFramePr>
        <p:xfrm>
          <a:off x="2854052" y="2204864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58C6E1-A1FA-6B88-E9FE-FCC01FA8B939}"/>
              </a:ext>
            </a:extLst>
          </p:cNvPr>
          <p:cNvSpPr txBox="1">
            <a:spLocks/>
          </p:cNvSpPr>
          <p:nvPr/>
        </p:nvSpPr>
        <p:spPr>
          <a:xfrm>
            <a:off x="4197366" y="1860561"/>
            <a:ext cx="7815942" cy="48087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static void </a:t>
            </a:r>
            <a:r>
              <a:rPr lang="en-US" altLang="en-US" sz="2200" dirty="0">
                <a:solidFill>
                  <a:schemeClr val="bg1"/>
                </a:solidFill>
              </a:rPr>
              <a:t>GenerateCombs(</a:t>
            </a:r>
            <a:r>
              <a:rPr lang="en-US" altLang="en-US" sz="2200" dirty="0"/>
              <a:t>int index, int start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if (index &gt;= slots.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Print()</a:t>
            </a:r>
            <a:r>
              <a:rPr lang="en-US" altLang="en-US" sz="22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else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for (int i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=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start; i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&lt;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; i++)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  slots[index] = elements[i];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  </a:t>
            </a:r>
            <a:r>
              <a:rPr lang="en-US" altLang="en-US" sz="2200" dirty="0">
                <a:solidFill>
                  <a:schemeClr val="bg1"/>
                </a:solidFill>
              </a:rPr>
              <a:t>GenerateCombs(</a:t>
            </a:r>
            <a:r>
              <a:rPr lang="en-US" altLang="en-US" sz="2200" dirty="0"/>
              <a:t>index + 1, i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}</a:t>
            </a:r>
            <a:endParaRPr lang="en-US" sz="2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83858-09A8-4593-B537-BC91AF3ACDB6}"/>
              </a:ext>
            </a:extLst>
          </p:cNvPr>
          <p:cNvSpPr/>
          <p:nvPr/>
        </p:nvSpPr>
        <p:spPr bwMode="auto">
          <a:xfrm>
            <a:off x="1383386" y="2996952"/>
            <a:ext cx="1466469" cy="101412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9CA11-95AB-4E2C-B90F-1C92B511092B}"/>
              </a:ext>
            </a:extLst>
          </p:cNvPr>
          <p:cNvSpPr/>
          <p:nvPr/>
        </p:nvSpPr>
        <p:spPr bwMode="auto">
          <a:xfrm>
            <a:off x="89960" y="4151049"/>
            <a:ext cx="1466469" cy="101412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927088-889B-47AA-8DFD-2259A80E23CE}"/>
              </a:ext>
            </a:extLst>
          </p:cNvPr>
          <p:cNvSpPr/>
          <p:nvPr/>
        </p:nvSpPr>
        <p:spPr bwMode="auto">
          <a:xfrm>
            <a:off x="2539411" y="1968765"/>
            <a:ext cx="1466469" cy="101412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E5499-501C-98BE-B3F7-01E503A3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235" y="3240779"/>
            <a:ext cx="1609497" cy="335173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27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68A0-E3FC-A4B6-894F-40B622603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b="0" dirty="0">
                <a:solidFill>
                  <a:srgbClr val="38808C"/>
                </a:solidFill>
              </a:rPr>
              <a:t>Arrange Members of a Set Into a Linear Order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148DB1-AAC2-FEAC-3240-1A99D3E6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pic>
        <p:nvPicPr>
          <p:cNvPr id="8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B4AA96D3-F169-8F41-FD76-1EF7183B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99" y="1368875"/>
            <a:ext cx="2575227" cy="257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90C17-B197-D48F-BF10-09F5E0175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Binomial Coefficients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6389E0-DC52-92EF-25D6-337DFD2F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Choose K Count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43072-CB0F-254A-B634-6BACEF5F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775" y="2591223"/>
            <a:ext cx="3242508" cy="1060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8EC0A-A19F-DAC4-3D69-3C46A448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921" y="1581138"/>
            <a:ext cx="3352218" cy="10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6946B-C9E1-4FCE-B5A4-BE70C6B4C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Binomial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Coefficient</a:t>
            </a:r>
            <a:r>
              <a:rPr lang="en-US" dirty="0"/>
              <a:t> == </a:t>
            </a:r>
            <a:r>
              <a:rPr lang="en-US" b="1" dirty="0">
                <a:solidFill>
                  <a:schemeClr val="bg1"/>
                </a:solidFill>
              </a:rPr>
              <a:t>combination</a:t>
            </a:r>
          </a:p>
          <a:p>
            <a:pPr>
              <a:spcBef>
                <a:spcPts val="12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binomial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coefficient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that occurs in the </a:t>
            </a:r>
            <a:r>
              <a:rPr lang="en-US" b="1" dirty="0">
                <a:solidFill>
                  <a:schemeClr val="bg1"/>
                </a:solidFill>
              </a:rPr>
              <a:t>binomial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theorem</a:t>
            </a:r>
          </a:p>
          <a:p>
            <a:pPr lvl="1"/>
            <a:r>
              <a:rPr lang="en-US" dirty="0"/>
              <a:t>Used to denote the number of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possible</a:t>
            </a:r>
            <a:r>
              <a:rPr lang="en-US" dirty="0"/>
              <a:t> ways to choose a </a:t>
            </a:r>
            <a:r>
              <a:rPr lang="en-US" b="1" dirty="0">
                <a:solidFill>
                  <a:schemeClr val="bg1"/>
                </a:solidFill>
              </a:rPr>
              <a:t>subset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of objects from a </a:t>
            </a:r>
            <a:r>
              <a:rPr lang="en-US" b="1" dirty="0">
                <a:solidFill>
                  <a:schemeClr val="bg1"/>
                </a:solidFill>
              </a:rPr>
              <a:t>larger</a:t>
            </a:r>
            <a:r>
              <a:rPr lang="en-US" dirty="0"/>
              <a:t> set – also known as a </a:t>
            </a:r>
            <a:r>
              <a:rPr lang="en-US" b="1" dirty="0">
                <a:solidFill>
                  <a:schemeClr val="bg1"/>
                </a:solidFill>
              </a:rPr>
              <a:t>combination</a:t>
            </a:r>
          </a:p>
          <a:p>
            <a:pPr>
              <a:spcBef>
                <a:spcPts val="1200"/>
              </a:spcBef>
            </a:pPr>
            <a:r>
              <a:rPr lang="en-US" dirty="0"/>
              <a:t>We can use </a:t>
            </a:r>
            <a:r>
              <a:rPr lang="en-US" b="1" dirty="0">
                <a:solidFill>
                  <a:schemeClr val="bg1"/>
                </a:solidFill>
              </a:rPr>
              <a:t>Pascal's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triangle</a:t>
            </a:r>
            <a:r>
              <a:rPr lang="en-US" dirty="0"/>
              <a:t> to find </a:t>
            </a:r>
            <a:r>
              <a:rPr lang="en-US" b="1" dirty="0">
                <a:solidFill>
                  <a:schemeClr val="bg1"/>
                </a:solidFill>
              </a:rPr>
              <a:t>binomial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coefficients</a:t>
            </a:r>
            <a:endParaRPr lang="en-US" dirty="0"/>
          </a:p>
          <a:p>
            <a:pPr lvl="1"/>
            <a:r>
              <a:rPr lang="en-US" dirty="0"/>
              <a:t>This allows us to more </a:t>
            </a:r>
            <a:r>
              <a:rPr lang="en-US" b="1" dirty="0">
                <a:solidFill>
                  <a:schemeClr val="bg1"/>
                </a:solidFill>
              </a:rPr>
              <a:t>efficiently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combinations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65216D-728F-4EE6-A4B9-23FBA5A1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Binomial Coefficients</a:t>
            </a:r>
          </a:p>
        </p:txBody>
      </p:sp>
      <p:pic>
        <p:nvPicPr>
          <p:cNvPr id="1028" name="Picture 4" descr="Generalized Binomial Theorem - YouTube">
            <a:extLst>
              <a:ext uri="{FF2B5EF4-FFF2-40B4-BE49-F238E27FC236}">
                <a16:creationId xmlns:a16="http://schemas.microsoft.com/office/drawing/2014/main" id="{8EADBF64-1217-4268-A62C-9AF55E3D7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34572" y="1452052"/>
            <a:ext cx="4300380" cy="23028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9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352" y="1196707"/>
            <a:ext cx="11815018" cy="552391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800" dirty="0"/>
              <a:t>How many </a:t>
            </a:r>
            <a:r>
              <a:rPr lang="en-GB" sz="3800" b="1" dirty="0">
                <a:solidFill>
                  <a:schemeClr val="bg1"/>
                </a:solidFill>
              </a:rPr>
              <a:t>combinations</a:t>
            </a:r>
            <a:r>
              <a:rPr lang="en-GB" sz="3800" dirty="0"/>
              <a:t> we have when </a:t>
            </a:r>
            <a:r>
              <a:rPr lang="en-GB" sz="3800" b="1" dirty="0">
                <a:solidFill>
                  <a:schemeClr val="bg1"/>
                </a:solidFill>
              </a:rPr>
              <a:t>n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800" b="1" dirty="0">
                <a:solidFill>
                  <a:schemeClr val="bg1"/>
                </a:solidFill>
              </a:rPr>
              <a:t>16</a:t>
            </a:r>
            <a:r>
              <a:rPr lang="en-GB" sz="3800" dirty="0"/>
              <a:t>, </a:t>
            </a:r>
            <a:r>
              <a:rPr lang="en-GB" sz="3800" b="1" dirty="0">
                <a:solidFill>
                  <a:schemeClr val="bg1"/>
                </a:solidFill>
              </a:rPr>
              <a:t>k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800" b="1" dirty="0">
                <a:solidFill>
                  <a:schemeClr val="bg1"/>
                </a:solidFill>
              </a:rPr>
              <a:t>15</a:t>
            </a:r>
            <a:r>
              <a:rPr lang="en-GB" sz="38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800" b="1" dirty="0">
                <a:solidFill>
                  <a:schemeClr val="bg1"/>
                </a:solidFill>
              </a:rPr>
              <a:t>Solution:</a:t>
            </a:r>
          </a:p>
          <a:p>
            <a:pPr marL="0" indent="0">
              <a:buClr>
                <a:schemeClr val="tx1"/>
              </a:buClr>
              <a:buNone/>
            </a:pPr>
            <a:endParaRPr lang="en-GB" sz="3699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en-GB" sz="3600" dirty="0"/>
              <a:t>Find how many ways are there to pick 16 items (n!)</a:t>
            </a:r>
          </a:p>
          <a:p>
            <a:pPr lvl="1">
              <a:buClr>
                <a:schemeClr val="tx1"/>
              </a:buClr>
            </a:pPr>
            <a:r>
              <a:rPr lang="en-GB" sz="3600" dirty="0"/>
              <a:t>Find how many ways are there to pick 16 items (n</a:t>
            </a:r>
            <a:r>
              <a:rPr lang="en-GB" sz="3600" baseline="-25000" dirty="0"/>
              <a:t>1</a:t>
            </a:r>
            <a:r>
              <a:rPr lang="en-GB" sz="3600" dirty="0"/>
              <a:t>!)</a:t>
            </a:r>
          </a:p>
          <a:p>
            <a:pPr lvl="1">
              <a:buClr>
                <a:schemeClr val="tx1"/>
              </a:buClr>
            </a:pPr>
            <a:r>
              <a:rPr lang="en-GB" sz="3600" dirty="0"/>
              <a:t>Divide n! by n</a:t>
            </a:r>
            <a:r>
              <a:rPr lang="en-GB" sz="3600" baseline="-25000" dirty="0"/>
              <a:t>1</a:t>
            </a:r>
            <a:r>
              <a:rPr lang="en-GB" sz="3600" dirty="0"/>
              <a:t>!</a:t>
            </a:r>
          </a:p>
          <a:p>
            <a:pPr lvl="2">
              <a:buClr>
                <a:schemeClr val="tx1"/>
              </a:buClr>
            </a:pPr>
            <a:r>
              <a:rPr lang="en-GB" sz="3400" dirty="0"/>
              <a:t>Possible combinations </a:t>
            </a:r>
            <a:r>
              <a:rPr lang="en-GB" sz="3400" dirty="0">
                <a:sym typeface="Wingdings" panose="05000000000000000000" pitchFamily="2" charset="2"/>
              </a:rPr>
              <a:t> </a:t>
            </a:r>
            <a:r>
              <a:rPr lang="en-GB" sz="3400" b="1" dirty="0">
                <a:solidFill>
                  <a:schemeClr val="bg1"/>
                </a:solidFill>
                <a:sym typeface="Wingdings" panose="05000000000000000000" pitchFamily="2" charset="2"/>
              </a:rPr>
              <a:t>16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Combinations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/>
              <p:nvPr/>
            </p:nvSpPr>
            <p:spPr>
              <a:xfrm>
                <a:off x="909836" y="2576779"/>
                <a:ext cx="8858056" cy="852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bg-BG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bg-BG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bg-BG" sz="32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bg-BG" sz="3200" i="1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bg-BG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/>
                          </a:rPr>
                          <m:t>𝑛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bg-BG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g-BG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bg-BG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bg-BG" sz="32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  <m:r>
                          <a:rPr lang="bg-BG" sz="3200" i="1">
                            <a:latin typeface="Cambria Math"/>
                          </a:rPr>
                          <m:t>𝑘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3200" dirty="0"/>
                  <a:t>=</a:t>
                </a:r>
                <a:r>
                  <a:rPr lang="bg-BG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bg-BG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bg-BG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bg-BG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bg-BG" sz="2999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36" y="2576779"/>
                <a:ext cx="8858056" cy="852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Triangular array of the </a:t>
            </a:r>
            <a:r>
              <a:rPr lang="en-US" b="1" dirty="0">
                <a:solidFill>
                  <a:schemeClr val="bg1"/>
                </a:solidFill>
              </a:rPr>
              <a:t>binomial coefficients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Combination of n k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Wingdings" panose="05000000000000000000" pitchFamily="2" charset="2"/>
              </a:rPr>
              <a:t>In h</a:t>
            </a:r>
            <a:r>
              <a:rPr lang="en-US" dirty="0"/>
              <a:t>ow many ways each </a:t>
            </a:r>
            <a:r>
              <a:rPr lang="en-US" b="1" dirty="0"/>
              <a:t>node</a:t>
            </a:r>
            <a:r>
              <a:rPr lang="en-US" dirty="0"/>
              <a:t> can be reached?</a:t>
            </a:r>
          </a:p>
          <a:p>
            <a:pPr>
              <a:lnSpc>
                <a:spcPct val="110000"/>
              </a:lnSpc>
            </a:pPr>
            <a:r>
              <a:rPr lang="en-US" dirty="0"/>
              <a:t>Quickly find </a:t>
            </a:r>
            <a:r>
              <a:rPr lang="en-US" b="1" dirty="0">
                <a:solidFill>
                  <a:schemeClr val="bg1"/>
                </a:solidFill>
              </a:rPr>
              <a:t>N choose K </a:t>
            </a:r>
            <a:r>
              <a:rPr lang="en-US" dirty="0"/>
              <a:t>count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Go </a:t>
            </a:r>
            <a:r>
              <a:rPr lang="en-US" b="1" dirty="0"/>
              <a:t>down</a:t>
            </a:r>
            <a:r>
              <a:rPr lang="en-US" dirty="0"/>
              <a:t> to row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</a:t>
            </a:r>
            <a:r>
              <a:rPr lang="en-US" dirty="0"/>
              <a:t> (the top row is 0)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Move along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</a:t>
            </a:r>
            <a:r>
              <a:rPr lang="en-US" dirty="0"/>
              <a:t> places to the </a:t>
            </a:r>
            <a:r>
              <a:rPr lang="en-US" b="1" dirty="0"/>
              <a:t>right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Pascal's Triangle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40091ED-49BE-4782-8CF2-DB73F276D8AD}"/>
              </a:ext>
            </a:extLst>
          </p:cNvPr>
          <p:cNvSpPr txBox="1">
            <a:spLocks/>
          </p:cNvSpPr>
          <p:nvPr/>
        </p:nvSpPr>
        <p:spPr>
          <a:xfrm>
            <a:off x="9132898" y="1465559"/>
            <a:ext cx="1276434" cy="994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799" b="1" noProof="1">
                <a:solidFill>
                  <a:schemeClr val="tx1"/>
                </a:solidFill>
              </a:rPr>
              <a:t>n = 4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799" b="1" noProof="1">
                <a:solidFill>
                  <a:schemeClr val="tx1"/>
                </a:solidFill>
              </a:rPr>
              <a:t>k = 1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AD5FDA3-63F9-447B-944A-BA2BEB128C8C}"/>
              </a:ext>
            </a:extLst>
          </p:cNvPr>
          <p:cNvSpPr/>
          <p:nvPr/>
        </p:nvSpPr>
        <p:spPr bwMode="auto">
          <a:xfrm>
            <a:off x="9483083" y="2694365"/>
            <a:ext cx="576064" cy="68842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649ACC-26EC-4855-AE27-66012B15AD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676" y="3787915"/>
            <a:ext cx="2826721" cy="260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08630" y="1685815"/>
            <a:ext cx="9162622" cy="4177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static long </a:t>
            </a:r>
            <a:r>
              <a:rPr lang="en-US" sz="2400" dirty="0">
                <a:solidFill>
                  <a:schemeClr val="bg1"/>
                </a:solidFill>
              </a:rPr>
              <a:t>Binom(</a:t>
            </a:r>
            <a:r>
              <a:rPr lang="en-US" sz="2400" dirty="0"/>
              <a:t>int n, int k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if (n &lt;= 1)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  return 1;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if (k == 0 || k == 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  return 1;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return </a:t>
            </a:r>
            <a:r>
              <a:rPr lang="en-US" sz="2400" dirty="0">
                <a:solidFill>
                  <a:schemeClr val="bg1"/>
                </a:solidFill>
              </a:rPr>
              <a:t>Binom(</a:t>
            </a:r>
            <a:r>
              <a:rPr lang="en-US" sz="2400" dirty="0"/>
              <a:t>n - 1, k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/>
              <a:t> + </a:t>
            </a:r>
            <a:r>
              <a:rPr lang="en-US" sz="2400" dirty="0">
                <a:solidFill>
                  <a:schemeClr val="bg1"/>
                </a:solidFill>
              </a:rPr>
              <a:t>Binom(</a:t>
            </a:r>
            <a:r>
              <a:rPr lang="en-US" sz="2400" dirty="0"/>
              <a:t>n - 1, k - 1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/>
              <a:t>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Binomial Coefficients: Calculation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90353" y="41223"/>
            <a:ext cx="11799176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bg-BG" sz="3999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6D18EA-9E45-7A65-07BC-CF52EED8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2963830"/>
            <a:ext cx="2160240" cy="1721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056A5-49F5-70D0-7C38-62688FBCD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000" y="1154364"/>
            <a:ext cx="2266248" cy="16912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7D2DEA-7644-DA17-BCEF-E5723DD664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8"/>
          <a:stretch/>
        </p:blipFill>
        <p:spPr>
          <a:xfrm>
            <a:off x="9406172" y="2920759"/>
            <a:ext cx="2160240" cy="17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0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3601" y="1357921"/>
            <a:ext cx="11661621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72519" y="1601556"/>
            <a:ext cx="10938517" cy="4741292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Permutations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Ways to order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elements in a linear order</a:t>
            </a: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Variations</a:t>
            </a:r>
            <a:r>
              <a:rPr lang="en-US" sz="3400" dirty="0">
                <a:solidFill>
                  <a:schemeClr val="bg2"/>
                </a:solidFill>
              </a:rPr>
              <a:t>  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Ways to order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3200" dirty="0">
                <a:solidFill>
                  <a:schemeClr val="bg2"/>
                </a:solidFill>
              </a:rPr>
              <a:t> of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elements in a linear order</a:t>
            </a: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Combinations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Ways to choose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3200" dirty="0">
                <a:solidFill>
                  <a:schemeClr val="bg2"/>
                </a:solidFill>
              </a:rPr>
              <a:t> of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elements in a linear order</a:t>
            </a: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Pascal's Triangle 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Binomial coefficients </a:t>
            </a:r>
            <a:r>
              <a:rPr lang="en-US" sz="3200" dirty="0">
                <a:solidFill>
                  <a:schemeClr val="bg2"/>
                </a:solidFill>
              </a:rPr>
              <a:t>–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choose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Count</a:t>
            </a: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B95A55F-5F1B-4058-AD34-498EA4861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68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473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/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8788" y="304217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92885B-17BF-4F89-9C0E-7A1C2EAD6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70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about.softuni.bg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378D56-3457-4775-9F14-8A32D833A7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Permutation</a:t>
            </a:r>
            <a:r>
              <a:rPr lang="en-US" dirty="0"/>
              <a:t> of a set is an </a:t>
            </a:r>
            <a:r>
              <a:rPr lang="en-US" b="1" dirty="0">
                <a:solidFill>
                  <a:schemeClr val="bg1"/>
                </a:solidFill>
              </a:rPr>
              <a:t>arrangement</a:t>
            </a:r>
            <a:r>
              <a:rPr lang="en-US" dirty="0"/>
              <a:t> of its members into a </a:t>
            </a:r>
            <a:r>
              <a:rPr lang="en-US" b="1" dirty="0">
                <a:solidFill>
                  <a:schemeClr val="bg1"/>
                </a:solidFill>
              </a:rPr>
              <a:t>sequence</a:t>
            </a:r>
            <a:r>
              <a:rPr lang="en-US" dirty="0"/>
              <a:t> or linear order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 set is already ordered, it is a </a:t>
            </a:r>
            <a:r>
              <a:rPr lang="en-US" b="1" dirty="0">
                <a:solidFill>
                  <a:schemeClr val="bg1"/>
                </a:solidFill>
              </a:rPr>
              <a:t>rearrangement</a:t>
            </a:r>
            <a:r>
              <a:rPr lang="en-US" dirty="0"/>
              <a:t> of the elements in the set</a:t>
            </a:r>
          </a:p>
          <a:p>
            <a:pPr>
              <a:buClr>
                <a:schemeClr val="tx1"/>
              </a:buClr>
            </a:pPr>
            <a:r>
              <a:rPr lang="en-US" dirty="0"/>
              <a:t>There are </a:t>
            </a:r>
            <a:r>
              <a:rPr lang="en-US" sz="3597" b="1" dirty="0">
                <a:solidFill>
                  <a:schemeClr val="bg1"/>
                </a:solidFill>
              </a:rPr>
              <a:t>two</a:t>
            </a:r>
            <a:r>
              <a:rPr lang="en-US" dirty="0"/>
              <a:t> types of permutations: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Without </a:t>
            </a:r>
            <a:r>
              <a:rPr lang="en-US" sz="3400" b="1" dirty="0">
                <a:solidFill>
                  <a:schemeClr val="bg1"/>
                </a:solidFill>
              </a:rPr>
              <a:t>repetition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With </a:t>
            </a:r>
            <a:r>
              <a:rPr lang="en-US" sz="3400" b="1" dirty="0">
                <a:solidFill>
                  <a:schemeClr val="bg1"/>
                </a:solidFill>
              </a:rPr>
              <a:t>repetition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</a:t>
            </a:r>
          </a:p>
        </p:txBody>
      </p:sp>
      <p:pic>
        <p:nvPicPr>
          <p:cNvPr id="6" name="Picture 5" descr="Chart, bubble chart&#10;&#10;Description automatically generated with medium confidence">
            <a:extLst>
              <a:ext uri="{FF2B5EF4-FFF2-40B4-BE49-F238E27FC236}">
                <a16:creationId xmlns:a16="http://schemas.microsoft.com/office/drawing/2014/main" id="{3F501541-7B5C-B1AF-29A9-92978C9746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37" y="4221088"/>
            <a:ext cx="5012732" cy="2506366"/>
          </a:xfrm>
          <a:prstGeom prst="rect">
            <a:avLst/>
          </a:prstGeom>
        </p:spPr>
      </p:pic>
      <p:sp>
        <p:nvSpPr>
          <p:cNvPr id="8" name="Контейнер за номер на слайда 1">
            <a:extLst>
              <a:ext uri="{FF2B5EF4-FFF2-40B4-BE49-F238E27FC236}">
                <a16:creationId xmlns:a16="http://schemas.microsoft.com/office/drawing/2014/main" id="{EBC69D49-DB56-BF97-CD8C-B117AC9F6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0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Order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in all possible ways</a:t>
            </a:r>
          </a:p>
          <a:p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– Example</a:t>
            </a:r>
            <a:endParaRPr lang="bg-BG" dirty="0"/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239F41F-4CC7-42A6-9DD0-0324C0DCE33B}"/>
              </a:ext>
            </a:extLst>
          </p:cNvPr>
          <p:cNvGraphicFramePr>
            <a:graphicFrameLocks noGrp="1"/>
          </p:cNvGraphicFramePr>
          <p:nvPr/>
        </p:nvGraphicFramePr>
        <p:xfrm>
          <a:off x="1523603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30">
            <a:extLst>
              <a:ext uri="{FF2B5EF4-FFF2-40B4-BE49-F238E27FC236}">
                <a16:creationId xmlns:a16="http://schemas.microsoft.com/office/drawing/2014/main" id="{DA0D5C75-713C-430F-8899-A86E6DA27FE2}"/>
              </a:ext>
            </a:extLst>
          </p:cNvPr>
          <p:cNvGraphicFramePr>
            <a:graphicFrameLocks noGrp="1"/>
          </p:cNvGraphicFramePr>
          <p:nvPr/>
        </p:nvGraphicFramePr>
        <p:xfrm>
          <a:off x="5332610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31">
            <a:extLst>
              <a:ext uri="{FF2B5EF4-FFF2-40B4-BE49-F238E27FC236}">
                <a16:creationId xmlns:a16="http://schemas.microsoft.com/office/drawing/2014/main" id="{8E80FCD3-3C1C-4688-94EF-F4B7554A382C}"/>
              </a:ext>
            </a:extLst>
          </p:cNvPr>
          <p:cNvGraphicFramePr>
            <a:graphicFrameLocks noGrp="1"/>
          </p:cNvGraphicFramePr>
          <p:nvPr/>
        </p:nvGraphicFramePr>
        <p:xfrm>
          <a:off x="9123288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32">
            <a:extLst>
              <a:ext uri="{FF2B5EF4-FFF2-40B4-BE49-F238E27FC236}">
                <a16:creationId xmlns:a16="http://schemas.microsoft.com/office/drawing/2014/main" id="{E02290B1-EFBE-417D-8238-FC1072D3F61F}"/>
              </a:ext>
            </a:extLst>
          </p:cNvPr>
          <p:cNvGraphicFramePr>
            <a:graphicFrameLocks noGrp="1"/>
          </p:cNvGraphicFramePr>
          <p:nvPr/>
        </p:nvGraphicFramePr>
        <p:xfrm>
          <a:off x="761801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33">
            <a:extLst>
              <a:ext uri="{FF2B5EF4-FFF2-40B4-BE49-F238E27FC236}">
                <a16:creationId xmlns:a16="http://schemas.microsoft.com/office/drawing/2014/main" id="{537D8FAA-800F-4927-AC19-D479ABB61116}"/>
              </a:ext>
            </a:extLst>
          </p:cNvPr>
          <p:cNvGraphicFramePr>
            <a:graphicFrameLocks noGrp="1"/>
          </p:cNvGraphicFramePr>
          <p:nvPr/>
        </p:nvGraphicFramePr>
        <p:xfrm>
          <a:off x="2495842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D570FA6-2A8D-49F9-9DFA-5B87BECFA6CE}"/>
              </a:ext>
            </a:extLst>
          </p:cNvPr>
          <p:cNvGraphicFramePr>
            <a:graphicFrameLocks noGrp="1"/>
          </p:cNvGraphicFramePr>
          <p:nvPr/>
        </p:nvGraphicFramePr>
        <p:xfrm>
          <a:off x="4665093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5B31C1F9-9F5D-481C-8A36-BD58BF8D52F2}"/>
              </a:ext>
            </a:extLst>
          </p:cNvPr>
          <p:cNvGraphicFramePr>
            <a:graphicFrameLocks noGrp="1"/>
          </p:cNvGraphicFramePr>
          <p:nvPr/>
        </p:nvGraphicFramePr>
        <p:xfrm>
          <a:off x="6399133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16A41A3C-A009-48A7-BC37-7C2C2D70B070}"/>
              </a:ext>
            </a:extLst>
          </p:cNvPr>
          <p:cNvGraphicFramePr>
            <a:graphicFrameLocks noGrp="1"/>
          </p:cNvGraphicFramePr>
          <p:nvPr/>
        </p:nvGraphicFramePr>
        <p:xfrm>
          <a:off x="8361487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CD975F37-A514-4C65-9505-3C04122ED52E}"/>
              </a:ext>
            </a:extLst>
          </p:cNvPr>
          <p:cNvGraphicFramePr>
            <a:graphicFrameLocks noGrp="1"/>
          </p:cNvGraphicFramePr>
          <p:nvPr/>
        </p:nvGraphicFramePr>
        <p:xfrm>
          <a:off x="10095527" y="3505182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8" name="Straight Arrow Connector 5">
            <a:extLst>
              <a:ext uri="{FF2B5EF4-FFF2-40B4-BE49-F238E27FC236}">
                <a16:creationId xmlns:a16="http://schemas.microsoft.com/office/drawing/2014/main" id="{D58B9A1B-6FB3-4309-9AD4-B7286A79E308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413681" y="2895834"/>
            <a:ext cx="921981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D07B-57AC-4AC2-8484-A8323BB7DD9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35662" y="2895834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AA5B1B96-5E7B-4846-9FAB-8525154A8F0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316973" y="2895834"/>
            <a:ext cx="827696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F56529D5-343F-4358-8184-B915398A652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144669" y="2895834"/>
            <a:ext cx="906344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203558BB-F3D4-47B8-85D5-AFAF721BDD2F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013367" y="2895834"/>
            <a:ext cx="92198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>
            <a:extLst>
              <a:ext uri="{FF2B5EF4-FFF2-40B4-BE49-F238E27FC236}">
                <a16:creationId xmlns:a16="http://schemas.microsoft.com/office/drawing/2014/main" id="{81037EFD-9825-4252-A10D-B26B7776704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935347" y="2895834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13">
            <a:extLst>
              <a:ext uri="{FF2B5EF4-FFF2-40B4-BE49-F238E27FC236}">
                <a16:creationId xmlns:a16="http://schemas.microsoft.com/office/drawing/2014/main" id="{CE42B513-7B1A-4D10-8656-7388B858B4A7}"/>
              </a:ext>
            </a:extLst>
          </p:cNvPr>
          <p:cNvGraphicFramePr>
            <a:graphicFrameLocks noGrp="1"/>
          </p:cNvGraphicFramePr>
          <p:nvPr/>
        </p:nvGraphicFramePr>
        <p:xfrm>
          <a:off x="761801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5" name="Table 14">
            <a:extLst>
              <a:ext uri="{FF2B5EF4-FFF2-40B4-BE49-F238E27FC236}">
                <a16:creationId xmlns:a16="http://schemas.microsoft.com/office/drawing/2014/main" id="{12FDD5C5-6F43-40CB-A049-AE8F1C7E190C}"/>
              </a:ext>
            </a:extLst>
          </p:cNvPr>
          <p:cNvGraphicFramePr>
            <a:graphicFrameLocks noGrp="1"/>
          </p:cNvGraphicFramePr>
          <p:nvPr/>
        </p:nvGraphicFramePr>
        <p:xfrm>
          <a:off x="2495842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15">
            <a:extLst>
              <a:ext uri="{FF2B5EF4-FFF2-40B4-BE49-F238E27FC236}">
                <a16:creationId xmlns:a16="http://schemas.microsoft.com/office/drawing/2014/main" id="{EEBD1245-6809-4B29-90CC-A0A61D92AACD}"/>
              </a:ext>
            </a:extLst>
          </p:cNvPr>
          <p:cNvGraphicFramePr>
            <a:graphicFrameLocks noGrp="1"/>
          </p:cNvGraphicFramePr>
          <p:nvPr/>
        </p:nvGraphicFramePr>
        <p:xfrm>
          <a:off x="4665093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7" name="Table 16">
            <a:extLst>
              <a:ext uri="{FF2B5EF4-FFF2-40B4-BE49-F238E27FC236}">
                <a16:creationId xmlns:a16="http://schemas.microsoft.com/office/drawing/2014/main" id="{BC09294A-4415-4366-86B9-052ACAC6B4F6}"/>
              </a:ext>
            </a:extLst>
          </p:cNvPr>
          <p:cNvGraphicFramePr>
            <a:graphicFrameLocks noGrp="1"/>
          </p:cNvGraphicFramePr>
          <p:nvPr/>
        </p:nvGraphicFramePr>
        <p:xfrm>
          <a:off x="6399133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8" name="Table 17">
            <a:extLst>
              <a:ext uri="{FF2B5EF4-FFF2-40B4-BE49-F238E27FC236}">
                <a16:creationId xmlns:a16="http://schemas.microsoft.com/office/drawing/2014/main" id="{9191A484-1C57-4E4E-AA50-CF601FCA38FB}"/>
              </a:ext>
            </a:extLst>
          </p:cNvPr>
          <p:cNvGraphicFramePr>
            <a:graphicFrameLocks noGrp="1"/>
          </p:cNvGraphicFramePr>
          <p:nvPr/>
        </p:nvGraphicFramePr>
        <p:xfrm>
          <a:off x="8361487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FD6346D0-C92D-4794-9AAF-8EB2D9FDFC70}"/>
              </a:ext>
            </a:extLst>
          </p:cNvPr>
          <p:cNvGraphicFramePr>
            <a:graphicFrameLocks noGrp="1"/>
          </p:cNvGraphicFramePr>
          <p:nvPr/>
        </p:nvGraphicFramePr>
        <p:xfrm>
          <a:off x="10095527" y="4571704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0" name="Straight Arrow Connector 37">
            <a:extLst>
              <a:ext uri="{FF2B5EF4-FFF2-40B4-BE49-F238E27FC236}">
                <a16:creationId xmlns:a16="http://schemas.microsoft.com/office/drawing/2014/main" id="{75466B9F-600D-4352-A698-FB529726765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413681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0">
            <a:extLst>
              <a:ext uri="{FF2B5EF4-FFF2-40B4-BE49-F238E27FC236}">
                <a16:creationId xmlns:a16="http://schemas.microsoft.com/office/drawing/2014/main" id="{F055BCF8-775E-4F6E-BC1F-A614745462B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147722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3">
            <a:extLst>
              <a:ext uri="{FF2B5EF4-FFF2-40B4-BE49-F238E27FC236}">
                <a16:creationId xmlns:a16="http://schemas.microsoft.com/office/drawing/2014/main" id="{2559B954-E82C-4E2C-A5C5-C6670557A8B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316973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6">
            <a:extLst>
              <a:ext uri="{FF2B5EF4-FFF2-40B4-BE49-F238E27FC236}">
                <a16:creationId xmlns:a16="http://schemas.microsoft.com/office/drawing/2014/main" id="{61893CC6-0834-4D02-8071-90BFAD62F76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051013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9">
            <a:extLst>
              <a:ext uri="{FF2B5EF4-FFF2-40B4-BE49-F238E27FC236}">
                <a16:creationId xmlns:a16="http://schemas.microsoft.com/office/drawing/2014/main" id="{9766962D-1779-4DEF-A117-A2F4FC2D2A4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013367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2">
            <a:extLst>
              <a:ext uri="{FF2B5EF4-FFF2-40B4-BE49-F238E27FC236}">
                <a16:creationId xmlns:a16="http://schemas.microsoft.com/office/drawing/2014/main" id="{28CD051B-2B1B-4175-8375-AA89B52991D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0747407" y="3872103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F3C96D-8004-499C-ADBA-5230D81D78D0}"/>
              </a:ext>
            </a:extLst>
          </p:cNvPr>
          <p:cNvSpPr/>
          <p:nvPr/>
        </p:nvSpPr>
        <p:spPr bwMode="auto">
          <a:xfrm>
            <a:off x="405780" y="4365104"/>
            <a:ext cx="11449272" cy="83978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FA905-40FC-4E17-9044-54446F67859D}"/>
              </a:ext>
            </a:extLst>
          </p:cNvPr>
          <p:cNvSpPr txBox="1"/>
          <p:nvPr/>
        </p:nvSpPr>
        <p:spPr>
          <a:xfrm>
            <a:off x="4870276" y="5297984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Permutations</a:t>
            </a:r>
          </a:p>
        </p:txBody>
      </p:sp>
    </p:spTree>
    <p:extLst>
      <p:ext uri="{BB962C8B-B14F-4D97-AF65-F5344CB8AC3E}">
        <p14:creationId xmlns:p14="http://schemas.microsoft.com/office/powerpoint/2010/main" val="21797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75670" y="6397879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Imagine you're </a:t>
            </a:r>
            <a:r>
              <a:rPr lang="en-GB" sz="3200" b="1" dirty="0">
                <a:solidFill>
                  <a:schemeClr val="bg1"/>
                </a:solidFill>
              </a:rPr>
              <a:t>ordering</a:t>
            </a:r>
            <a:r>
              <a:rPr lang="en-GB" sz="3200" dirty="0"/>
              <a:t> your books on your bookshelf and you wonder in how </a:t>
            </a:r>
            <a:r>
              <a:rPr lang="en-GB" sz="3200" b="1" dirty="0">
                <a:solidFill>
                  <a:schemeClr val="bg1"/>
                </a:solidFill>
              </a:rPr>
              <a:t>many</a:t>
            </a:r>
            <a:r>
              <a:rPr lang="en-GB" sz="3200" dirty="0"/>
              <a:t> ways can you fit your </a:t>
            </a:r>
            <a:r>
              <a:rPr lang="en-GB" sz="3200" b="1" dirty="0">
                <a:solidFill>
                  <a:schemeClr val="bg1"/>
                </a:solidFill>
              </a:rPr>
              <a:t>3</a:t>
            </a:r>
            <a:r>
              <a:rPr lang="en-GB" sz="3200" dirty="0"/>
              <a:t> favourite books 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– Real-Life Example</a:t>
            </a:r>
            <a:endParaRPr lang="bg-BG" dirty="0"/>
          </a:p>
        </p:txBody>
      </p:sp>
      <p:sp>
        <p:nvSpPr>
          <p:cNvPr id="39" name="Flowchart: Internal Storage 38">
            <a:extLst>
              <a:ext uri="{FF2B5EF4-FFF2-40B4-BE49-F238E27FC236}">
                <a16:creationId xmlns:a16="http://schemas.microsoft.com/office/drawing/2014/main" id="{28B9F421-5636-AC0F-8CF2-9EE1C40E0F70}"/>
              </a:ext>
            </a:extLst>
          </p:cNvPr>
          <p:cNvSpPr/>
          <p:nvPr/>
        </p:nvSpPr>
        <p:spPr bwMode="auto">
          <a:xfrm>
            <a:off x="1373189" y="2455783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373189" y="327089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lowchart: Internal Storage 46">
            <a:extLst>
              <a:ext uri="{FF2B5EF4-FFF2-40B4-BE49-F238E27FC236}">
                <a16:creationId xmlns:a16="http://schemas.microsoft.com/office/drawing/2014/main" id="{EE2566A9-9238-B37E-B652-5E7E46A3A4AA}"/>
              </a:ext>
            </a:extLst>
          </p:cNvPr>
          <p:cNvSpPr/>
          <p:nvPr/>
        </p:nvSpPr>
        <p:spPr bwMode="auto">
          <a:xfrm>
            <a:off x="312223" y="3670686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Flowchart: Internal Storage 48">
            <a:extLst>
              <a:ext uri="{FF2B5EF4-FFF2-40B4-BE49-F238E27FC236}">
                <a16:creationId xmlns:a16="http://schemas.microsoft.com/office/drawing/2014/main" id="{BBE08F01-C13E-C73A-77A5-50753779ADBC}"/>
              </a:ext>
            </a:extLst>
          </p:cNvPr>
          <p:cNvSpPr/>
          <p:nvPr/>
        </p:nvSpPr>
        <p:spPr bwMode="auto">
          <a:xfrm>
            <a:off x="875901" y="367068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312223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9A5D7E5B-3DA4-2A33-FDF1-CA9CED3F235C}"/>
              </a:ext>
            </a:extLst>
          </p:cNvPr>
          <p:cNvSpPr/>
          <p:nvPr/>
        </p:nvSpPr>
        <p:spPr bwMode="auto">
          <a:xfrm>
            <a:off x="314214" y="4986548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Flowchart: Internal Storage 55">
            <a:extLst>
              <a:ext uri="{FF2B5EF4-FFF2-40B4-BE49-F238E27FC236}">
                <a16:creationId xmlns:a16="http://schemas.microsoft.com/office/drawing/2014/main" id="{534EC433-8DCF-D1BD-2C64-76195FE89665}"/>
              </a:ext>
            </a:extLst>
          </p:cNvPr>
          <p:cNvSpPr/>
          <p:nvPr/>
        </p:nvSpPr>
        <p:spPr bwMode="auto">
          <a:xfrm>
            <a:off x="877892" y="4986548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Flowchart: Internal Storage 57">
            <a:extLst>
              <a:ext uri="{FF2B5EF4-FFF2-40B4-BE49-F238E27FC236}">
                <a16:creationId xmlns:a16="http://schemas.microsoft.com/office/drawing/2014/main" id="{33FF6C8F-0640-75E1-FFFC-A687DC8E07F1}"/>
              </a:ext>
            </a:extLst>
          </p:cNvPr>
          <p:cNvSpPr/>
          <p:nvPr/>
        </p:nvSpPr>
        <p:spPr bwMode="auto">
          <a:xfrm>
            <a:off x="1441570" y="4986548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AA726322-917B-900B-7C19-BB5547C21C43}"/>
              </a:ext>
            </a:extLst>
          </p:cNvPr>
          <p:cNvSpPr/>
          <p:nvPr/>
        </p:nvSpPr>
        <p:spPr bwMode="auto">
          <a:xfrm>
            <a:off x="314214" y="5801658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Flowchart: Internal Storage 61">
            <a:extLst>
              <a:ext uri="{FF2B5EF4-FFF2-40B4-BE49-F238E27FC236}">
                <a16:creationId xmlns:a16="http://schemas.microsoft.com/office/drawing/2014/main" id="{1FE15594-8492-FA80-1935-8D7D70E860FB}"/>
              </a:ext>
            </a:extLst>
          </p:cNvPr>
          <p:cNvSpPr/>
          <p:nvPr/>
        </p:nvSpPr>
        <p:spPr bwMode="auto">
          <a:xfrm>
            <a:off x="2262366" y="3670686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Flowchart: Internal Storage 63">
            <a:extLst>
              <a:ext uri="{FF2B5EF4-FFF2-40B4-BE49-F238E27FC236}">
                <a16:creationId xmlns:a16="http://schemas.microsoft.com/office/drawing/2014/main" id="{7918253E-F75F-F819-2ABE-8416A24376CE}"/>
              </a:ext>
            </a:extLst>
          </p:cNvPr>
          <p:cNvSpPr/>
          <p:nvPr/>
        </p:nvSpPr>
        <p:spPr bwMode="auto">
          <a:xfrm>
            <a:off x="2839138" y="3670686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262366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Flowchart: Internal Storage 67">
            <a:extLst>
              <a:ext uri="{FF2B5EF4-FFF2-40B4-BE49-F238E27FC236}">
                <a16:creationId xmlns:a16="http://schemas.microsoft.com/office/drawing/2014/main" id="{0B3D52BD-F8FA-60EE-5D70-69FF28AB5700}"/>
              </a:ext>
            </a:extLst>
          </p:cNvPr>
          <p:cNvSpPr/>
          <p:nvPr/>
        </p:nvSpPr>
        <p:spPr bwMode="auto">
          <a:xfrm>
            <a:off x="2269441" y="497944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Flowchart: Internal Storage 69">
            <a:extLst>
              <a:ext uri="{FF2B5EF4-FFF2-40B4-BE49-F238E27FC236}">
                <a16:creationId xmlns:a16="http://schemas.microsoft.com/office/drawing/2014/main" id="{7BC605BB-BDEC-F8D9-CA62-05C40B33DCAC}"/>
              </a:ext>
            </a:extLst>
          </p:cNvPr>
          <p:cNvSpPr/>
          <p:nvPr/>
        </p:nvSpPr>
        <p:spPr bwMode="auto">
          <a:xfrm>
            <a:off x="3393820" y="4986548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Flowchart: Internal Storage 71">
            <a:extLst>
              <a:ext uri="{FF2B5EF4-FFF2-40B4-BE49-F238E27FC236}">
                <a16:creationId xmlns:a16="http://schemas.microsoft.com/office/drawing/2014/main" id="{18E661EA-BA9A-3558-95EA-81946E12C284}"/>
              </a:ext>
            </a:extLst>
          </p:cNvPr>
          <p:cNvSpPr/>
          <p:nvPr/>
        </p:nvSpPr>
        <p:spPr bwMode="auto">
          <a:xfrm>
            <a:off x="2841707" y="4979445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8895E610-D3D6-69F6-2323-6952CB211A16}"/>
              </a:ext>
            </a:extLst>
          </p:cNvPr>
          <p:cNvSpPr/>
          <p:nvPr/>
        </p:nvSpPr>
        <p:spPr bwMode="auto">
          <a:xfrm>
            <a:off x="2269441" y="5794555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Flowchart: Internal Storage 77">
            <a:extLst>
              <a:ext uri="{FF2B5EF4-FFF2-40B4-BE49-F238E27FC236}">
                <a16:creationId xmlns:a16="http://schemas.microsoft.com/office/drawing/2014/main" id="{C8D9624B-42DB-3626-E8D0-9161D31733DB}"/>
              </a:ext>
            </a:extLst>
          </p:cNvPr>
          <p:cNvSpPr/>
          <p:nvPr/>
        </p:nvSpPr>
        <p:spPr bwMode="auto">
          <a:xfrm>
            <a:off x="5297770" y="2455783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B3D8B93C-93CC-21AC-A6B8-89E4D40D8B13}"/>
              </a:ext>
            </a:extLst>
          </p:cNvPr>
          <p:cNvSpPr/>
          <p:nvPr/>
        </p:nvSpPr>
        <p:spPr bwMode="auto">
          <a:xfrm>
            <a:off x="5297770" y="327537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9626E591-01C0-0362-C2AC-E5E4C7035A8C}"/>
              </a:ext>
            </a:extLst>
          </p:cNvPr>
          <p:cNvSpPr/>
          <p:nvPr/>
        </p:nvSpPr>
        <p:spPr bwMode="auto">
          <a:xfrm>
            <a:off x="5023977" y="3659356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Flowchart: Internal Storage 83">
            <a:extLst>
              <a:ext uri="{FF2B5EF4-FFF2-40B4-BE49-F238E27FC236}">
                <a16:creationId xmlns:a16="http://schemas.microsoft.com/office/drawing/2014/main" id="{CCE6800E-43D8-1CA6-4F80-406F0176C6DB}"/>
              </a:ext>
            </a:extLst>
          </p:cNvPr>
          <p:cNvSpPr/>
          <p:nvPr/>
        </p:nvSpPr>
        <p:spPr bwMode="auto">
          <a:xfrm>
            <a:off x="4452573" y="3659356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422E2A58-EEBE-B9CF-2633-66C328B7838C}"/>
              </a:ext>
            </a:extLst>
          </p:cNvPr>
          <p:cNvSpPr/>
          <p:nvPr/>
        </p:nvSpPr>
        <p:spPr bwMode="auto">
          <a:xfrm>
            <a:off x="4452573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lowchart: Internal Storage 87">
            <a:extLst>
              <a:ext uri="{FF2B5EF4-FFF2-40B4-BE49-F238E27FC236}">
                <a16:creationId xmlns:a16="http://schemas.microsoft.com/office/drawing/2014/main" id="{A3D5E4F4-1CCB-43B7-41C2-78AF35B741D2}"/>
              </a:ext>
            </a:extLst>
          </p:cNvPr>
          <p:cNvSpPr/>
          <p:nvPr/>
        </p:nvSpPr>
        <p:spPr bwMode="auto">
          <a:xfrm>
            <a:off x="6919930" y="365935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Flowchart: Internal Storage 89">
            <a:extLst>
              <a:ext uri="{FF2B5EF4-FFF2-40B4-BE49-F238E27FC236}">
                <a16:creationId xmlns:a16="http://schemas.microsoft.com/office/drawing/2014/main" id="{87D3D2FD-8A5A-F2A0-189C-3F819714B3D1}"/>
              </a:ext>
            </a:extLst>
          </p:cNvPr>
          <p:cNvSpPr/>
          <p:nvPr/>
        </p:nvSpPr>
        <p:spPr bwMode="auto">
          <a:xfrm>
            <a:off x="6363887" y="3659356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EF2DFF6F-571F-C0E8-3C77-01AEE3D51CD9}"/>
              </a:ext>
            </a:extLst>
          </p:cNvPr>
          <p:cNvSpPr/>
          <p:nvPr/>
        </p:nvSpPr>
        <p:spPr bwMode="auto">
          <a:xfrm>
            <a:off x="6363887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Internal Storage 93">
            <a:extLst>
              <a:ext uri="{FF2B5EF4-FFF2-40B4-BE49-F238E27FC236}">
                <a16:creationId xmlns:a16="http://schemas.microsoft.com/office/drawing/2014/main" id="{C00BF2F1-3687-41FE-5EB4-3AFFEF126C26}"/>
              </a:ext>
            </a:extLst>
          </p:cNvPr>
          <p:cNvSpPr/>
          <p:nvPr/>
        </p:nvSpPr>
        <p:spPr bwMode="auto">
          <a:xfrm>
            <a:off x="5023977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Flowchart: Internal Storage 95">
            <a:extLst>
              <a:ext uri="{FF2B5EF4-FFF2-40B4-BE49-F238E27FC236}">
                <a16:creationId xmlns:a16="http://schemas.microsoft.com/office/drawing/2014/main" id="{C54E13E7-FA66-2F30-A62B-15CDC6C287DC}"/>
              </a:ext>
            </a:extLst>
          </p:cNvPr>
          <p:cNvSpPr/>
          <p:nvPr/>
        </p:nvSpPr>
        <p:spPr bwMode="auto">
          <a:xfrm>
            <a:off x="4450701" y="4968115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6047E69D-0C15-2EE1-E81E-2B7FC80FD839}"/>
              </a:ext>
            </a:extLst>
          </p:cNvPr>
          <p:cNvSpPr/>
          <p:nvPr/>
        </p:nvSpPr>
        <p:spPr bwMode="auto">
          <a:xfrm>
            <a:off x="4450701" y="5794555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Internal Storage 99">
            <a:extLst>
              <a:ext uri="{FF2B5EF4-FFF2-40B4-BE49-F238E27FC236}">
                <a16:creationId xmlns:a16="http://schemas.microsoft.com/office/drawing/2014/main" id="{2B5EA8EA-1DAF-D658-E179-76C45C5B6014}"/>
              </a:ext>
            </a:extLst>
          </p:cNvPr>
          <p:cNvSpPr/>
          <p:nvPr/>
        </p:nvSpPr>
        <p:spPr bwMode="auto">
          <a:xfrm>
            <a:off x="5578057" y="4968115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Flowchart: Internal Storage 101">
            <a:extLst>
              <a:ext uri="{FF2B5EF4-FFF2-40B4-BE49-F238E27FC236}">
                <a16:creationId xmlns:a16="http://schemas.microsoft.com/office/drawing/2014/main" id="{8D513CB0-6114-3293-2F19-BEC3D76EC155}"/>
              </a:ext>
            </a:extLst>
          </p:cNvPr>
          <p:cNvSpPr/>
          <p:nvPr/>
        </p:nvSpPr>
        <p:spPr bwMode="auto">
          <a:xfrm>
            <a:off x="6919930" y="4968115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Flowchart: Internal Storage 103">
            <a:extLst>
              <a:ext uri="{FF2B5EF4-FFF2-40B4-BE49-F238E27FC236}">
                <a16:creationId xmlns:a16="http://schemas.microsoft.com/office/drawing/2014/main" id="{604C2F3A-895A-80C5-2714-7EFCD29A4440}"/>
              </a:ext>
            </a:extLst>
          </p:cNvPr>
          <p:cNvSpPr/>
          <p:nvPr/>
        </p:nvSpPr>
        <p:spPr bwMode="auto">
          <a:xfrm>
            <a:off x="6363887" y="4968115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6316706A-1A4A-5C67-3229-2414266DCAC0}"/>
              </a:ext>
            </a:extLst>
          </p:cNvPr>
          <p:cNvSpPr/>
          <p:nvPr/>
        </p:nvSpPr>
        <p:spPr bwMode="auto">
          <a:xfrm>
            <a:off x="6363887" y="5794555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Flowchart: Internal Storage 107">
            <a:extLst>
              <a:ext uri="{FF2B5EF4-FFF2-40B4-BE49-F238E27FC236}">
                <a16:creationId xmlns:a16="http://schemas.microsoft.com/office/drawing/2014/main" id="{4BFAC37A-9269-CDC6-8E86-B7A6CC9D1874}"/>
              </a:ext>
            </a:extLst>
          </p:cNvPr>
          <p:cNvSpPr/>
          <p:nvPr/>
        </p:nvSpPr>
        <p:spPr bwMode="auto">
          <a:xfrm>
            <a:off x="7483624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Flowchart: Internal Storage 109">
            <a:extLst>
              <a:ext uri="{FF2B5EF4-FFF2-40B4-BE49-F238E27FC236}">
                <a16:creationId xmlns:a16="http://schemas.microsoft.com/office/drawing/2014/main" id="{68EA4C07-1C71-EF75-2BBF-B82A563B83EE}"/>
              </a:ext>
            </a:extLst>
          </p:cNvPr>
          <p:cNvSpPr/>
          <p:nvPr/>
        </p:nvSpPr>
        <p:spPr bwMode="auto">
          <a:xfrm>
            <a:off x="8956175" y="2455783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DCB8F6B5-3522-9909-9512-03BBC40D1BF1}"/>
              </a:ext>
            </a:extLst>
          </p:cNvPr>
          <p:cNvSpPr/>
          <p:nvPr/>
        </p:nvSpPr>
        <p:spPr bwMode="auto">
          <a:xfrm>
            <a:off x="8956175" y="327537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Flowchart: Internal Storage 113">
            <a:extLst>
              <a:ext uri="{FF2B5EF4-FFF2-40B4-BE49-F238E27FC236}">
                <a16:creationId xmlns:a16="http://schemas.microsoft.com/office/drawing/2014/main" id="{893264BB-1F18-5E41-F275-31C10CF9D8DB}"/>
              </a:ext>
            </a:extLst>
          </p:cNvPr>
          <p:cNvSpPr/>
          <p:nvPr/>
        </p:nvSpPr>
        <p:spPr bwMode="auto">
          <a:xfrm>
            <a:off x="8394575" y="366620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1BBA3438-DC2C-4115-B037-7AE0770A8D75}"/>
              </a:ext>
            </a:extLst>
          </p:cNvPr>
          <p:cNvSpPr/>
          <p:nvPr/>
        </p:nvSpPr>
        <p:spPr bwMode="auto">
          <a:xfrm>
            <a:off x="8394575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Flowchart: Internal Storage 117">
            <a:extLst>
              <a:ext uri="{FF2B5EF4-FFF2-40B4-BE49-F238E27FC236}">
                <a16:creationId xmlns:a16="http://schemas.microsoft.com/office/drawing/2014/main" id="{48F6AF06-2292-9CA1-54E1-766F5AD415AC}"/>
              </a:ext>
            </a:extLst>
          </p:cNvPr>
          <p:cNvSpPr/>
          <p:nvPr/>
        </p:nvSpPr>
        <p:spPr bwMode="auto">
          <a:xfrm>
            <a:off x="8994578" y="3659238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Flowchart: Internal Storage 119">
            <a:extLst>
              <a:ext uri="{FF2B5EF4-FFF2-40B4-BE49-F238E27FC236}">
                <a16:creationId xmlns:a16="http://schemas.microsoft.com/office/drawing/2014/main" id="{56806A38-8C85-82AA-4395-1BB02E09EECA}"/>
              </a:ext>
            </a:extLst>
          </p:cNvPr>
          <p:cNvSpPr/>
          <p:nvPr/>
        </p:nvSpPr>
        <p:spPr bwMode="auto">
          <a:xfrm>
            <a:off x="10252319" y="366620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4953A04E-3120-F9F2-2766-EB9F450FC86E}"/>
              </a:ext>
            </a:extLst>
          </p:cNvPr>
          <p:cNvSpPr/>
          <p:nvPr/>
        </p:nvSpPr>
        <p:spPr bwMode="auto">
          <a:xfrm>
            <a:off x="10252319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Flowchart: Internal Storage 123">
            <a:extLst>
              <a:ext uri="{FF2B5EF4-FFF2-40B4-BE49-F238E27FC236}">
                <a16:creationId xmlns:a16="http://schemas.microsoft.com/office/drawing/2014/main" id="{40358589-E31B-2139-C8BF-3E62CD062A47}"/>
              </a:ext>
            </a:extLst>
          </p:cNvPr>
          <p:cNvSpPr/>
          <p:nvPr/>
        </p:nvSpPr>
        <p:spPr bwMode="auto">
          <a:xfrm>
            <a:off x="10852322" y="3659238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Flowchart: Internal Storage 125">
            <a:extLst>
              <a:ext uri="{FF2B5EF4-FFF2-40B4-BE49-F238E27FC236}">
                <a16:creationId xmlns:a16="http://schemas.microsoft.com/office/drawing/2014/main" id="{D848DD3B-79D8-A34A-E188-63ED1DD47EE1}"/>
              </a:ext>
            </a:extLst>
          </p:cNvPr>
          <p:cNvSpPr/>
          <p:nvPr/>
        </p:nvSpPr>
        <p:spPr bwMode="auto">
          <a:xfrm>
            <a:off x="8397694" y="4986413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A5E792EA-10AA-1F61-7F77-7245824C5BF6}"/>
              </a:ext>
            </a:extLst>
          </p:cNvPr>
          <p:cNvSpPr/>
          <p:nvPr/>
        </p:nvSpPr>
        <p:spPr bwMode="auto">
          <a:xfrm>
            <a:off x="8397694" y="580600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Internal Storage 129">
            <a:extLst>
              <a:ext uri="{FF2B5EF4-FFF2-40B4-BE49-F238E27FC236}">
                <a16:creationId xmlns:a16="http://schemas.microsoft.com/office/drawing/2014/main" id="{814B75A2-FBA4-DFE4-773D-E8CA2A11FF1A}"/>
              </a:ext>
            </a:extLst>
          </p:cNvPr>
          <p:cNvSpPr/>
          <p:nvPr/>
        </p:nvSpPr>
        <p:spPr bwMode="auto">
          <a:xfrm>
            <a:off x="8970970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Internal Storage 131">
            <a:extLst>
              <a:ext uri="{FF2B5EF4-FFF2-40B4-BE49-F238E27FC236}">
                <a16:creationId xmlns:a16="http://schemas.microsoft.com/office/drawing/2014/main" id="{5491E802-32CF-C350-C3D1-1A41364567B2}"/>
              </a:ext>
            </a:extLst>
          </p:cNvPr>
          <p:cNvSpPr/>
          <p:nvPr/>
        </p:nvSpPr>
        <p:spPr bwMode="auto">
          <a:xfrm>
            <a:off x="9525050" y="4972380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Flowchart: Internal Storage 133">
            <a:extLst>
              <a:ext uri="{FF2B5EF4-FFF2-40B4-BE49-F238E27FC236}">
                <a16:creationId xmlns:a16="http://schemas.microsoft.com/office/drawing/2014/main" id="{B83070A3-4ACA-C187-C24F-8811F79B85CC}"/>
              </a:ext>
            </a:extLst>
          </p:cNvPr>
          <p:cNvSpPr/>
          <p:nvPr/>
        </p:nvSpPr>
        <p:spPr bwMode="auto">
          <a:xfrm>
            <a:off x="10260614" y="4982068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71CE60B6-1DFA-03A7-CFAC-02052819A976}"/>
              </a:ext>
            </a:extLst>
          </p:cNvPr>
          <p:cNvSpPr/>
          <p:nvPr/>
        </p:nvSpPr>
        <p:spPr bwMode="auto">
          <a:xfrm>
            <a:off x="10260614" y="5801658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Internal Storage 137">
            <a:extLst>
              <a:ext uri="{FF2B5EF4-FFF2-40B4-BE49-F238E27FC236}">
                <a16:creationId xmlns:a16="http://schemas.microsoft.com/office/drawing/2014/main" id="{955893C3-25CE-1798-BAAE-A04379723307}"/>
              </a:ext>
            </a:extLst>
          </p:cNvPr>
          <p:cNvSpPr/>
          <p:nvPr/>
        </p:nvSpPr>
        <p:spPr bwMode="auto">
          <a:xfrm>
            <a:off x="11370408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Internal Storage 141">
            <a:extLst>
              <a:ext uri="{FF2B5EF4-FFF2-40B4-BE49-F238E27FC236}">
                <a16:creationId xmlns:a16="http://schemas.microsoft.com/office/drawing/2014/main" id="{4A5E414A-32B0-2E2D-CA1A-5A82B4BFD6F7}"/>
              </a:ext>
            </a:extLst>
          </p:cNvPr>
          <p:cNvSpPr/>
          <p:nvPr/>
        </p:nvSpPr>
        <p:spPr bwMode="auto">
          <a:xfrm>
            <a:off x="10823632" y="4972380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83919-5776-43C5-ACF6-CE51A664C490}"/>
              </a:ext>
            </a:extLst>
          </p:cNvPr>
          <p:cNvSpPr/>
          <p:nvPr/>
        </p:nvSpPr>
        <p:spPr bwMode="auto">
          <a:xfrm>
            <a:off x="136397" y="4869160"/>
            <a:ext cx="11868973" cy="132234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BCBAB8-EC45-4853-BBF6-4988556EE153}"/>
              </a:ext>
            </a:extLst>
          </p:cNvPr>
          <p:cNvSpPr txBox="1"/>
          <p:nvPr/>
        </p:nvSpPr>
        <p:spPr>
          <a:xfrm>
            <a:off x="4695562" y="6182097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3! = 6 ways in total</a:t>
            </a:r>
          </a:p>
        </p:txBody>
      </p:sp>
    </p:spTree>
    <p:extLst>
      <p:ext uri="{BB962C8B-B14F-4D97-AF65-F5344CB8AC3E}">
        <p14:creationId xmlns:p14="http://schemas.microsoft.com/office/powerpoint/2010/main" val="29002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47" grpId="0" animBg="1"/>
      <p:bldP spid="49" grpId="0" animBg="1"/>
      <p:bldP spid="51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8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  <p:bldP spid="130" grpId="0" animBg="1"/>
      <p:bldP spid="132" grpId="0" animBg="1"/>
      <p:bldP spid="134" grpId="0" animBg="1"/>
      <p:bldP spid="136" grpId="0" animBg="1"/>
      <p:bldP spid="138" grpId="0" animBg="1"/>
      <p:bldP spid="142" grpId="0" animBg="1"/>
      <p:bldP spid="53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75670" y="6397879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Imagine you're </a:t>
            </a:r>
            <a:r>
              <a:rPr lang="en-GB" sz="3200" b="1" dirty="0">
                <a:solidFill>
                  <a:schemeClr val="bg1"/>
                </a:solidFill>
              </a:rPr>
              <a:t>ordering</a:t>
            </a:r>
            <a:r>
              <a:rPr lang="en-GB" sz="3200" dirty="0"/>
              <a:t> your books on your bookshelf and you wonder in how </a:t>
            </a:r>
            <a:r>
              <a:rPr lang="en-GB" sz="3200" b="1" dirty="0">
                <a:solidFill>
                  <a:schemeClr val="bg1"/>
                </a:solidFill>
              </a:rPr>
              <a:t>many</a:t>
            </a:r>
            <a:r>
              <a:rPr lang="en-GB" sz="3200" dirty="0"/>
              <a:t> ways can you fit your </a:t>
            </a:r>
            <a:r>
              <a:rPr lang="en-GB" sz="3200" b="1" dirty="0">
                <a:solidFill>
                  <a:schemeClr val="bg1"/>
                </a:solidFill>
              </a:rPr>
              <a:t>2</a:t>
            </a:r>
            <a:r>
              <a:rPr lang="en-GB" sz="3200" dirty="0"/>
              <a:t> favourite books</a:t>
            </a:r>
          </a:p>
          <a:p>
            <a:pPr lvl="1"/>
            <a:r>
              <a:rPr lang="en-GB" sz="3000" dirty="0"/>
              <a:t>One of the books is a </a:t>
            </a:r>
            <a:r>
              <a:rPr lang="en-GB" sz="3000" b="1" dirty="0">
                <a:solidFill>
                  <a:schemeClr val="bg1"/>
                </a:solidFill>
              </a:rPr>
              <a:t>duplicate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Repetition – Real-Life Example</a:t>
            </a:r>
            <a:endParaRPr lang="bg-BG" dirty="0"/>
          </a:p>
        </p:txBody>
      </p:sp>
      <p:sp>
        <p:nvSpPr>
          <p:cNvPr id="39" name="Flowchart: Internal Storage 38">
            <a:extLst>
              <a:ext uri="{FF2B5EF4-FFF2-40B4-BE49-F238E27FC236}">
                <a16:creationId xmlns:a16="http://schemas.microsoft.com/office/drawing/2014/main" id="{28B9F421-5636-AC0F-8CF2-9EE1C40E0F70}"/>
              </a:ext>
            </a:extLst>
          </p:cNvPr>
          <p:cNvSpPr/>
          <p:nvPr/>
        </p:nvSpPr>
        <p:spPr bwMode="auto">
          <a:xfrm>
            <a:off x="1373189" y="2959839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373189" y="3774949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9A5D7E5B-3DA4-2A33-FDF1-CA9CED3F235C}"/>
              </a:ext>
            </a:extLst>
          </p:cNvPr>
          <p:cNvSpPr/>
          <p:nvPr/>
        </p:nvSpPr>
        <p:spPr bwMode="auto">
          <a:xfrm>
            <a:off x="1413892" y="5490604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Flowchart: Internal Storage 55">
            <a:extLst>
              <a:ext uri="{FF2B5EF4-FFF2-40B4-BE49-F238E27FC236}">
                <a16:creationId xmlns:a16="http://schemas.microsoft.com/office/drawing/2014/main" id="{534EC433-8DCF-D1BD-2C64-76195FE89665}"/>
              </a:ext>
            </a:extLst>
          </p:cNvPr>
          <p:cNvSpPr/>
          <p:nvPr/>
        </p:nvSpPr>
        <p:spPr bwMode="auto">
          <a:xfrm>
            <a:off x="1977570" y="5490604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Flowchart: Internal Storage 57">
            <a:extLst>
              <a:ext uri="{FF2B5EF4-FFF2-40B4-BE49-F238E27FC236}">
                <a16:creationId xmlns:a16="http://schemas.microsoft.com/office/drawing/2014/main" id="{33FF6C8F-0640-75E1-FFFC-A687DC8E07F1}"/>
              </a:ext>
            </a:extLst>
          </p:cNvPr>
          <p:cNvSpPr/>
          <p:nvPr/>
        </p:nvSpPr>
        <p:spPr bwMode="auto">
          <a:xfrm>
            <a:off x="2541248" y="5490604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AA726322-917B-900B-7C19-BB5547C21C43}"/>
              </a:ext>
            </a:extLst>
          </p:cNvPr>
          <p:cNvSpPr/>
          <p:nvPr/>
        </p:nvSpPr>
        <p:spPr bwMode="auto">
          <a:xfrm>
            <a:off x="1413892" y="6305714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Flowchart: Internal Storage 61">
            <a:extLst>
              <a:ext uri="{FF2B5EF4-FFF2-40B4-BE49-F238E27FC236}">
                <a16:creationId xmlns:a16="http://schemas.microsoft.com/office/drawing/2014/main" id="{1FE15594-8492-FA80-1935-8D7D70E860FB}"/>
              </a:ext>
            </a:extLst>
          </p:cNvPr>
          <p:cNvSpPr/>
          <p:nvPr/>
        </p:nvSpPr>
        <p:spPr bwMode="auto">
          <a:xfrm>
            <a:off x="1413892" y="4174742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Flowchart: Internal Storage 63">
            <a:extLst>
              <a:ext uri="{FF2B5EF4-FFF2-40B4-BE49-F238E27FC236}">
                <a16:creationId xmlns:a16="http://schemas.microsoft.com/office/drawing/2014/main" id="{7918253E-F75F-F819-2ABE-8416A24376CE}"/>
              </a:ext>
            </a:extLst>
          </p:cNvPr>
          <p:cNvSpPr/>
          <p:nvPr/>
        </p:nvSpPr>
        <p:spPr bwMode="auto">
          <a:xfrm>
            <a:off x="1990664" y="417474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1413892" y="4989852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Flowchart: Internal Storage 77">
            <a:extLst>
              <a:ext uri="{FF2B5EF4-FFF2-40B4-BE49-F238E27FC236}">
                <a16:creationId xmlns:a16="http://schemas.microsoft.com/office/drawing/2014/main" id="{C8D9624B-42DB-3626-E8D0-9161D31733DB}"/>
              </a:ext>
            </a:extLst>
          </p:cNvPr>
          <p:cNvSpPr/>
          <p:nvPr/>
        </p:nvSpPr>
        <p:spPr bwMode="auto">
          <a:xfrm>
            <a:off x="8237625" y="2959839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B3D8B93C-93CC-21AC-A6B8-89E4D40D8B13}"/>
              </a:ext>
            </a:extLst>
          </p:cNvPr>
          <p:cNvSpPr/>
          <p:nvPr/>
        </p:nvSpPr>
        <p:spPr bwMode="auto">
          <a:xfrm>
            <a:off x="8237625" y="3779429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9626E591-01C0-0362-C2AC-E5E4C7035A8C}"/>
              </a:ext>
            </a:extLst>
          </p:cNvPr>
          <p:cNvSpPr/>
          <p:nvPr/>
        </p:nvSpPr>
        <p:spPr bwMode="auto">
          <a:xfrm>
            <a:off x="7963832" y="4163412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Flowchart: Internal Storage 83">
            <a:extLst>
              <a:ext uri="{FF2B5EF4-FFF2-40B4-BE49-F238E27FC236}">
                <a16:creationId xmlns:a16="http://schemas.microsoft.com/office/drawing/2014/main" id="{CCE6800E-43D8-1CA6-4F80-406F0176C6DB}"/>
              </a:ext>
            </a:extLst>
          </p:cNvPr>
          <p:cNvSpPr/>
          <p:nvPr/>
        </p:nvSpPr>
        <p:spPr bwMode="auto">
          <a:xfrm>
            <a:off x="7392428" y="416341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422E2A58-EEBE-B9CF-2633-66C328B7838C}"/>
              </a:ext>
            </a:extLst>
          </p:cNvPr>
          <p:cNvSpPr/>
          <p:nvPr/>
        </p:nvSpPr>
        <p:spPr bwMode="auto">
          <a:xfrm>
            <a:off x="7392428" y="4989852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lowchart: Internal Storage 87">
            <a:extLst>
              <a:ext uri="{FF2B5EF4-FFF2-40B4-BE49-F238E27FC236}">
                <a16:creationId xmlns:a16="http://schemas.microsoft.com/office/drawing/2014/main" id="{A3D5E4F4-1CCB-43B7-41C2-78AF35B741D2}"/>
              </a:ext>
            </a:extLst>
          </p:cNvPr>
          <p:cNvSpPr/>
          <p:nvPr/>
        </p:nvSpPr>
        <p:spPr bwMode="auto">
          <a:xfrm>
            <a:off x="9859785" y="416341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Flowchart: Internal Storage 89">
            <a:extLst>
              <a:ext uri="{FF2B5EF4-FFF2-40B4-BE49-F238E27FC236}">
                <a16:creationId xmlns:a16="http://schemas.microsoft.com/office/drawing/2014/main" id="{87D3D2FD-8A5A-F2A0-189C-3F819714B3D1}"/>
              </a:ext>
            </a:extLst>
          </p:cNvPr>
          <p:cNvSpPr/>
          <p:nvPr/>
        </p:nvSpPr>
        <p:spPr bwMode="auto">
          <a:xfrm>
            <a:off x="9303742" y="416341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EF2DFF6F-571F-C0E8-3C77-01AEE3D51CD9}"/>
              </a:ext>
            </a:extLst>
          </p:cNvPr>
          <p:cNvSpPr/>
          <p:nvPr/>
        </p:nvSpPr>
        <p:spPr bwMode="auto">
          <a:xfrm>
            <a:off x="9303742" y="4989852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Internal Storage 93">
            <a:extLst>
              <a:ext uri="{FF2B5EF4-FFF2-40B4-BE49-F238E27FC236}">
                <a16:creationId xmlns:a16="http://schemas.microsoft.com/office/drawing/2014/main" id="{C00BF2F1-3687-41FE-5EB4-3AFFEF126C26}"/>
              </a:ext>
            </a:extLst>
          </p:cNvPr>
          <p:cNvSpPr/>
          <p:nvPr/>
        </p:nvSpPr>
        <p:spPr bwMode="auto">
          <a:xfrm>
            <a:off x="7963832" y="5472171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Flowchart: Internal Storage 95">
            <a:extLst>
              <a:ext uri="{FF2B5EF4-FFF2-40B4-BE49-F238E27FC236}">
                <a16:creationId xmlns:a16="http://schemas.microsoft.com/office/drawing/2014/main" id="{C54E13E7-FA66-2F30-A62B-15CDC6C287DC}"/>
              </a:ext>
            </a:extLst>
          </p:cNvPr>
          <p:cNvSpPr/>
          <p:nvPr/>
        </p:nvSpPr>
        <p:spPr bwMode="auto">
          <a:xfrm>
            <a:off x="7390556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6047E69D-0C15-2EE1-E81E-2B7FC80FD839}"/>
              </a:ext>
            </a:extLst>
          </p:cNvPr>
          <p:cNvSpPr/>
          <p:nvPr/>
        </p:nvSpPr>
        <p:spPr bwMode="auto">
          <a:xfrm>
            <a:off x="7390556" y="6298611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Internal Storage 99">
            <a:extLst>
              <a:ext uri="{FF2B5EF4-FFF2-40B4-BE49-F238E27FC236}">
                <a16:creationId xmlns:a16="http://schemas.microsoft.com/office/drawing/2014/main" id="{2B5EA8EA-1DAF-D658-E179-76C45C5B6014}"/>
              </a:ext>
            </a:extLst>
          </p:cNvPr>
          <p:cNvSpPr/>
          <p:nvPr/>
        </p:nvSpPr>
        <p:spPr bwMode="auto">
          <a:xfrm>
            <a:off x="8517912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Flowchart: Internal Storage 101">
            <a:extLst>
              <a:ext uri="{FF2B5EF4-FFF2-40B4-BE49-F238E27FC236}">
                <a16:creationId xmlns:a16="http://schemas.microsoft.com/office/drawing/2014/main" id="{8D513CB0-6114-3293-2F19-BEC3D76EC155}"/>
              </a:ext>
            </a:extLst>
          </p:cNvPr>
          <p:cNvSpPr/>
          <p:nvPr/>
        </p:nvSpPr>
        <p:spPr bwMode="auto">
          <a:xfrm>
            <a:off x="9859785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Flowchart: Internal Storage 103">
            <a:extLst>
              <a:ext uri="{FF2B5EF4-FFF2-40B4-BE49-F238E27FC236}">
                <a16:creationId xmlns:a16="http://schemas.microsoft.com/office/drawing/2014/main" id="{604C2F3A-895A-80C5-2714-7EFCD29A4440}"/>
              </a:ext>
            </a:extLst>
          </p:cNvPr>
          <p:cNvSpPr/>
          <p:nvPr/>
        </p:nvSpPr>
        <p:spPr bwMode="auto">
          <a:xfrm>
            <a:off x="9303742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6316706A-1A4A-5C67-3229-2414266DCAC0}"/>
              </a:ext>
            </a:extLst>
          </p:cNvPr>
          <p:cNvSpPr/>
          <p:nvPr/>
        </p:nvSpPr>
        <p:spPr bwMode="auto">
          <a:xfrm>
            <a:off x="9303742" y="6298611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Flowchart: Internal Storage 107">
            <a:extLst>
              <a:ext uri="{FF2B5EF4-FFF2-40B4-BE49-F238E27FC236}">
                <a16:creationId xmlns:a16="http://schemas.microsoft.com/office/drawing/2014/main" id="{4BFAC37A-9269-CDC6-8E86-B7A6CC9D1874}"/>
              </a:ext>
            </a:extLst>
          </p:cNvPr>
          <p:cNvSpPr/>
          <p:nvPr/>
        </p:nvSpPr>
        <p:spPr bwMode="auto">
          <a:xfrm>
            <a:off x="10423479" y="5472171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83919-5776-43C5-ACF6-CE51A664C490}"/>
              </a:ext>
            </a:extLst>
          </p:cNvPr>
          <p:cNvSpPr/>
          <p:nvPr/>
        </p:nvSpPr>
        <p:spPr bwMode="auto">
          <a:xfrm>
            <a:off x="190352" y="5373216"/>
            <a:ext cx="11761063" cy="132234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BCBAB8-EC45-4853-BBF6-4988556EE153}"/>
              </a:ext>
            </a:extLst>
          </p:cNvPr>
          <p:cNvSpPr txBox="1"/>
          <p:nvPr/>
        </p:nvSpPr>
        <p:spPr>
          <a:xfrm>
            <a:off x="4063854" y="4612455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 ways in total</a:t>
            </a:r>
          </a:p>
        </p:txBody>
      </p:sp>
    </p:spTree>
    <p:extLst>
      <p:ext uri="{BB962C8B-B14F-4D97-AF65-F5344CB8AC3E}">
        <p14:creationId xmlns:p14="http://schemas.microsoft.com/office/powerpoint/2010/main" val="185630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78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53" grpId="0" animBg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16A20178-505C-41DC-99FE-09303DD28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64B06-CA6F-4FC1-B7B7-9087DBEF38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399" dirty="0"/>
              <a:t>Order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(with repetition)</a:t>
            </a:r>
            <a:endParaRPr lang="en-US" dirty="0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FB1CDDF-9B76-4146-98B8-84FD6D01A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Order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and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in all possible ways (without repetition)</a:t>
            </a:r>
          </a:p>
          <a:p>
            <a:pPr lvl="1"/>
            <a:r>
              <a:rPr lang="en-GB" sz="3199" dirty="0"/>
              <a:t>Count how many ways are there</a:t>
            </a:r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B9C2C64-9814-4D8E-90FF-F7CD7702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Permutations Count</a:t>
            </a:r>
            <a:endParaRPr lang="bg-BG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730C8ED-F907-4629-9B45-95E462AB0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022091"/>
              </p:ext>
            </p:extLst>
          </p:nvPr>
        </p:nvGraphicFramePr>
        <p:xfrm>
          <a:off x="2465448" y="3789040"/>
          <a:ext cx="1624119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7" name="Table 36">
            <a:extLst>
              <a:ext uri="{FF2B5EF4-FFF2-40B4-BE49-F238E27FC236}">
                <a16:creationId xmlns:a16="http://schemas.microsoft.com/office/drawing/2014/main" id="{12C41184-A65B-4603-8196-7DD0F2230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26286"/>
              </p:ext>
            </p:extLst>
          </p:nvPr>
        </p:nvGraphicFramePr>
        <p:xfrm>
          <a:off x="2456692" y="4409923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8" name="TextBox 5">
            <a:extLst>
              <a:ext uri="{FF2B5EF4-FFF2-40B4-BE49-F238E27FC236}">
                <a16:creationId xmlns:a16="http://schemas.microsoft.com/office/drawing/2014/main" id="{F1DBC780-954C-4EDD-8246-B84317CAC665}"/>
              </a:ext>
            </a:extLst>
          </p:cNvPr>
          <p:cNvSpPr txBox="1"/>
          <p:nvPr/>
        </p:nvSpPr>
        <p:spPr>
          <a:xfrm>
            <a:off x="2537036" y="4359485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3</a:t>
            </a: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A0956A96-FDA7-4E1D-9A13-A0233EC81A5C}"/>
              </a:ext>
            </a:extLst>
          </p:cNvPr>
          <p:cNvSpPr txBox="1"/>
          <p:nvPr/>
        </p:nvSpPr>
        <p:spPr>
          <a:xfrm>
            <a:off x="3066116" y="4359485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2</a:t>
            </a:r>
          </a:p>
        </p:txBody>
      </p:sp>
      <p:sp>
        <p:nvSpPr>
          <p:cNvPr id="10" name="TextBox 41">
            <a:extLst>
              <a:ext uri="{FF2B5EF4-FFF2-40B4-BE49-F238E27FC236}">
                <a16:creationId xmlns:a16="http://schemas.microsoft.com/office/drawing/2014/main" id="{6FD737B1-663A-407B-B67B-311C11B01732}"/>
              </a:ext>
            </a:extLst>
          </p:cNvPr>
          <p:cNvSpPr txBox="1"/>
          <p:nvPr/>
        </p:nvSpPr>
        <p:spPr>
          <a:xfrm>
            <a:off x="3606337" y="4359485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4B91ACD5-7EED-4F78-A4FC-EB6F22CB00E3}"/>
              </a:ext>
            </a:extLst>
          </p:cNvPr>
          <p:cNvSpPr/>
          <p:nvPr/>
        </p:nvSpPr>
        <p:spPr>
          <a:xfrm>
            <a:off x="2537036" y="5119334"/>
            <a:ext cx="1952529" cy="7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399" dirty="0"/>
              <a:t>n! = 3!</a:t>
            </a:r>
            <a:endParaRPr lang="bg-BG" sz="4399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22E4E5B-E655-4ACA-A5A7-DEDA46F5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08" y="4659128"/>
            <a:ext cx="1973368" cy="1055581"/>
          </a:xfrm>
          <a:prstGeom prst="wedgeRoundRectCallout">
            <a:avLst>
              <a:gd name="adj1" fmla="val 68874"/>
              <a:gd name="adj2" fmla="val 36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2800" b="1" dirty="0">
                <a:solidFill>
                  <a:srgbClr val="FFFFFF"/>
                </a:solidFill>
              </a:rPr>
              <a:t> possible ways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E87C3C6E-79BE-94F6-3F65-89F468499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65541"/>
              </p:ext>
            </p:extLst>
          </p:nvPr>
        </p:nvGraphicFramePr>
        <p:xfrm>
          <a:off x="7231959" y="2548449"/>
          <a:ext cx="1624119" cy="52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52051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F6C3A6A-D780-E3DB-1E72-ED8B5A37E959}"/>
                  </a:ext>
                </a:extLst>
              </p:cNvPr>
              <p:cNvSpPr/>
              <p:nvPr/>
            </p:nvSpPr>
            <p:spPr>
              <a:xfrm>
                <a:off x="6903548" y="3591870"/>
                <a:ext cx="3905059" cy="1067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1!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2!..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4399" i="1" dirty="0">
                    <a:latin typeface="Cambria Math" panose="02040503050406030204" pitchFamily="18" charset="0"/>
                  </a:rPr>
                  <a:t> </a:t>
                </a:r>
                <a:r>
                  <a:rPr lang="en-GB" sz="4399" dirty="0">
                    <a:latin typeface="Cambria Math" panose="02040503050406030204" pitchFamily="18" charset="0"/>
                  </a:rPr>
                  <a:t>=</a:t>
                </a:r>
                <a:r>
                  <a:rPr lang="en-GB" sz="4399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bg-BG" sz="4399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F6C3A6A-D780-E3DB-1E72-ED8B5A37E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548" y="3591870"/>
                <a:ext cx="3905059" cy="1067258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7">
            <a:extLst>
              <a:ext uri="{FF2B5EF4-FFF2-40B4-BE49-F238E27FC236}">
                <a16:creationId xmlns:a16="http://schemas.microsoft.com/office/drawing/2014/main" id="{1A5EF346-EB79-252E-8A1A-382174D1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12" y="4976305"/>
            <a:ext cx="1912739" cy="1055298"/>
          </a:xfrm>
          <a:prstGeom prst="wedgeRoundRectCallout">
            <a:avLst>
              <a:gd name="adj1" fmla="val -44572"/>
              <a:gd name="adj2" fmla="val -738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799" b="1" dirty="0">
                <a:solidFill>
                  <a:srgbClr val="FFFFFF"/>
                </a:solidFill>
              </a:rPr>
              <a:t> possible ways</a:t>
            </a:r>
            <a:endParaRPr lang="en-US" sz="27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399" dirty="0"/>
              <a:t>Generates all possible </a:t>
            </a:r>
            <a:r>
              <a:rPr lang="en-GB" sz="3399" b="1" dirty="0">
                <a:solidFill>
                  <a:schemeClr val="bg1"/>
                </a:solidFill>
              </a:rPr>
              <a:t>permutations</a:t>
            </a:r>
            <a:r>
              <a:rPr lang="en-GB" sz="3399" dirty="0"/>
              <a:t> of a given set of elements</a:t>
            </a:r>
          </a:p>
          <a:p>
            <a:pPr lvl="1"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Without</a:t>
            </a:r>
            <a:r>
              <a:rPr lang="en-GB" sz="3399" dirty="0"/>
              <a:t> using </a:t>
            </a:r>
            <a:r>
              <a:rPr lang="en-GB" sz="3399" b="1" dirty="0">
                <a:solidFill>
                  <a:schemeClr val="bg1"/>
                </a:solidFill>
              </a:rPr>
              <a:t>extra memory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Permutations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39730" y="4113287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079" y="4051019"/>
            <a:ext cx="118389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987" y="2974081"/>
            <a:ext cx="1183894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CAB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CBA</a:t>
            </a:r>
          </a:p>
        </p:txBody>
      </p:sp>
    </p:spTree>
    <p:extLst>
      <p:ext uri="{BB962C8B-B14F-4D97-AF65-F5344CB8AC3E}">
        <p14:creationId xmlns:p14="http://schemas.microsoft.com/office/powerpoint/2010/main" val="6165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32">
      <a:dk1>
        <a:srgbClr val="235057"/>
      </a:dk1>
      <a:lt1>
        <a:srgbClr val="FFA000"/>
      </a:lt1>
      <a:dk2>
        <a:srgbClr val="32737E"/>
      </a:dk2>
      <a:lt2>
        <a:srgbClr val="FFFFFF"/>
      </a:lt2>
      <a:accent1>
        <a:srgbClr val="E28D1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8851</TotalTime>
  <Words>2185</Words>
  <Application>Microsoft Office PowerPoint</Application>
  <PresentationFormat>Custom</PresentationFormat>
  <Paragraphs>508</Paragraphs>
  <Slides>38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Consolas</vt:lpstr>
      <vt:lpstr>Wingdings</vt:lpstr>
      <vt:lpstr>Wingdings 2</vt:lpstr>
      <vt:lpstr>SoftUni</vt:lpstr>
      <vt:lpstr>Combinatorial Algorithms</vt:lpstr>
      <vt:lpstr>Table of Contents</vt:lpstr>
      <vt:lpstr>Permutations</vt:lpstr>
      <vt:lpstr>Permutations</vt:lpstr>
      <vt:lpstr>Permutations – Example</vt:lpstr>
      <vt:lpstr>Permutations – Real-Life Example</vt:lpstr>
      <vt:lpstr>Permutations Repetition – Real-Life Example</vt:lpstr>
      <vt:lpstr>Permutations Count</vt:lpstr>
      <vt:lpstr>Problem: Permutations</vt:lpstr>
      <vt:lpstr>Algorithm: Permutations</vt:lpstr>
      <vt:lpstr>Generating Permutations</vt:lpstr>
      <vt:lpstr>Problem: Permutations with Repetition</vt:lpstr>
      <vt:lpstr>Solution: Permutations with Repetition (2)</vt:lpstr>
      <vt:lpstr>Variations</vt:lpstr>
      <vt:lpstr>Variations</vt:lpstr>
      <vt:lpstr>Variations</vt:lpstr>
      <vt:lpstr>Variations – Real-Life Example</vt:lpstr>
      <vt:lpstr>Variations Repetition – Real-Life Example</vt:lpstr>
      <vt:lpstr>Variations Count</vt:lpstr>
      <vt:lpstr>Problem: Generate Variations</vt:lpstr>
      <vt:lpstr>Problem: Generate Variations with Reps</vt:lpstr>
      <vt:lpstr>Combinations</vt:lpstr>
      <vt:lpstr>Combinations</vt:lpstr>
      <vt:lpstr>Combinations</vt:lpstr>
      <vt:lpstr>Combinations – Real-Life Example</vt:lpstr>
      <vt:lpstr>Combinations Repetition – Real-Life Example</vt:lpstr>
      <vt:lpstr>Combinations Count</vt:lpstr>
      <vt:lpstr>Problem: Generate Combinations</vt:lpstr>
      <vt:lpstr>Problem: Combinations with Repetition</vt:lpstr>
      <vt:lpstr>N Choose K Count</vt:lpstr>
      <vt:lpstr>What is Binomial Coefficients</vt:lpstr>
      <vt:lpstr>Problem: Combinations Count</vt:lpstr>
      <vt:lpstr>Pascal's Triangle</vt:lpstr>
      <vt:lpstr>Binomial Coefficients: Calculation</vt:lpstr>
      <vt:lpstr>Summary</vt:lpstr>
      <vt:lpstr>Questions?</vt:lpstr>
      <vt:lpstr>License</vt:lpstr>
      <vt:lpstr>Trainings @ Software University (SoftUni)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Combinatorial Algorithms</dc:title>
  <dc:subject>Software Development</dc:subject>
  <dc:creator>SoftUni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
© Software University – https://softuni.bg
Copyrighted document. Unauthorized copy, reproduction or use is not permitted.</dc:description>
  <cp:lastModifiedBy>Svetlin Nakov</cp:lastModifiedBy>
  <cp:revision>621</cp:revision>
  <dcterms:created xsi:type="dcterms:W3CDTF">2020-05-22T09:36:57Z</dcterms:created>
  <dcterms:modified xsi:type="dcterms:W3CDTF">2022-11-03T13:47:30Z</dcterms:modified>
  <cp:category>quality assurance;computer programming;programming;software development;software engineering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