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7" r:id="rId13"/>
    <p:sldId id="598" r:id="rId14"/>
    <p:sldId id="599" r:id="rId15"/>
    <p:sldId id="600" r:id="rId16"/>
    <p:sldId id="601" r:id="rId17"/>
    <p:sldId id="602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здаване на герой" id="{5C99A43F-A2F1-47A2-A3C2-2343CC3E2869}">
          <p14:sldIdLst>
            <p14:sldId id="587"/>
            <p14:sldId id="588"/>
          </p14:sldIdLst>
        </p14:section>
        <p14:section name="Персонализиране на визията на героя" id="{2D860BD4-0CE4-4369-952F-544854906D19}">
          <p14:sldIdLst>
            <p14:sldId id="589"/>
            <p14:sldId id="590"/>
            <p14:sldId id="591"/>
            <p14:sldId id="592"/>
            <p14:sldId id="593"/>
            <p14:sldId id="594"/>
            <p14:sldId id="595"/>
            <p14:sldId id="597"/>
            <p14:sldId id="598"/>
            <p14:sldId id="599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114" y="1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4" y="1871075"/>
            <a:ext cx="11083636" cy="720000"/>
          </a:xfrm>
        </p:spPr>
        <p:txBody>
          <a:bodyPr>
            <a:normAutofit/>
          </a:bodyPr>
          <a:lstStyle/>
          <a:p>
            <a:r>
              <a:rPr lang="bg-BG" dirty="0"/>
              <a:t>Разширено използване на библиотеката </a:t>
            </a:r>
            <a:r>
              <a:rPr lang="en-GB" dirty="0"/>
              <a:t>turtle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1549574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Създаване на герой и промяна на състоянието му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61" t="-2875" r="-7083" b="-304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3FA7A-EF1C-17B3-12C1-C64F9585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A030A7-59F4-A3B6-EAAA-2C6083F06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7425C-8D67-9D02-5DC4-31FDB273A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използваме </a:t>
            </a:r>
            <a:r>
              <a:rPr lang="bg-BG" b="1" dirty="0"/>
              <a:t>собсвтен костюм</a:t>
            </a:r>
            <a:r>
              <a:rPr lang="bg-BG" dirty="0"/>
              <a:t>, първо трябва да </a:t>
            </a:r>
            <a:r>
              <a:rPr lang="bg-BG" b="1" dirty="0">
                <a:solidFill>
                  <a:schemeClr val="bg1"/>
                </a:solidFill>
              </a:rPr>
              <a:t>регистрираме файла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bg-BG" dirty="0"/>
              <a:t>Героят</a:t>
            </a:r>
            <a:r>
              <a:rPr lang="bg-BG" b="1" dirty="0"/>
              <a:t> </a:t>
            </a:r>
            <a:r>
              <a:rPr lang="en-GB" b="1" dirty="0"/>
              <a:t>turtle</a:t>
            </a:r>
            <a:r>
              <a:rPr lang="bg-BG" b="1" dirty="0"/>
              <a:t> </a:t>
            </a:r>
            <a:r>
              <a:rPr lang="bg-BG" dirty="0"/>
              <a:t>ще използва </a:t>
            </a:r>
            <a:r>
              <a:rPr lang="bg-BG" b="1" dirty="0"/>
              <a:t>файла </a:t>
            </a:r>
            <a:r>
              <a:rPr lang="en-GB" b="1" dirty="0">
                <a:solidFill>
                  <a:schemeClr val="bg1"/>
                </a:solidFill>
              </a:rPr>
              <a:t>mario.gif </a:t>
            </a:r>
            <a:r>
              <a:rPr lang="bg-BG" dirty="0"/>
              <a:t>като </a:t>
            </a:r>
            <a:r>
              <a:rPr lang="bg-BG" b="1" dirty="0"/>
              <a:t>костюм</a:t>
            </a:r>
            <a:endParaRPr lang="en-GB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6B5BFC-A2C2-D2A1-2E7A-A9E110D2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костюм</a:t>
            </a:r>
            <a:r>
              <a:rPr lang="en-GB" dirty="0"/>
              <a:t>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5F5B1-B091-080D-D8EA-3A1FD1F56BB6}"/>
              </a:ext>
            </a:extLst>
          </p:cNvPr>
          <p:cNvSpPr txBox="1"/>
          <p:nvPr/>
        </p:nvSpPr>
        <p:spPr>
          <a:xfrm>
            <a:off x="651000" y="2574000"/>
            <a:ext cx="6210000" cy="1085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screen.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register_shape(</a:t>
            </a:r>
            <a:r>
              <a:rPr lang="en-GB" sz="2400" b="1" dirty="0">
                <a:latin typeface="Consolas" panose="020B0609020204030204" pitchFamily="49" charset="0"/>
              </a:rPr>
              <a:t>"mario.gif"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turtle.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shape(</a:t>
            </a:r>
            <a:r>
              <a:rPr lang="en-US" sz="2400" b="1" dirty="0">
                <a:latin typeface="Consolas" panose="020B0609020204030204" pitchFamily="49" charset="0"/>
              </a:rPr>
              <a:t>"mario.gif"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raphic 5" descr="Turtle with solid fill">
            <a:extLst>
              <a:ext uri="{FF2B5EF4-FFF2-40B4-BE49-F238E27FC236}">
                <a16:creationId xmlns:a16="http://schemas.microsoft.com/office/drawing/2014/main" id="{816DFA57-CF3C-2DD0-B2A7-F93BEB28F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703" y="4708229"/>
            <a:ext cx="1665000" cy="1665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49B23-FECB-FC2B-13A3-DF581ADDB0E6}"/>
              </a:ext>
            </a:extLst>
          </p:cNvPr>
          <p:cNvCxnSpPr/>
          <p:nvPr/>
        </p:nvCxnSpPr>
        <p:spPr>
          <a:xfrm>
            <a:off x="5460703" y="5620079"/>
            <a:ext cx="11302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artoon character running with a mustache&#10;&#10;Description automatically generated">
            <a:extLst>
              <a:ext uri="{FF2B5EF4-FFF2-40B4-BE49-F238E27FC236}">
                <a16:creationId xmlns:a16="http://schemas.microsoft.com/office/drawing/2014/main" id="{35EB2C19-1156-0779-42FC-5DC423BFD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4779000"/>
            <a:ext cx="2340000" cy="15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C0F2E-5CA8-BB34-9C00-1E5055CA4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4194F-1482-9C2E-872B-57786037A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customcostumes.py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</a:t>
            </a:r>
            <a:r>
              <a:rPr lang="bg-BG" b="1" dirty="0"/>
              <a:t>папката </a:t>
            </a:r>
            <a:r>
              <a:rPr lang="en-GB" b="1" dirty="0">
                <a:solidFill>
                  <a:schemeClr val="bg1"/>
                </a:solidFill>
              </a:rPr>
              <a:t>Resources</a:t>
            </a:r>
          </a:p>
          <a:p>
            <a:r>
              <a:rPr lang="bg-BG" b="1" dirty="0"/>
              <a:t>Разгледайте</a:t>
            </a:r>
            <a:r>
              <a:rPr lang="bg-BG" dirty="0"/>
              <a:t> кода и </a:t>
            </a:r>
            <a:r>
              <a:rPr lang="bg-BG" b="1" dirty="0"/>
              <a:t>изпълнете</a:t>
            </a:r>
            <a:r>
              <a:rPr lang="bg-BG" dirty="0"/>
              <a:t> програмата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1207D-6768-3614-67E1-AA7AA6C3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костюм – демо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D8941-7E37-04B0-E00E-AD8B10B5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31" y="2727685"/>
            <a:ext cx="5871137" cy="39278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1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A485A-A3E0-8051-1BA2-0E079D33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E3D55433-F6B3-F188-AC59-D2DB5D95E5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836000" y="3114000"/>
            <a:ext cx="6650892" cy="1281380"/>
          </a:xfrm>
        </p:spPr>
        <p:txBody>
          <a:bodyPr/>
          <a:lstStyle/>
          <a:p>
            <a:r>
              <a:rPr lang="bg-BG" dirty="0"/>
              <a:t>Използване на различни цветове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4EE4-0B67-17E9-071E-3BBE0488DB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28500" y="1944000"/>
            <a:ext cx="6065892" cy="1281380"/>
          </a:xfrm>
        </p:spPr>
        <p:txBody>
          <a:bodyPr/>
          <a:lstStyle/>
          <a:p>
            <a:r>
              <a:rPr lang="bg-BG" dirty="0"/>
              <a:t>Цвят на героя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5D10D3-2E2D-8024-D01C-4D1BFDB8F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36000" y="1449000"/>
            <a:ext cx="2790000" cy="272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C2280-F644-D773-9144-5966F0BE1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задавате </a:t>
            </a:r>
            <a:r>
              <a:rPr lang="bg-BG" b="1" dirty="0"/>
              <a:t>различни цветове </a:t>
            </a:r>
            <a:r>
              <a:rPr lang="bg-BG" dirty="0"/>
              <a:t>на вашия герой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Можете да задавате цвят и чрез </a:t>
            </a:r>
            <a:r>
              <a:rPr lang="en-GB" b="1" dirty="0">
                <a:solidFill>
                  <a:srgbClr val="FF0000"/>
                </a:solidFill>
              </a:rPr>
              <a:t>R</a:t>
            </a:r>
            <a:r>
              <a:rPr lang="en-GB" b="1" dirty="0">
                <a:solidFill>
                  <a:schemeClr val="accent2"/>
                </a:solidFill>
              </a:rPr>
              <a:t>G</a:t>
            </a:r>
            <a:r>
              <a:rPr lang="en-GB" b="1" dirty="0">
                <a:solidFill>
                  <a:srgbClr val="00B0F0"/>
                </a:solidFill>
              </a:rPr>
              <a:t>B</a:t>
            </a:r>
            <a:r>
              <a:rPr lang="en-GB" dirty="0"/>
              <a:t> </a:t>
            </a:r>
            <a:r>
              <a:rPr lang="bg-BG" dirty="0"/>
              <a:t>модела</a:t>
            </a:r>
          </a:p>
          <a:p>
            <a:endParaRPr lang="bg-BG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5AA99B-3560-F0A5-B15A-AF69AA0E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Цвят на героя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7FA6A-6393-4B91-2850-6F7D5D4A5BF1}"/>
              </a:ext>
            </a:extLst>
          </p:cNvPr>
          <p:cNvSpPr txBox="1"/>
          <p:nvPr/>
        </p:nvSpPr>
        <p:spPr>
          <a:xfrm>
            <a:off x="696000" y="1950779"/>
            <a:ext cx="4365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my_turtle.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color(</a:t>
            </a:r>
            <a:r>
              <a:rPr lang="en-GB" sz="2400" b="1" dirty="0">
                <a:latin typeface="Consolas" panose="020B0609020204030204" pitchFamily="49" charset="0"/>
              </a:rPr>
              <a:t>"</a:t>
            </a:r>
            <a:r>
              <a:rPr lang="bg-BG" sz="2400" b="1" dirty="0">
                <a:latin typeface="Consolas" panose="020B0609020204030204" pitchFamily="49" charset="0"/>
              </a:rPr>
              <a:t>цвят</a:t>
            </a:r>
            <a:r>
              <a:rPr lang="en-GB" sz="2400" b="1" dirty="0"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021E8-47F4-8FA8-E434-A69B6A1636D4}"/>
              </a:ext>
            </a:extLst>
          </p:cNvPr>
          <p:cNvSpPr txBox="1"/>
          <p:nvPr/>
        </p:nvSpPr>
        <p:spPr>
          <a:xfrm>
            <a:off x="5466000" y="1950778"/>
            <a:ext cx="5895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my_turtle.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color(</a:t>
            </a:r>
            <a:r>
              <a:rPr lang="en-GB" sz="2400" b="1" dirty="0">
                <a:latin typeface="Consolas" panose="020B0609020204030204" pitchFamily="49" charset="0"/>
              </a:rPr>
              <a:t>"</a:t>
            </a:r>
            <a:r>
              <a:rPr lang="bg-BG" sz="2400" b="1" dirty="0">
                <a:latin typeface="Consolas" panose="020B0609020204030204" pitchFamily="49" charset="0"/>
              </a:rPr>
              <a:t>цвят1", "цвят2</a:t>
            </a:r>
            <a:r>
              <a:rPr lang="en-GB" sz="2400" b="1" dirty="0"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438354D-F13C-4036-0C78-326768BFC740}"/>
              </a:ext>
            </a:extLst>
          </p:cNvPr>
          <p:cNvSpPr/>
          <p:nvPr/>
        </p:nvSpPr>
        <p:spPr bwMode="auto">
          <a:xfrm>
            <a:off x="698185" y="3057507"/>
            <a:ext cx="4365000" cy="1575000"/>
          </a:xfrm>
          <a:prstGeom prst="wedgeRoundRectCallout">
            <a:avLst>
              <a:gd name="adj1" fmla="val 24491"/>
              <a:gd name="adj2" fmla="val -84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Когато е зададен един цвят, героят се оцветява изцяло в него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0DBB0B2-021A-505C-CEDD-A0E518D54E3F}"/>
              </a:ext>
            </a:extLst>
          </p:cNvPr>
          <p:cNvSpPr/>
          <p:nvPr/>
        </p:nvSpPr>
        <p:spPr bwMode="auto">
          <a:xfrm>
            <a:off x="5477294" y="2950441"/>
            <a:ext cx="5715000" cy="1681995"/>
          </a:xfrm>
          <a:prstGeom prst="wedgeRoundRectCallout">
            <a:avLst>
              <a:gd name="adj1" fmla="val 9924"/>
              <a:gd name="adj2" fmla="val -76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два цвята, първият се използва за очертанията, а вторият – за запълването на героя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1A2F18F-C75F-4E7F-1CD3-BFAFFAFA371B}"/>
              </a:ext>
            </a:extLst>
          </p:cNvPr>
          <p:cNvSpPr/>
          <p:nvPr/>
        </p:nvSpPr>
        <p:spPr bwMode="auto">
          <a:xfrm>
            <a:off x="5477294" y="2950441"/>
            <a:ext cx="5715000" cy="1681995"/>
          </a:xfrm>
          <a:prstGeom prst="wedgeRoundRectCallout">
            <a:avLst>
              <a:gd name="adj1" fmla="val 35419"/>
              <a:gd name="adj2" fmla="val -76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два цвята, първият се използва за очертанията, а вторият – за запълването на героя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1D105-6230-932E-9F4F-70E60BF4252D}"/>
              </a:ext>
            </a:extLst>
          </p:cNvPr>
          <p:cNvSpPr txBox="1"/>
          <p:nvPr/>
        </p:nvSpPr>
        <p:spPr>
          <a:xfrm>
            <a:off x="696000" y="5377629"/>
            <a:ext cx="8235000" cy="1008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screen.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colormode(</a:t>
            </a:r>
            <a:r>
              <a:rPr lang="en-GB" sz="2400" b="1" dirty="0">
                <a:latin typeface="Consolas" panose="020B0609020204030204" pitchFamily="49" charset="0"/>
              </a:rPr>
              <a:t>255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Активираме </a:t>
            </a:r>
            <a:r>
              <a:rPr lang="en-GB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RGB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модела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my_turtle.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color(</a:t>
            </a:r>
            <a:r>
              <a:rPr lang="bg-BG" sz="2400" b="1" dirty="0">
                <a:latin typeface="Consolas" panose="020B0609020204030204" pitchFamily="49" charset="0"/>
              </a:rPr>
              <a:t>230, 110, 190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2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67E28-69F4-51BD-706A-07A18C114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610C7-4E04-6023-BC68-0874EBDD5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colors.py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</a:t>
            </a:r>
            <a:r>
              <a:rPr lang="bg-BG" b="1" dirty="0"/>
              <a:t>папката </a:t>
            </a:r>
            <a:r>
              <a:rPr lang="en-GB" b="1" dirty="0">
                <a:solidFill>
                  <a:schemeClr val="bg1"/>
                </a:solidFill>
              </a:rPr>
              <a:t>Resources</a:t>
            </a:r>
          </a:p>
          <a:p>
            <a:r>
              <a:rPr lang="bg-BG" b="1" dirty="0"/>
              <a:t>Разгледайте</a:t>
            </a:r>
            <a:r>
              <a:rPr lang="bg-BG" dirty="0"/>
              <a:t> кода и </a:t>
            </a:r>
            <a:r>
              <a:rPr lang="bg-BG" b="1" dirty="0"/>
              <a:t>изпълнете</a:t>
            </a:r>
            <a:r>
              <a:rPr lang="bg-BG" dirty="0"/>
              <a:t> програмата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032DBB-050C-EB1F-6B86-1D36EA5F5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Цвят на героя – демо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D1404-414D-02CE-A3DD-AE4913E1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59"/>
          <a:stretch/>
        </p:blipFill>
        <p:spPr>
          <a:xfrm>
            <a:off x="3396000" y="2657004"/>
            <a:ext cx="5400000" cy="3998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95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CAAC4-83A8-CE7B-0D1C-10DF7DD21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3F1692E-26AA-A1A1-D07B-C1A81CD794C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836000" y="3114000"/>
            <a:ext cx="6650892" cy="1281380"/>
          </a:xfrm>
        </p:spPr>
        <p:txBody>
          <a:bodyPr/>
          <a:lstStyle/>
          <a:p>
            <a:r>
              <a:rPr lang="bg-BG" dirty="0"/>
              <a:t>Преоразмеряване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B3C056-C7DA-DC23-F72B-C5116601B3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28500" y="1944000"/>
            <a:ext cx="6065892" cy="1281380"/>
          </a:xfrm>
        </p:spPr>
        <p:txBody>
          <a:bodyPr/>
          <a:lstStyle/>
          <a:p>
            <a:r>
              <a:rPr lang="bg-BG" dirty="0"/>
              <a:t>Размер на героя</a:t>
            </a:r>
            <a:endParaRPr lang="en-GB" dirty="0"/>
          </a:p>
        </p:txBody>
      </p:sp>
      <p:pic>
        <p:nvPicPr>
          <p:cNvPr id="9" name="Picture 8" descr="A red ghost with blue eyes&#10;&#10;Description automatically generated">
            <a:extLst>
              <a:ext uri="{FF2B5EF4-FFF2-40B4-BE49-F238E27FC236}">
                <a16:creationId xmlns:a16="http://schemas.microsoft.com/office/drawing/2014/main" id="{B584553A-A3C5-6DF1-0E17-6635DA2B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00" y="2647416"/>
            <a:ext cx="900000" cy="900000"/>
          </a:xfrm>
          <a:prstGeom prst="rect">
            <a:avLst/>
          </a:prstGeom>
        </p:spPr>
      </p:pic>
      <p:pic>
        <p:nvPicPr>
          <p:cNvPr id="10" name="Picture 9" descr="A red ghost with blue eyes&#10;&#10;Description automatically generated">
            <a:extLst>
              <a:ext uri="{FF2B5EF4-FFF2-40B4-BE49-F238E27FC236}">
                <a16:creationId xmlns:a16="http://schemas.microsoft.com/office/drawing/2014/main" id="{6B02AA05-00B0-CDA5-1527-CA539655D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9" y="1783289"/>
            <a:ext cx="1971401" cy="19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4DAD7-0EA0-2EDB-30E6-612BA56EA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задавате </a:t>
            </a:r>
            <a:r>
              <a:rPr lang="bg-BG" b="1" dirty="0"/>
              <a:t>различен размер </a:t>
            </a:r>
            <a:r>
              <a:rPr lang="bg-BG" dirty="0"/>
              <a:t>на вашия герой</a:t>
            </a:r>
          </a:p>
          <a:p>
            <a:pPr marL="442912" lvl="1" indent="0">
              <a:buNone/>
            </a:pPr>
            <a:endParaRPr lang="en-GB" dirty="0"/>
          </a:p>
          <a:p>
            <a:r>
              <a:rPr lang="bg-BG" dirty="0"/>
              <a:t>Командата има и следните варианти: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F864B2-E95C-DF4E-FBC3-EDB7EA03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героя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C0F3C-4401-8577-EDEC-4B6ADEC89AEE}"/>
              </a:ext>
            </a:extLst>
          </p:cNvPr>
          <p:cNvSpPr txBox="1"/>
          <p:nvPr/>
        </p:nvSpPr>
        <p:spPr>
          <a:xfrm>
            <a:off x="651000" y="1899000"/>
            <a:ext cx="846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my_turtle.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shapesize(</a:t>
            </a:r>
            <a:r>
              <a:rPr lang="bg-BG" sz="2400" b="1" dirty="0">
                <a:latin typeface="Consolas" panose="020B0609020204030204" pitchFamily="49" charset="0"/>
              </a:rPr>
              <a:t>широчина, дължина, дебелина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EB3D7-2D20-F93D-5BD2-55A750970582}"/>
              </a:ext>
            </a:extLst>
          </p:cNvPr>
          <p:cNvSpPr txBox="1"/>
          <p:nvPr/>
        </p:nvSpPr>
        <p:spPr>
          <a:xfrm>
            <a:off x="651000" y="3168883"/>
            <a:ext cx="10260000" cy="35492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ru-RU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2 пъти по-голяма широчина и дължина</a:t>
            </a:r>
            <a:endParaRPr lang="bg-BG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dirty="0">
                <a:latin typeface="Consolas" panose="020B0609020204030204" pitchFamily="49" charset="0"/>
              </a:rPr>
              <a:t>my_turtle.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shapesize(</a:t>
            </a:r>
            <a:r>
              <a:rPr lang="bg-BG" sz="2200" b="1" dirty="0">
                <a:latin typeface="Consolas" panose="020B0609020204030204" pitchFamily="49" charset="0"/>
              </a:rPr>
              <a:t>2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ru-RU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2 пъти по-голяма широчина и 4 пъти по-голяма дължина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dirty="0">
                <a:latin typeface="Consolas" panose="020B0609020204030204" pitchFamily="49" charset="0"/>
              </a:rPr>
              <a:t>my_turtle.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shapesize(</a:t>
            </a:r>
            <a:r>
              <a:rPr lang="bg-BG" sz="2200" b="1" dirty="0">
                <a:latin typeface="Consolas" panose="020B0609020204030204" pitchFamily="49" charset="0"/>
              </a:rPr>
              <a:t>2, 4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bg-BG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ru-RU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2 пъти по-голяма широчина, 4 пъти по-голяма дължина и 5 пъти по-дебели очертания</a:t>
            </a:r>
            <a:endParaRPr lang="en-US" sz="22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200" b="1" dirty="0">
                <a:latin typeface="Consolas" panose="020B0609020204030204" pitchFamily="49" charset="0"/>
              </a:rPr>
              <a:t>my_turtle.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shapesize(</a:t>
            </a:r>
            <a:r>
              <a:rPr lang="bg-BG" sz="2200" b="1" dirty="0">
                <a:latin typeface="Consolas" panose="020B0609020204030204" pitchFamily="49" charset="0"/>
              </a:rPr>
              <a:t>2, 4, 5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5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02D4-796E-17CC-DA8C-566197CF8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9543B-07D5-B9F7-7142-E5E0CBCE2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0035-5DAE-66E7-C8B7-5C920D98D0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size.py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</a:t>
            </a:r>
            <a:r>
              <a:rPr lang="bg-BG" b="1" dirty="0"/>
              <a:t>папката </a:t>
            </a:r>
            <a:r>
              <a:rPr lang="en-GB" b="1" dirty="0">
                <a:solidFill>
                  <a:schemeClr val="bg1"/>
                </a:solidFill>
              </a:rPr>
              <a:t>Resources</a:t>
            </a:r>
          </a:p>
          <a:p>
            <a:r>
              <a:rPr lang="bg-BG" b="1" dirty="0"/>
              <a:t>Разгледайте</a:t>
            </a:r>
            <a:r>
              <a:rPr lang="bg-BG" dirty="0"/>
              <a:t> кода и </a:t>
            </a:r>
            <a:r>
              <a:rPr lang="bg-BG" b="1" dirty="0"/>
              <a:t>изпълнете</a:t>
            </a:r>
            <a:r>
              <a:rPr lang="bg-BG" dirty="0"/>
              <a:t> програмата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3ABACD-EFD2-197F-5413-E611B129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 героя – демо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78ECB-2050-DC69-4DB1-3EB92B7E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" r="262"/>
          <a:stretch/>
        </p:blipFill>
        <p:spPr>
          <a:xfrm>
            <a:off x="3036000" y="2657004"/>
            <a:ext cx="6120000" cy="3998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60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Създаване</a:t>
            </a:r>
            <a:r>
              <a:rPr lang="bg-BG" sz="2800" dirty="0">
                <a:solidFill>
                  <a:schemeClr val="bg2"/>
                </a:solidFill>
              </a:rPr>
              <a:t> на герой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GB" sz="2800" dirty="0">
                <a:solidFill>
                  <a:schemeClr val="bg2"/>
                </a:solidFill>
              </a:rPr>
              <a:t>my_turtle</a:t>
            </a:r>
            <a:r>
              <a:rPr lang="en-US" sz="2800" dirty="0">
                <a:solidFill>
                  <a:schemeClr val="bg2"/>
                </a:solidFill>
              </a:rPr>
              <a:t> 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Turtle()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Задаване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костюм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GB" sz="2800" dirty="0">
                <a:solidFill>
                  <a:schemeClr val="bg2"/>
                </a:solidFill>
              </a:rPr>
              <a:t>my_turtle.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shape(</a:t>
            </a:r>
            <a:r>
              <a:rPr lang="en-GB" sz="2800" dirty="0">
                <a:solidFill>
                  <a:schemeClr val="bg2"/>
                </a:solidFill>
              </a:rPr>
              <a:t>"</a:t>
            </a:r>
            <a:r>
              <a:rPr lang="bg-BG" sz="2800" dirty="0">
                <a:solidFill>
                  <a:schemeClr val="bg2"/>
                </a:solidFill>
              </a:rPr>
              <a:t>име на костюма</a:t>
            </a:r>
            <a:r>
              <a:rPr lang="en-GB" sz="2800" dirty="0">
                <a:solidFill>
                  <a:schemeClr val="bg2"/>
                </a:solidFill>
              </a:rPr>
              <a:t>"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Задаване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цвят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GB" sz="2800" dirty="0">
                <a:solidFill>
                  <a:schemeClr val="bg2"/>
                </a:solidFill>
              </a:rPr>
              <a:t>my_turtle.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color(</a:t>
            </a:r>
            <a:r>
              <a:rPr lang="en-GB" sz="2800" dirty="0">
                <a:solidFill>
                  <a:schemeClr val="bg2"/>
                </a:solidFill>
              </a:rPr>
              <a:t>"</a:t>
            </a:r>
            <a:r>
              <a:rPr lang="bg-BG" sz="2800" dirty="0">
                <a:solidFill>
                  <a:schemeClr val="bg2"/>
                </a:solidFill>
              </a:rPr>
              <a:t>цвят</a:t>
            </a:r>
            <a:r>
              <a:rPr lang="en-GB" sz="2800" dirty="0">
                <a:solidFill>
                  <a:schemeClr val="bg2"/>
                </a:solidFill>
              </a:rPr>
              <a:t>"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Задаване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размер</a:t>
            </a:r>
            <a:endParaRPr lang="en-GB" sz="2800" b="1" dirty="0">
              <a:solidFill>
                <a:schemeClr val="bg2"/>
              </a:solidFill>
            </a:endParaRP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GB" sz="2800" dirty="0">
                <a:solidFill>
                  <a:schemeClr val="bg2"/>
                </a:solidFill>
              </a:rPr>
              <a:t>my_turtle.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shapesize(</a:t>
            </a:r>
            <a:r>
              <a:rPr lang="bg-BG" sz="2800" dirty="0">
                <a:solidFill>
                  <a:schemeClr val="bg2"/>
                </a:solidFill>
              </a:rPr>
              <a:t>широчина, дължина, дебелина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герой</a:t>
            </a:r>
            <a:endParaRPr lang="bg-BG" b="1" dirty="0">
              <a:cs typeface="Calibri" panose="020F0502020204030204" pitchFamily="34" charset="0"/>
            </a:endParaRPr>
          </a:p>
          <a:p>
            <a:r>
              <a:rPr lang="en-US" dirty="0"/>
              <a:t>͏</a:t>
            </a:r>
            <a:r>
              <a:rPr lang="ru-RU" b="1" dirty="0"/>
              <a:t>Персонализиране</a:t>
            </a:r>
            <a:r>
              <a:rPr lang="ru-RU" dirty="0"/>
              <a:t> на </a:t>
            </a:r>
            <a:r>
              <a:rPr lang="ru-RU" b="1" dirty="0"/>
              <a:t>визията</a:t>
            </a:r>
            <a:r>
              <a:rPr lang="ru-RU" dirty="0"/>
              <a:t> на героя</a:t>
            </a:r>
            <a:r>
              <a:rPr lang="en-GB" dirty="0"/>
              <a:t>:</a:t>
            </a:r>
            <a:endParaRPr lang="ru-RU" dirty="0"/>
          </a:p>
          <a:p>
            <a:pPr lvl="1"/>
            <a:r>
              <a:rPr lang="bg-BG" dirty="0"/>
              <a:t>Костюм</a:t>
            </a:r>
          </a:p>
          <a:p>
            <a:pPr lvl="1"/>
            <a:r>
              <a:rPr lang="bg-BG" dirty="0"/>
              <a:t>Цвят</a:t>
            </a:r>
          </a:p>
          <a:p>
            <a:pPr lvl="1"/>
            <a:r>
              <a:rPr lang="bg-BG" dirty="0"/>
              <a:t>Размер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7DED7145-167C-5B96-A09A-4C8BFB0408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Разширени функционалности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119E4-6643-7F9F-1015-A83D51D164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Създаване на герой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F57A0-8F56-EF2A-04C0-893760733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16" y="1539000"/>
            <a:ext cx="3338568" cy="21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1EA24-A0B3-D14B-81D3-D3BC877CF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</a:t>
            </a:r>
            <a:r>
              <a:rPr lang="bg-BG" b="1" dirty="0"/>
              <a:t>създадем </a:t>
            </a:r>
            <a:r>
              <a:rPr lang="bg-BG" b="1" dirty="0">
                <a:solidFill>
                  <a:schemeClr val="bg1"/>
                </a:solidFill>
              </a:rPr>
              <a:t>герой</a:t>
            </a:r>
            <a:r>
              <a:rPr lang="bg-BG" b="1" dirty="0"/>
              <a:t> </a:t>
            </a:r>
            <a:r>
              <a:rPr lang="bg-BG" dirty="0"/>
              <a:t>в </a:t>
            </a:r>
            <a:r>
              <a:rPr lang="en-GB" b="1" dirty="0"/>
              <a:t>Python</a:t>
            </a:r>
            <a:r>
              <a:rPr lang="bg-BG" dirty="0"/>
              <a:t>, трябва да</a:t>
            </a:r>
            <a:r>
              <a:rPr lang="en-GB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36FD20-5A5A-F401-C595-A53B9DFA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да припомним!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1C4D5-2A80-5075-90FC-36CE3D12472E}"/>
              </a:ext>
            </a:extLst>
          </p:cNvPr>
          <p:cNvSpPr txBox="1"/>
          <p:nvPr/>
        </p:nvSpPr>
        <p:spPr>
          <a:xfrm>
            <a:off x="3351000" y="3170959"/>
            <a:ext cx="549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anose="020B0609020204030204" pitchFamily="49" charset="0"/>
              </a:rPr>
              <a:t>from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turtle</a:t>
            </a:r>
            <a:r>
              <a:rPr lang="en-GB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import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en-GB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anose="020B0609020204030204" pitchFamily="49" charset="0"/>
              </a:rPr>
              <a:t>my_turtle</a:t>
            </a:r>
            <a:r>
              <a:rPr lang="en-US" sz="2800" b="1" dirty="0"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Turtle()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BA3999-44DC-D13E-2EF3-BFEB841C4C85}"/>
              </a:ext>
            </a:extLst>
          </p:cNvPr>
          <p:cNvSpPr/>
          <p:nvPr/>
        </p:nvSpPr>
        <p:spPr bwMode="auto">
          <a:xfrm>
            <a:off x="7806000" y="2169000"/>
            <a:ext cx="3375000" cy="1080000"/>
          </a:xfrm>
          <a:prstGeom prst="wedgeRoundRectCallout">
            <a:avLst>
              <a:gd name="adj1" fmla="val -82688"/>
              <a:gd name="adj2" fmla="val 5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Вмъкнем библиотеката 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14FDA01-3850-D4D0-C5EC-FE639E46BA90}"/>
              </a:ext>
            </a:extLst>
          </p:cNvPr>
          <p:cNvSpPr/>
          <p:nvPr/>
        </p:nvSpPr>
        <p:spPr bwMode="auto">
          <a:xfrm>
            <a:off x="1011000" y="5229000"/>
            <a:ext cx="4005000" cy="720000"/>
          </a:xfrm>
          <a:prstGeom prst="wedgeRoundRectCallout">
            <a:avLst>
              <a:gd name="adj1" fmla="val 44431"/>
              <a:gd name="adj2" fmla="val -116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Инициализираме героя </a:t>
            </a:r>
          </a:p>
        </p:txBody>
      </p:sp>
    </p:spTree>
    <p:extLst>
      <p:ext uri="{BB962C8B-B14F-4D97-AF65-F5344CB8AC3E}">
        <p14:creationId xmlns:p14="http://schemas.microsoft.com/office/powerpoint/2010/main" val="2786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3B97B4-2068-189B-9900-CB48BABD70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735555" y="4704824"/>
            <a:ext cx="8720891" cy="1694175"/>
          </a:xfrm>
        </p:spPr>
        <p:txBody>
          <a:bodyPr/>
          <a:lstStyle/>
          <a:p>
            <a:r>
              <a:rPr lang="ru-RU" dirty="0"/>
              <a:t>Персонализиране на визията на героя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5D11A6-214F-A8C5-94B7-15429ADD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5"/>
          <a:stretch/>
        </p:blipFill>
        <p:spPr>
          <a:xfrm>
            <a:off x="4003500" y="459001"/>
            <a:ext cx="4185000" cy="41846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20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FF3EEDF-9B11-249A-4C13-15431D0CBC8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836000" y="3114000"/>
            <a:ext cx="6650892" cy="1170613"/>
          </a:xfrm>
        </p:spPr>
        <p:txBody>
          <a:bodyPr/>
          <a:lstStyle/>
          <a:p>
            <a:r>
              <a:rPr lang="bg-BG" dirty="0"/>
              <a:t>Промяна на визията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295A79-DD94-A2A6-C5F2-BDD7A62A31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28500" y="1944000"/>
            <a:ext cx="6065892" cy="1281380"/>
          </a:xfrm>
        </p:spPr>
        <p:txBody>
          <a:bodyPr/>
          <a:lstStyle/>
          <a:p>
            <a:r>
              <a:rPr lang="bg-BG" dirty="0"/>
              <a:t>Костюм на героя</a:t>
            </a:r>
            <a:endParaRPr lang="en-GB" dirty="0"/>
          </a:p>
        </p:txBody>
      </p:sp>
      <p:pic>
        <p:nvPicPr>
          <p:cNvPr id="3074" name="Picture 2" descr="Formal suit PNG Designs for T Shirt &amp; Merch">
            <a:extLst>
              <a:ext uri="{FF2B5EF4-FFF2-40B4-BE49-F238E27FC236}">
                <a16:creationId xmlns:a16="http://schemas.microsoft.com/office/drawing/2014/main" id="{33327012-508D-0533-B053-E2C73340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00" y="1478622"/>
            <a:ext cx="2790000" cy="27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5E8D6-233F-9EED-A7DD-5E0145348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bg-BG" dirty="0"/>
              <a:t>Може да задавате </a:t>
            </a:r>
            <a:r>
              <a:rPr lang="bg-BG" b="1" dirty="0"/>
              <a:t>различни костюми </a:t>
            </a:r>
            <a:r>
              <a:rPr lang="bg-BG" dirty="0"/>
              <a:t>на вашия герой</a:t>
            </a:r>
          </a:p>
          <a:p>
            <a:endParaRPr lang="bg-BG" dirty="0"/>
          </a:p>
          <a:p>
            <a:r>
              <a:rPr lang="bg-BG" dirty="0"/>
              <a:t>В </a:t>
            </a:r>
            <a:r>
              <a:rPr lang="bg-BG" b="1" dirty="0"/>
              <a:t>библиотеката </a:t>
            </a:r>
            <a:r>
              <a:rPr lang="en-GB" b="1" dirty="0"/>
              <a:t>turtle </a:t>
            </a:r>
            <a:r>
              <a:rPr lang="bg-BG" dirty="0"/>
              <a:t>има вградени костюми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arrow</a:t>
            </a:r>
          </a:p>
          <a:p>
            <a:pPr lvl="1"/>
            <a:r>
              <a:rPr lang="en-GB" dirty="0"/>
              <a:t>circle</a:t>
            </a:r>
          </a:p>
          <a:p>
            <a:pPr lvl="1"/>
            <a:r>
              <a:rPr lang="en-GB" dirty="0"/>
              <a:t>classic </a:t>
            </a:r>
          </a:p>
          <a:p>
            <a:pPr lvl="1"/>
            <a:r>
              <a:rPr lang="en-GB" dirty="0"/>
              <a:t>square</a:t>
            </a:r>
          </a:p>
          <a:p>
            <a:pPr lvl="1"/>
            <a:r>
              <a:rPr lang="en-GB" dirty="0"/>
              <a:t>triangle</a:t>
            </a:r>
          </a:p>
          <a:p>
            <a:pPr lvl="1"/>
            <a:r>
              <a:rPr lang="en-GB" dirty="0"/>
              <a:t>turtle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4195D4-0D37-A42E-3469-1284AAF6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Костюм на героя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74FBE-BDE5-6E24-46C4-A50A4034F17D}"/>
              </a:ext>
            </a:extLst>
          </p:cNvPr>
          <p:cNvSpPr txBox="1"/>
          <p:nvPr/>
        </p:nvSpPr>
        <p:spPr>
          <a:xfrm>
            <a:off x="696000" y="1809000"/>
            <a:ext cx="58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my_turtle.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shape(</a:t>
            </a:r>
            <a:r>
              <a:rPr lang="en-GB" sz="2400" b="1" dirty="0">
                <a:latin typeface="Consolas" panose="020B0609020204030204" pitchFamily="49" charset="0"/>
              </a:rPr>
              <a:t>"</a:t>
            </a:r>
            <a:r>
              <a:rPr lang="bg-BG" sz="2400" b="1" dirty="0">
                <a:latin typeface="Consolas" panose="020B0609020204030204" pitchFamily="49" charset="0"/>
              </a:rPr>
              <a:t>име на костюма</a:t>
            </a:r>
            <a:r>
              <a:rPr lang="en-GB" sz="2400" b="1" dirty="0"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B6BE129-72D1-1B1D-A80B-94941FF32744}"/>
              </a:ext>
            </a:extLst>
          </p:cNvPr>
          <p:cNvSpPr/>
          <p:nvPr/>
        </p:nvSpPr>
        <p:spPr bwMode="auto">
          <a:xfrm rot="5400000">
            <a:off x="3041077" y="3675404"/>
            <a:ext cx="1249846" cy="585000"/>
          </a:xfrm>
          <a:prstGeom prst="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29FB64E6-AA1F-ACAF-B6A9-B02F7F6EABE8}"/>
              </a:ext>
            </a:extLst>
          </p:cNvPr>
          <p:cNvSpPr/>
          <p:nvPr/>
        </p:nvSpPr>
        <p:spPr bwMode="auto">
          <a:xfrm>
            <a:off x="6743498" y="3573520"/>
            <a:ext cx="643752" cy="781496"/>
          </a:xfrm>
          <a:custGeom>
            <a:avLst/>
            <a:gdLst>
              <a:gd name="connsiteX0" fmla="*/ 0 w 1514475"/>
              <a:gd name="connsiteY0" fmla="*/ 0 h 2133600"/>
              <a:gd name="connsiteX1" fmla="*/ 1514475 w 1514475"/>
              <a:gd name="connsiteY1" fmla="*/ 1133475 h 2133600"/>
              <a:gd name="connsiteX2" fmla="*/ 85725 w 1514475"/>
              <a:gd name="connsiteY2" fmla="*/ 2133600 h 2133600"/>
              <a:gd name="connsiteX3" fmla="*/ 685800 w 1514475"/>
              <a:gd name="connsiteY3" fmla="*/ 1133475 h 2133600"/>
              <a:gd name="connsiteX4" fmla="*/ 0 w 1514475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2133600">
                <a:moveTo>
                  <a:pt x="0" y="0"/>
                </a:moveTo>
                <a:lnTo>
                  <a:pt x="1514475" y="1133475"/>
                </a:lnTo>
                <a:lnTo>
                  <a:pt x="85725" y="2133600"/>
                </a:lnTo>
                <a:lnTo>
                  <a:pt x="685800" y="1133475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BA81FF-60BD-D265-EF60-A98EAE1B3BF9}"/>
              </a:ext>
            </a:extLst>
          </p:cNvPr>
          <p:cNvSpPr/>
          <p:nvPr/>
        </p:nvSpPr>
        <p:spPr bwMode="auto">
          <a:xfrm>
            <a:off x="4900755" y="3457776"/>
            <a:ext cx="1012985" cy="1012985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FA171-E634-ED64-E8A4-0CBDA1916D77}"/>
              </a:ext>
            </a:extLst>
          </p:cNvPr>
          <p:cNvSpPr/>
          <p:nvPr/>
        </p:nvSpPr>
        <p:spPr bwMode="auto">
          <a:xfrm>
            <a:off x="3261000" y="5270350"/>
            <a:ext cx="810000" cy="8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9446E90-46C5-5CF1-60F7-6C9C1DD657FD}"/>
              </a:ext>
            </a:extLst>
          </p:cNvPr>
          <p:cNvSpPr/>
          <p:nvPr/>
        </p:nvSpPr>
        <p:spPr bwMode="auto">
          <a:xfrm>
            <a:off x="4849290" y="5192728"/>
            <a:ext cx="1115917" cy="961997"/>
          </a:xfrm>
          <a:prstGeom prst="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Graphic 15" descr="Turtle with solid fill">
            <a:extLst>
              <a:ext uri="{FF2B5EF4-FFF2-40B4-BE49-F238E27FC236}">
                <a16:creationId xmlns:a16="http://schemas.microsoft.com/office/drawing/2014/main" id="{2DAD3E4C-5632-299D-D83C-87B1C44B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100" y="4948452"/>
            <a:ext cx="1450548" cy="1450548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0CD426E-378E-FCCE-5370-CD7EED6FDC50}"/>
              </a:ext>
            </a:extLst>
          </p:cNvPr>
          <p:cNvSpPr/>
          <p:nvPr/>
        </p:nvSpPr>
        <p:spPr bwMode="auto">
          <a:xfrm>
            <a:off x="8217009" y="3654001"/>
            <a:ext cx="3728992" cy="2070000"/>
          </a:xfrm>
          <a:prstGeom prst="wedgeRoundRectCallout">
            <a:avLst>
              <a:gd name="adj1" fmla="val -18790"/>
              <a:gd name="adj2" fmla="val 4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не зададете костюм, кой от тези костюми се използва по подразбиране?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244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E7304-BFBC-F183-275C-E1D6EBF0D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6666D5-3740-1FC0-558F-7399E4AD1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defaultcostumes.py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</a:t>
            </a:r>
            <a:r>
              <a:rPr lang="bg-BG" b="1" dirty="0"/>
              <a:t>папката </a:t>
            </a:r>
            <a:r>
              <a:rPr lang="en-GB" b="1" dirty="0">
                <a:solidFill>
                  <a:schemeClr val="bg1"/>
                </a:solidFill>
              </a:rPr>
              <a:t>Resources</a:t>
            </a:r>
          </a:p>
          <a:p>
            <a:r>
              <a:rPr lang="bg-BG" b="1" dirty="0"/>
              <a:t>Разгледайте</a:t>
            </a:r>
            <a:r>
              <a:rPr lang="bg-BG" dirty="0"/>
              <a:t> кода и </a:t>
            </a:r>
            <a:r>
              <a:rPr lang="bg-BG" b="1" dirty="0"/>
              <a:t>изпълнете</a:t>
            </a:r>
            <a:r>
              <a:rPr lang="bg-BG" dirty="0"/>
              <a:t> програмата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044C2E-5792-F78D-D532-55A6591E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Костюм на героя – демо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BB742-7DBB-EB7D-707F-277332E8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00" y="2658375"/>
            <a:ext cx="5130000" cy="39971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25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F633D-FA77-D288-9FC3-58FC0E3BA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18927-E657-806C-79B0-82E799DC3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Библиотеката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turtle</a:t>
            </a:r>
            <a:r>
              <a:rPr lang="ru-RU" dirty="0"/>
              <a:t> позволява използването на </a:t>
            </a:r>
            <a:r>
              <a:rPr lang="ru-RU" b="1" dirty="0">
                <a:solidFill>
                  <a:schemeClr val="bg1"/>
                </a:solidFill>
              </a:rPr>
              <a:t>собствени костюми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(</a:t>
            </a:r>
            <a:r>
              <a:rPr lang="ru-RU" b="1" dirty="0"/>
              <a:t>GIF</a:t>
            </a:r>
            <a:r>
              <a:rPr lang="ru-RU" dirty="0"/>
              <a:t> файлове)</a:t>
            </a:r>
          </a:p>
          <a:p>
            <a:pPr lvl="1"/>
            <a:r>
              <a:rPr lang="ru-RU" b="1" dirty="0"/>
              <a:t>Костюмите</a:t>
            </a:r>
            <a:r>
              <a:rPr lang="ru-RU" dirty="0"/>
              <a:t> (графичните изображения) трябва да са в </a:t>
            </a:r>
            <a:r>
              <a:rPr lang="ru-RU" b="1" dirty="0"/>
              <a:t>същата папка като вашия код</a:t>
            </a:r>
            <a:r>
              <a:rPr lang="ru-RU" dirty="0"/>
              <a:t>, за да могат да се използват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22723A-6A45-BE8D-7F44-FC37BB62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костюм</a:t>
            </a:r>
            <a:r>
              <a:rPr lang="en-GB" dirty="0"/>
              <a:t>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06E73-42BA-EA24-CDCB-F638375F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98" y="3744000"/>
            <a:ext cx="5823004" cy="28691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34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6438</TotalTime>
  <Words>748</Words>
  <Application>Microsoft Office PowerPoint</Application>
  <PresentationFormat>Widescreen</PresentationFormat>
  <Paragraphs>127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</vt:lpstr>
      <vt:lpstr>Създаване на герой и промяна на състоянието му</vt:lpstr>
      <vt:lpstr>Съдържание</vt:lpstr>
      <vt:lpstr>Създаване на герой</vt:lpstr>
      <vt:lpstr>Нека да припомним!</vt:lpstr>
      <vt:lpstr>Персонализиране на визията на героя</vt:lpstr>
      <vt:lpstr>Костюм на героя</vt:lpstr>
      <vt:lpstr>Костюм на героя</vt:lpstr>
      <vt:lpstr>Костюм на героя – демо</vt:lpstr>
      <vt:lpstr>Собствен костюм (1)</vt:lpstr>
      <vt:lpstr>Собствен костюм (2)</vt:lpstr>
      <vt:lpstr>Собствен костюм – демо</vt:lpstr>
      <vt:lpstr>Цвят на героя</vt:lpstr>
      <vt:lpstr>Цвят на героя</vt:lpstr>
      <vt:lpstr>Цвят на героя – демо</vt:lpstr>
      <vt:lpstr>Размер на героя</vt:lpstr>
      <vt:lpstr>Размер на героя</vt:lpstr>
      <vt:lpstr>Размер на героя – демо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Създаване на герой и промяна на състоянието му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2229</cp:revision>
  <dcterms:created xsi:type="dcterms:W3CDTF">2018-05-23T13:08:44Z</dcterms:created>
  <dcterms:modified xsi:type="dcterms:W3CDTF">2025-01-06T16:41:22Z</dcterms:modified>
  <cp:category/>
</cp:coreProperties>
</file>