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5"/>
  </p:notesMasterIdLst>
  <p:handoutMasterIdLst>
    <p:handoutMasterId r:id="rId36"/>
  </p:handoutMasterIdLst>
  <p:sldIdLst>
    <p:sldId id="494" r:id="rId2"/>
    <p:sldId id="495" r:id="rId3"/>
    <p:sldId id="641" r:id="rId4"/>
    <p:sldId id="499" r:id="rId5"/>
    <p:sldId id="503" r:id="rId6"/>
    <p:sldId id="501" r:id="rId7"/>
    <p:sldId id="642" r:id="rId8"/>
    <p:sldId id="638" r:id="rId9"/>
    <p:sldId id="471" r:id="rId10"/>
    <p:sldId id="472" r:id="rId11"/>
    <p:sldId id="637" r:id="rId12"/>
    <p:sldId id="646" r:id="rId13"/>
    <p:sldId id="508" r:id="rId14"/>
    <p:sldId id="639" r:id="rId15"/>
    <p:sldId id="625" r:id="rId16"/>
    <p:sldId id="626" r:id="rId17"/>
    <p:sldId id="510" r:id="rId18"/>
    <p:sldId id="511" r:id="rId19"/>
    <p:sldId id="512" r:id="rId20"/>
    <p:sldId id="513" r:id="rId21"/>
    <p:sldId id="528" r:id="rId22"/>
    <p:sldId id="624" r:id="rId23"/>
    <p:sldId id="643" r:id="rId24"/>
    <p:sldId id="516" r:id="rId25"/>
    <p:sldId id="517" r:id="rId26"/>
    <p:sldId id="518" r:id="rId27"/>
    <p:sldId id="519" r:id="rId28"/>
    <p:sldId id="526" r:id="rId29"/>
    <p:sldId id="527" r:id="rId30"/>
    <p:sldId id="521" r:id="rId31"/>
    <p:sldId id="349" r:id="rId32"/>
    <p:sldId id="644" r:id="rId33"/>
    <p:sldId id="645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75B910F1-82FA-4065-A8BF-8985173224E1}">
          <p14:sldIdLst>
            <p14:sldId id="494"/>
            <p14:sldId id="495"/>
          </p14:sldIdLst>
        </p14:section>
        <p14:section name="Низове" id="{CCDC0104-1DDC-4FF9-8AC4-B5CDDDAC7D41}">
          <p14:sldIdLst>
            <p14:sldId id="641"/>
            <p14:sldId id="499"/>
            <p14:sldId id="503"/>
            <p14:sldId id="501"/>
          </p14:sldIdLst>
        </p14:section>
        <p14:section name="Манипулиране на низ" id="{C9897B5E-0F9A-48AF-BB9C-C7F69D35E3D5}">
          <p14:sldIdLst>
            <p14:sldId id="642"/>
            <p14:sldId id="638"/>
            <p14:sldId id="471"/>
            <p14:sldId id="472"/>
            <p14:sldId id="637"/>
            <p14:sldId id="646"/>
            <p14:sldId id="508"/>
            <p14:sldId id="639"/>
            <p14:sldId id="625"/>
            <p14:sldId id="626"/>
            <p14:sldId id="510"/>
            <p14:sldId id="511"/>
            <p14:sldId id="512"/>
            <p14:sldId id="513"/>
            <p14:sldId id="528"/>
            <p14:sldId id="624"/>
          </p14:sldIdLst>
        </p14:section>
        <p14:section name="Изграждане и модификация на низ" id="{B75DB639-F27D-490A-8310-A0BF70CC032F}">
          <p14:sldIdLst>
            <p14:sldId id="643"/>
            <p14:sldId id="516"/>
            <p14:sldId id="517"/>
            <p14:sldId id="518"/>
            <p14:sldId id="519"/>
            <p14:sldId id="526"/>
            <p14:sldId id="527"/>
            <p14:sldId id="521"/>
          </p14:sldIdLst>
        </p14:section>
        <p14:section name="Обобщение" id="{82734893-F642-403C-B68D-241CAD569015}">
          <p14:sldIdLst>
            <p14:sldId id="349"/>
            <p14:sldId id="644"/>
            <p14:sldId id="64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E82AFE-A787-35FB-092C-EEA1798EA0BF}" v="551" dt="2023-01-26T20:02:23.377"/>
    <p1510:client id="{CFFBCAF2-C53B-1CF8-9E2D-81487E2C1E86}" v="1602" dt="2023-01-30T21:33:06.176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92" autoAdjust="0"/>
    <p:restoredTop sz="95215" autoAdjust="0"/>
  </p:normalViewPr>
  <p:slideViewPr>
    <p:cSldViewPr showGuides="1">
      <p:cViewPr varScale="1">
        <p:scale>
          <a:sx n="114" d="100"/>
          <a:sy n="114" d="100"/>
        </p:scale>
        <p:origin x="184" y="1000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2400" y="77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19.08.23 г.</a:t>
            </a:fld>
            <a:endParaRPr lang="bg-B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8/19/23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823984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13C6850-9A75-493F-9EC3-22C281C7D4A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1809293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CFE5E97-8D68-4134-8407-17031A0C4EE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36763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6440DE1F-FF39-450B-9BB2-FD91A9B9202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675504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 dirty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7" name="Slide Body Text">
            <a:extLst>
              <a:ext uri="{FF2B5EF4-FFF2-40B4-BE49-F238E27FC236}">
                <a16:creationId xmlns:a16="http://schemas.microsoft.com/office/drawing/2014/main" id="{1E60575F-8475-4C78-97A7-27D7891D277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15" name="Code Box">
            <a:extLst>
              <a:ext uri="{FF2B5EF4-FFF2-40B4-BE49-F238E27FC236}">
                <a16:creationId xmlns:a16="http://schemas.microsoft.com/office/drawing/2014/main" id="{29C63EC2-5578-406B-8C2A-23FDE6C14C8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318684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77" r:id="rId4"/>
    <p:sldLayoutId id="2147483679" r:id="rId5"/>
    <p:sldLayoutId id="2147483680" r:id="rId6"/>
    <p:sldLayoutId id="2147483688" r:id="rId7"/>
    <p:sldLayoutId id="2147483684" r:id="rId8"/>
    <p:sldLayoutId id="2147483690" r:id="rId9"/>
    <p:sldLayoutId id="2147483683" r:id="rId10"/>
    <p:sldLayoutId id="2147483685" r:id="rId11"/>
    <p:sldLayoutId id="2147483686" r:id="rId12"/>
    <p:sldLayoutId id="2147483687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b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4163#1" TargetMode="Externa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4163#2" TargetMode="Externa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4163#3" TargetMode="Externa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5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53C3A5D9-6555-422A-8B58-FF64484C2B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9688" y="1448318"/>
            <a:ext cx="10959592" cy="1291956"/>
          </a:xfrm>
        </p:spPr>
        <p:txBody>
          <a:bodyPr>
            <a:normAutofit/>
          </a:bodyPr>
          <a:lstStyle/>
          <a:p>
            <a:r>
              <a:rPr lang="bg-BG" sz="3550" dirty="0"/>
              <a:t>Манипулиране </a:t>
            </a:r>
            <a:r>
              <a:rPr lang="en-US" sz="3550" dirty="0"/>
              <a:t>на низ</a:t>
            </a:r>
            <a:r>
              <a:rPr lang="bg-BG" sz="3550" dirty="0"/>
              <a:t> </a:t>
            </a:r>
            <a:r>
              <a:rPr lang="en-US" sz="3550" dirty="0"/>
              <a:t>чрез класа</a:t>
            </a:r>
            <a:r>
              <a:rPr lang="bg-BG" sz="3550" dirty="0"/>
              <a:t> </a:t>
            </a:r>
            <a:r>
              <a:rPr lang="en-US" sz="3550" dirty="0"/>
              <a:t>.NET String</a:t>
            </a:r>
            <a:endParaRPr lang="bg-BG" sz="3550" dirty="0">
              <a:cs typeface="Calibri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37915F5-7707-4FF7-A695-485AFE5BA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688" y="255684"/>
            <a:ext cx="10959592" cy="1077946"/>
          </a:xfrm>
        </p:spPr>
        <p:txBody>
          <a:bodyPr>
            <a:normAutofit/>
          </a:bodyPr>
          <a:lstStyle/>
          <a:p>
            <a:r>
              <a:rPr lang="bg-BG" sz="5350" dirty="0"/>
              <a:t>Стрингообработка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E132577-CFE1-4F8B-BD68-07B9D9065A3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642529" y="5915604"/>
            <a:ext cx="2949981" cy="382432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E0D1E57-C427-434E-B66A-34ED70C1ADC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642529" y="6339652"/>
            <a:ext cx="2949981" cy="351405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https://softuni.bg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6044C1C-0C80-4130-87C9-34EB2DF1765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73975" y="4876551"/>
            <a:ext cx="2949981" cy="506408"/>
          </a:xfrm>
        </p:spPr>
        <p:txBody>
          <a:bodyPr/>
          <a:lstStyle/>
          <a:p>
            <a:r>
              <a:rPr lang="en-US" noProof="1"/>
              <a:t>SoftUni</a:t>
            </a:r>
            <a:r>
              <a:rPr lang="en-US" dirty="0"/>
              <a:t> Team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E5B31C1-521A-4178-AFC5-4D38A279DE4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73975" y="5368363"/>
            <a:ext cx="2949981" cy="444420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E2CA640-2428-4F29-8AEE-13EADB063F39}"/>
              </a:ext>
            </a:extLst>
          </p:cNvPr>
          <p:cNvGrpSpPr/>
          <p:nvPr/>
        </p:nvGrpSpPr>
        <p:grpSpPr>
          <a:xfrm rot="301619">
            <a:off x="3576418" y="2981210"/>
            <a:ext cx="5027890" cy="1830811"/>
            <a:chOff x="3503612" y="2627257"/>
            <a:chExt cx="3810000" cy="1387339"/>
          </a:xfrm>
          <a:scene3d>
            <a:camera prst="perspectiveContrastingRightFacing"/>
            <a:lightRig rig="threePt" dir="t"/>
          </a:scene3d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9F50DC6-77AE-466A-B5EE-B63153F5C932}"/>
                </a:ext>
              </a:extLst>
            </p:cNvPr>
            <p:cNvSpPr/>
            <p:nvPr/>
          </p:nvSpPr>
          <p:spPr bwMode="auto">
            <a:xfrm>
              <a:off x="3503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H</a:t>
              </a:r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97ED75A-5A8F-4728-BE98-E3E1C1E4FABA}"/>
                </a:ext>
              </a:extLst>
            </p:cNvPr>
            <p:cNvSpPr/>
            <p:nvPr/>
          </p:nvSpPr>
          <p:spPr bwMode="auto">
            <a:xfrm>
              <a:off x="4265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E</a:t>
              </a:r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F1F20C7A-C971-4CEE-9F71-CFF1026F8CF0}"/>
                </a:ext>
              </a:extLst>
            </p:cNvPr>
            <p:cNvSpPr/>
            <p:nvPr/>
          </p:nvSpPr>
          <p:spPr bwMode="auto">
            <a:xfrm>
              <a:off x="5027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L</a:t>
              </a:r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9632DB49-5395-4B1E-986A-0691C95B878F}"/>
                </a:ext>
              </a:extLst>
            </p:cNvPr>
            <p:cNvSpPr/>
            <p:nvPr/>
          </p:nvSpPr>
          <p:spPr bwMode="auto">
            <a:xfrm>
              <a:off x="5789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L</a:t>
              </a:r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9AC1A158-A07E-402C-9509-F575AF5848FB}"/>
                </a:ext>
              </a:extLst>
            </p:cNvPr>
            <p:cNvSpPr/>
            <p:nvPr/>
          </p:nvSpPr>
          <p:spPr bwMode="auto">
            <a:xfrm>
              <a:off x="6551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O</a:t>
              </a:r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02C9602-8EE8-4433-BD72-ECB6269DE9AB}"/>
                </a:ext>
              </a:extLst>
            </p:cNvPr>
            <p:cNvSpPr txBox="1"/>
            <p:nvPr/>
          </p:nvSpPr>
          <p:spPr>
            <a:xfrm>
              <a:off x="3676089" y="2627258"/>
              <a:ext cx="417045" cy="6525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3963" tIns="107972" rIns="143963" bIns="107972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3999" dirty="0"/>
                <a:t>0</a:t>
              </a:r>
              <a:endParaRPr lang="en-US" sz="3999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D64447F-8C17-44DF-BA65-4E0153121968}"/>
                </a:ext>
              </a:extLst>
            </p:cNvPr>
            <p:cNvSpPr txBox="1"/>
            <p:nvPr/>
          </p:nvSpPr>
          <p:spPr>
            <a:xfrm>
              <a:off x="4438089" y="2627258"/>
              <a:ext cx="417045" cy="6525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3963" tIns="107972" rIns="143963" bIns="107972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3999" dirty="0"/>
                <a:t>1</a:t>
              </a:r>
              <a:endParaRPr lang="en-US" sz="3999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FF7803F-AABB-498C-AF2B-96E1C5FB42EA}"/>
                </a:ext>
              </a:extLst>
            </p:cNvPr>
            <p:cNvSpPr txBox="1"/>
            <p:nvPr/>
          </p:nvSpPr>
          <p:spPr>
            <a:xfrm>
              <a:off x="5200089" y="2627257"/>
              <a:ext cx="417045" cy="6525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3963" tIns="107972" rIns="143963" bIns="107972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3999" dirty="0"/>
                <a:t>2</a:t>
              </a:r>
              <a:endParaRPr lang="en-US" sz="3999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F5B910B-F585-44F3-9075-AB338A321969}"/>
                </a:ext>
              </a:extLst>
            </p:cNvPr>
            <p:cNvSpPr txBox="1"/>
            <p:nvPr/>
          </p:nvSpPr>
          <p:spPr>
            <a:xfrm>
              <a:off x="5962089" y="2631561"/>
              <a:ext cx="417045" cy="6525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3963" tIns="107972" rIns="143963" bIns="107972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3999" dirty="0"/>
                <a:t>3</a:t>
              </a:r>
              <a:endParaRPr lang="en-US" sz="3999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FA629FE-3C5C-49BA-A34C-72003F14B696}"/>
                </a:ext>
              </a:extLst>
            </p:cNvPr>
            <p:cNvSpPr txBox="1"/>
            <p:nvPr/>
          </p:nvSpPr>
          <p:spPr>
            <a:xfrm>
              <a:off x="6721767" y="2627257"/>
              <a:ext cx="417045" cy="6525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3963" tIns="107972" rIns="143963" bIns="107972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3999" dirty="0"/>
                <a:t>4</a:t>
              </a:r>
              <a:endParaRPr lang="en-US" sz="3999" dirty="0"/>
            </a:p>
          </p:txBody>
        </p:sp>
      </p:grpSp>
    </p:spTree>
    <p:extLst>
      <p:ext uri="{BB962C8B-B14F-4D97-AF65-F5344CB8AC3E}">
        <p14:creationId xmlns:p14="http://schemas.microsoft.com/office/powerpoint/2010/main" val="3538951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/>
              <a:t>Решение: </a:t>
            </a:r>
            <a:r>
              <a:rPr lang="bg-BG" sz="3950" dirty="0">
                <a:ea typeface="+mj-lt"/>
                <a:cs typeface="+mj-lt"/>
              </a:rPr>
              <a:t>Повторение</a:t>
            </a:r>
            <a:r>
              <a:rPr lang="en-US" sz="3950" dirty="0">
                <a:ea typeface="+mj-lt"/>
                <a:cs typeface="+mj-lt"/>
              </a:rPr>
              <a:t> на низове</a:t>
            </a:r>
            <a:endParaRPr lang="en-US" sz="3950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436292" y="1372137"/>
            <a:ext cx="9319419" cy="47708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GB" sz="2398" dirty="0">
                <a:solidFill>
                  <a:schemeClr val="bg1"/>
                </a:solidFill>
              </a:rPr>
              <a:t>string[] </a:t>
            </a:r>
            <a:r>
              <a:rPr lang="en-GB" sz="2398" dirty="0"/>
              <a:t>words = Console.ReadLine().</a:t>
            </a:r>
            <a:r>
              <a:rPr lang="en-GB" sz="2398" dirty="0">
                <a:solidFill>
                  <a:schemeClr val="bg1"/>
                </a:solidFill>
              </a:rPr>
              <a:t>Split()</a:t>
            </a:r>
            <a:r>
              <a:rPr lang="en-GB" sz="2398" dirty="0"/>
              <a:t>;</a:t>
            </a:r>
          </a:p>
          <a:p>
            <a:r>
              <a:rPr lang="en-GB" sz="2398" dirty="0"/>
              <a:t>string result = "";</a:t>
            </a:r>
          </a:p>
          <a:p>
            <a:r>
              <a:rPr lang="en-GB" sz="2398" dirty="0"/>
              <a:t>foreach (string word in words)</a:t>
            </a:r>
          </a:p>
          <a:p>
            <a:r>
              <a:rPr lang="en-GB" sz="2398" dirty="0"/>
              <a:t>{</a:t>
            </a:r>
          </a:p>
          <a:p>
            <a:r>
              <a:rPr lang="en-GB" sz="2398" dirty="0"/>
              <a:t>  int repeatTimes = word.Length;</a:t>
            </a:r>
          </a:p>
          <a:p>
            <a:r>
              <a:rPr lang="en-GB" sz="2398" dirty="0"/>
              <a:t>  for (int i = 0; i &lt; repeatTimes; i++)</a:t>
            </a:r>
          </a:p>
          <a:p>
            <a:r>
              <a:rPr lang="en-GB" sz="2398" dirty="0"/>
              <a:t>    result </a:t>
            </a:r>
            <a:r>
              <a:rPr lang="en-GB" sz="2398" dirty="0">
                <a:solidFill>
                  <a:schemeClr val="bg1"/>
                </a:solidFill>
              </a:rPr>
              <a:t>+=</a:t>
            </a:r>
            <a:r>
              <a:rPr lang="en-GB" sz="2398" dirty="0"/>
              <a:t> word;</a:t>
            </a:r>
          </a:p>
          <a:p>
            <a:r>
              <a:rPr lang="en-GB" sz="2398" dirty="0"/>
              <a:t>}</a:t>
            </a:r>
          </a:p>
          <a:p>
            <a:r>
              <a:rPr lang="en-GB" sz="2398" dirty="0"/>
              <a:t>Console.WriteLine(result);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265E64-AB90-4C8F-89B5-3F0CD31781AC}"/>
              </a:ext>
            </a:extLst>
          </p:cNvPr>
          <p:cNvSpPr txBox="1"/>
          <p:nvPr/>
        </p:nvSpPr>
        <p:spPr>
          <a:xfrm>
            <a:off x="801479" y="6320033"/>
            <a:ext cx="10589042" cy="4000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1999" dirty="0"/>
              <a:t>Проверете решението си тук</a:t>
            </a:r>
            <a:r>
              <a:rPr lang="en-US" sz="1999" dirty="0"/>
              <a:t>: </a:t>
            </a:r>
            <a:r>
              <a:rPr lang="en-US" sz="1999" dirty="0">
                <a:hlinkClick r:id="rId2"/>
              </a:rPr>
              <a:t>https://judge.softuni.org/Contests/Practice/Index/4163#1</a:t>
            </a:r>
            <a:endParaRPr lang="en-US" sz="1999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57E6B937-F2AD-4706-B0EB-32E309681A2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45104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B2E5850-1847-4E7D-8B09-569A153626E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6" y="1275234"/>
            <a:ext cx="11818096" cy="5528766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456565" indent="-456565">
              <a:buClr>
                <a:schemeClr val="tx1"/>
              </a:buClr>
            </a:pPr>
            <a:r>
              <a:rPr lang="en-US" sz="3600" b="1" noProof="1">
                <a:solidFill>
                  <a:schemeClr val="bg1"/>
                </a:solidFill>
                <a:latin typeface="Consolas"/>
              </a:rPr>
              <a:t>IndexOf</a:t>
            </a:r>
            <a:r>
              <a:rPr lang="en-US" sz="3600" b="1" dirty="0">
                <a:solidFill>
                  <a:schemeClr val="bg1"/>
                </a:solidFill>
                <a:latin typeface="Consolas"/>
              </a:rPr>
              <a:t>()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/>
              <a:t>–</a:t>
            </a:r>
            <a:r>
              <a:rPr lang="bg-BG" sz="3600" dirty="0"/>
              <a:t> връща </a:t>
            </a:r>
            <a:r>
              <a:rPr lang="bg-BG" sz="3600" b="1" dirty="0">
                <a:solidFill>
                  <a:schemeClr val="bg1"/>
                </a:solidFill>
              </a:rPr>
              <a:t>индекса</a:t>
            </a:r>
            <a:r>
              <a:rPr lang="bg-BG" sz="3600" dirty="0"/>
              <a:t>, на който се намира елементът, </a:t>
            </a:r>
            <a:r>
              <a:rPr lang="en-US" sz="3600" noProof="1"/>
              <a:t>или </a:t>
            </a:r>
            <a:r>
              <a:rPr lang="en-US" sz="3600" b="1" noProof="1">
                <a:solidFill>
                  <a:schemeClr val="bg1"/>
                </a:solidFill>
              </a:rPr>
              <a:t>-1</a:t>
            </a:r>
            <a:r>
              <a:rPr lang="bg-BG" sz="3600" noProof="1"/>
              <a:t>, ако елементът не е намерен:</a:t>
            </a:r>
            <a:endParaRPr lang="bg-BG" sz="3600" dirty="0"/>
          </a:p>
          <a:p>
            <a:pPr marL="0" indent="0">
              <a:lnSpc>
                <a:spcPct val="100000"/>
              </a:lnSpc>
              <a:buClr>
                <a:schemeClr val="tx1"/>
              </a:buClr>
              <a:buNone/>
            </a:pPr>
            <a:endParaRPr lang="bg-BG" sz="3600" b="1" noProof="1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Clr>
                <a:schemeClr val="tx1"/>
              </a:buClr>
              <a:buNone/>
            </a:pPr>
            <a:endParaRPr lang="en-US" sz="3600" b="1" noProof="1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456565" indent="-456565">
              <a:lnSpc>
                <a:spcPct val="100000"/>
              </a:lnSpc>
              <a:buClr>
                <a:schemeClr val="tx1"/>
              </a:buClr>
            </a:pPr>
            <a:endParaRPr lang="en-US" sz="3600" b="1" noProof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0B92288-5D87-453E-873F-D1E1848EE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950" dirty="0"/>
              <a:t>Търсене</a:t>
            </a:r>
            <a:r>
              <a:rPr lang="bg-BG" sz="3950" dirty="0"/>
              <a:t> </a:t>
            </a:r>
            <a:r>
              <a:rPr lang="en-GB" sz="3950" dirty="0"/>
              <a:t>(1)</a:t>
            </a:r>
            <a:endParaRPr lang="en-US" sz="3950" dirty="0"/>
          </a:p>
        </p:txBody>
      </p:sp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E2FC3D1B-A308-4AE4-A134-054B5D7A6C73}"/>
              </a:ext>
            </a:extLst>
          </p:cNvPr>
          <p:cNvSpPr txBox="1">
            <a:spLocks/>
          </p:cNvSpPr>
          <p:nvPr/>
        </p:nvSpPr>
        <p:spPr>
          <a:xfrm>
            <a:off x="724621" y="2979000"/>
            <a:ext cx="11028409" cy="240275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800" b="1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799" noProof="1"/>
              <a:t>string fruits = "banana, apple, kiwi, banana, apple";</a:t>
            </a:r>
          </a:p>
          <a:p>
            <a:r>
              <a:rPr lang="en-US" sz="2799" noProof="1"/>
              <a:t>Console.WriteLine(fruits.</a:t>
            </a:r>
            <a:r>
              <a:rPr lang="en-US" sz="2799" noProof="1">
                <a:solidFill>
                  <a:schemeClr val="bg1"/>
                </a:solidFill>
              </a:rPr>
              <a:t>IndexOf</a:t>
            </a:r>
            <a:r>
              <a:rPr lang="en-US" sz="2799" noProof="1"/>
              <a:t>("banana")); </a:t>
            </a:r>
            <a:endParaRPr lang="en-US" sz="2799" noProof="1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GB" sz="2799" dirty="0"/>
              <a:t>Console.WriteLine(fruits.</a:t>
            </a:r>
            <a:r>
              <a:rPr lang="en-GB" sz="2799" dirty="0">
                <a:solidFill>
                  <a:schemeClr val="bg1"/>
                </a:solidFill>
              </a:rPr>
              <a:t>IndexOf</a:t>
            </a:r>
            <a:r>
              <a:rPr lang="en-GB" sz="2799" dirty="0"/>
              <a:t>("a"));</a:t>
            </a:r>
            <a:r>
              <a:rPr lang="bg-BG" sz="2799" dirty="0"/>
              <a:t> </a:t>
            </a:r>
            <a:endParaRPr lang="en-US" sz="2799" noProof="1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2799" noProof="1"/>
              <a:t>Console.WriteLine(fruits.</a:t>
            </a:r>
            <a:r>
              <a:rPr lang="en-US" sz="2799" noProof="1">
                <a:solidFill>
                  <a:schemeClr val="bg1"/>
                </a:solidFill>
              </a:rPr>
              <a:t>IndexOf</a:t>
            </a:r>
            <a:r>
              <a:rPr lang="en-US" sz="2799" noProof="1"/>
              <a:t>("orange")); </a:t>
            </a:r>
            <a:endParaRPr lang="en-US" sz="2799" noProof="1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AB75ED19-B3F3-40D3-9F05-A6DC6303D61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69568B4-B581-BDDC-7F04-B5B8246DEECA}"/>
              </a:ext>
            </a:extLst>
          </p:cNvPr>
          <p:cNvSpPr txBox="1"/>
          <p:nvPr/>
        </p:nvSpPr>
        <p:spPr>
          <a:xfrm>
            <a:off x="9778500" y="3573374"/>
            <a:ext cx="1170000" cy="66592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0</a:t>
            </a:r>
            <a:endParaRPr lang="en-BG" sz="2800" b="1" dirty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B6A1E7-1A4A-D044-0114-C7D8C296CF6B}"/>
              </a:ext>
            </a:extLst>
          </p:cNvPr>
          <p:cNvSpPr txBox="1"/>
          <p:nvPr/>
        </p:nvSpPr>
        <p:spPr>
          <a:xfrm>
            <a:off x="9711000" y="4135997"/>
            <a:ext cx="1335000" cy="66592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bg-BG" sz="2800" b="1" noProof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en-BG" sz="2800" b="1" dirty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A4FA65-2ABD-FE43-5FB3-33F46A5EA543}"/>
              </a:ext>
            </a:extLst>
          </p:cNvPr>
          <p:cNvSpPr txBox="1"/>
          <p:nvPr/>
        </p:nvSpPr>
        <p:spPr>
          <a:xfrm>
            <a:off x="9711000" y="4713392"/>
            <a:ext cx="1305000" cy="668361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bg-BG" sz="2800" b="1" noProof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-1</a:t>
            </a:r>
            <a:endParaRPr lang="en-BG" sz="2800" b="1" dirty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2460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D2E9E8A-0809-11E6-540E-C45EF78D7D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625050" y="4299013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21B4ED-7B6E-1954-C35A-311CFD1442F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6" y="1329234"/>
            <a:ext cx="11818096" cy="5528766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sz="3600" b="1" noProof="1">
                <a:solidFill>
                  <a:schemeClr val="bg1"/>
                </a:solidFill>
                <a:latin typeface="Consolas"/>
              </a:rPr>
              <a:t>LastIndexOf</a:t>
            </a:r>
            <a:r>
              <a:rPr lang="en-US" sz="3600" b="1" dirty="0">
                <a:solidFill>
                  <a:schemeClr val="bg1"/>
                </a:solidFill>
                <a:latin typeface="Consolas"/>
              </a:rPr>
              <a:t>()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/>
              <a:t>– </a:t>
            </a:r>
            <a:r>
              <a:rPr lang="en-US" sz="3600" dirty="0">
                <a:ea typeface="+mn-lt"/>
                <a:cs typeface="+mn-lt"/>
              </a:rPr>
              <a:t>връща </a:t>
            </a:r>
            <a:r>
              <a:rPr lang="en-US" sz="3600" b="1" dirty="0">
                <a:solidFill>
                  <a:schemeClr val="bg1"/>
                </a:solidFill>
              </a:rPr>
              <a:t>последния индекс</a:t>
            </a:r>
            <a:r>
              <a:rPr lang="bg-BG" sz="3600" dirty="0"/>
              <a:t>, на който се намира дадения елемент, или </a:t>
            </a:r>
            <a:r>
              <a:rPr lang="bg-BG" sz="3600" b="1" dirty="0">
                <a:solidFill>
                  <a:schemeClr val="bg1"/>
                </a:solidFill>
              </a:rPr>
              <a:t>-1</a:t>
            </a:r>
            <a:r>
              <a:rPr lang="bg-BG" sz="3600" dirty="0"/>
              <a:t>, ако не е намерен</a:t>
            </a:r>
            <a:endParaRPr lang="en-US" sz="3600" dirty="0">
              <a:cs typeface="Calibri"/>
            </a:endParaRPr>
          </a:p>
          <a:p>
            <a:pPr marL="0" indent="0">
              <a:buNone/>
            </a:pPr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42F6F82-474F-A543-287B-5BEB5CE08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Търсене (2)</a:t>
            </a:r>
            <a:endParaRPr lang="en-BG" dirty="0"/>
          </a:p>
        </p:txBody>
      </p:sp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20EB212A-781B-1391-AFD7-3EEF1A96B1D7}"/>
              </a:ext>
            </a:extLst>
          </p:cNvPr>
          <p:cNvSpPr txBox="1">
            <a:spLocks/>
          </p:cNvSpPr>
          <p:nvPr/>
        </p:nvSpPr>
        <p:spPr>
          <a:xfrm>
            <a:off x="608027" y="3128766"/>
            <a:ext cx="11028409" cy="240313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800" b="1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799" noProof="1"/>
              <a:t>string fruits = "banana, apple, kiwi, banana, apple";</a:t>
            </a:r>
          </a:p>
          <a:p>
            <a:r>
              <a:rPr lang="en-US" sz="2799" noProof="1"/>
              <a:t>Console.WriteLine(fruits.</a:t>
            </a:r>
            <a:r>
              <a:rPr lang="en-US" noProof="1">
                <a:solidFill>
                  <a:schemeClr val="bg1"/>
                </a:solidFill>
                <a:latin typeface="Consolas"/>
              </a:rPr>
              <a:t>LastIndexOf</a:t>
            </a:r>
            <a:r>
              <a:rPr lang="en-US" sz="2799" noProof="1"/>
              <a:t>("banana")); </a:t>
            </a:r>
            <a:endParaRPr lang="en-US" sz="2799" noProof="1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GB" sz="2799" dirty="0"/>
              <a:t>Console.WriteLine(fruits.</a:t>
            </a:r>
            <a:r>
              <a:rPr lang="en-US" noProof="1">
                <a:solidFill>
                  <a:schemeClr val="bg1"/>
                </a:solidFill>
                <a:latin typeface="Consolas"/>
              </a:rPr>
              <a:t>LastIndexOf</a:t>
            </a:r>
            <a:r>
              <a:rPr lang="en-GB" sz="2799" dirty="0"/>
              <a:t>("a"));</a:t>
            </a:r>
            <a:r>
              <a:rPr lang="bg-BG" sz="2799" dirty="0"/>
              <a:t> </a:t>
            </a:r>
            <a:endParaRPr lang="en-US" sz="2799" noProof="1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2799" noProof="1"/>
              <a:t>Console.WriteLine(fruits.</a:t>
            </a:r>
            <a:r>
              <a:rPr lang="en-US" noProof="1">
                <a:solidFill>
                  <a:schemeClr val="bg1"/>
                </a:solidFill>
                <a:latin typeface="Consolas"/>
              </a:rPr>
              <a:t>LastIndexOf</a:t>
            </a:r>
            <a:r>
              <a:rPr lang="en-US" sz="2799" noProof="1"/>
              <a:t>("orange")); </a:t>
            </a:r>
            <a:endParaRPr lang="en-US" sz="2799" noProof="1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05712A-9A0F-B1BA-2019-16EC3710D982}"/>
              </a:ext>
            </a:extLst>
          </p:cNvPr>
          <p:cNvSpPr txBox="1"/>
          <p:nvPr/>
        </p:nvSpPr>
        <p:spPr>
          <a:xfrm>
            <a:off x="10348855" y="3758371"/>
            <a:ext cx="1473614" cy="66592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21</a:t>
            </a:r>
            <a:endParaRPr lang="en-BG" sz="2800" b="1" dirty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458AC0-8540-4D53-40A9-276488E7657E}"/>
              </a:ext>
            </a:extLst>
          </p:cNvPr>
          <p:cNvSpPr txBox="1"/>
          <p:nvPr/>
        </p:nvSpPr>
        <p:spPr>
          <a:xfrm>
            <a:off x="10297711" y="4330335"/>
            <a:ext cx="1335000" cy="66592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29</a:t>
            </a:r>
            <a:endParaRPr lang="en-BG" sz="2800" b="1" dirty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9C6CF2B-BDE9-703F-EDFF-F09D92CEC2CA}"/>
              </a:ext>
            </a:extLst>
          </p:cNvPr>
          <p:cNvSpPr txBox="1"/>
          <p:nvPr/>
        </p:nvSpPr>
        <p:spPr>
          <a:xfrm>
            <a:off x="10275108" y="4870127"/>
            <a:ext cx="1305000" cy="668361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bg-BG" sz="2800" b="1" noProof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-1</a:t>
            </a:r>
            <a:endParaRPr lang="en-BG" sz="2800" b="1" dirty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7676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190406" y="1388474"/>
            <a:ext cx="11818096" cy="5528766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lnSpc>
                <a:spcPct val="100000"/>
              </a:lnSpc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  <a:latin typeface="Consolas"/>
              </a:rPr>
              <a:t>Contains()</a:t>
            </a:r>
            <a:r>
              <a:rPr lang="en-US" sz="3600" dirty="0"/>
              <a:t> – </a:t>
            </a:r>
            <a:r>
              <a:rPr lang="bg-BG" sz="3600" dirty="0"/>
              <a:t>проверява</a:t>
            </a:r>
            <a:r>
              <a:rPr lang="en-US" sz="3600" dirty="0"/>
              <a:t> </a:t>
            </a:r>
            <a:r>
              <a:rPr lang="bg-BG" sz="3600" dirty="0"/>
              <a:t>дали низът съдържа даден </a:t>
            </a:r>
            <a:r>
              <a:rPr lang="bg-BG" sz="3600" b="1" dirty="0">
                <a:solidFill>
                  <a:schemeClr val="bg1"/>
                </a:solidFill>
              </a:rPr>
              <a:t>подниз</a:t>
            </a:r>
            <a:endParaRPr lang="en-US" sz="3600" b="1" dirty="0">
              <a:solidFill>
                <a:schemeClr val="bg1"/>
              </a:solidFill>
              <a:cs typeface="Calibri"/>
            </a:endParaRPr>
          </a:p>
          <a:p>
            <a:pPr marL="360045" indent="-360045">
              <a:lnSpc>
                <a:spcPct val="100000"/>
              </a:lnSpc>
            </a:pPr>
            <a:endParaRPr lang="bg-BG" sz="3600" dirty="0">
              <a:cs typeface="Calibri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950" dirty="0">
                <a:ea typeface="+mj-lt"/>
                <a:cs typeface="+mj-lt"/>
              </a:rPr>
              <a:t>Търсене </a:t>
            </a:r>
            <a:r>
              <a:rPr lang="en-GB" sz="3950" dirty="0"/>
              <a:t>(3)</a:t>
            </a:r>
            <a:endParaRPr lang="bg-BG" sz="3950" dirty="0">
              <a:cs typeface="Calibri"/>
            </a:endParaRP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01BD09D4-99AC-460F-A723-CBAD27F66149}"/>
              </a:ext>
            </a:extLst>
          </p:cNvPr>
          <p:cNvSpPr txBox="1">
            <a:spLocks/>
          </p:cNvSpPr>
          <p:nvPr/>
        </p:nvSpPr>
        <p:spPr>
          <a:xfrm>
            <a:off x="677862" y="3066611"/>
            <a:ext cx="10836275" cy="2172491"/>
          </a:xfrm>
          <a:prstGeom prst="rect">
            <a:avLst/>
          </a:prstGeom>
          <a:solidFill>
            <a:srgbClr val="F4F5F7">
              <a:lumMod val="75000"/>
              <a:alpha val="15000"/>
            </a:srgbClr>
          </a:solidFill>
          <a:ln w="12700">
            <a:solidFill>
              <a:srgbClr val="234465">
                <a:lumMod val="50000"/>
              </a:srgb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800" b="1" kern="1200" smtClean="0">
                <a:solidFill>
                  <a:schemeClr val="tx1"/>
                </a:solidFill>
                <a:latin typeface="Consolas" pitchFamily="49" charset="0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31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9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7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pPr>
            <a:r>
              <a:rPr lang="en-GB" noProof="1"/>
              <a:t>string text = "I love fruits.";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pPr>
            <a:r>
              <a:rPr lang="en-GB" noProof="1"/>
              <a:t>Console.WriteLine(text.</a:t>
            </a:r>
            <a:r>
              <a:rPr lang="en-GB" noProof="1">
                <a:solidFill>
                  <a:schemeClr val="bg1"/>
                </a:solidFill>
              </a:rPr>
              <a:t>Contains</a:t>
            </a:r>
            <a:r>
              <a:rPr lang="en-GB" noProof="1"/>
              <a:t>("fruits"));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pPr>
            <a:r>
              <a:rPr lang="en-GB" noProof="1"/>
              <a:t>Console.WriteLine(text.</a:t>
            </a:r>
            <a:r>
              <a:rPr lang="en-GB" noProof="1">
                <a:solidFill>
                  <a:schemeClr val="bg1"/>
                </a:solidFill>
              </a:rPr>
              <a:t>Contains</a:t>
            </a:r>
            <a:r>
              <a:rPr lang="en-GB" noProof="1"/>
              <a:t>("L"));</a:t>
            </a:r>
            <a:endParaRPr lang="en-GB" i="1" noProof="1">
              <a:solidFill>
                <a:srgbClr val="00B050"/>
              </a:solidFill>
            </a:endParaRP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pPr>
            <a:r>
              <a:rPr lang="en-GB" noProof="1"/>
              <a:t>Console.WriteLine(text.</a:t>
            </a:r>
            <a:r>
              <a:rPr lang="en-GB" noProof="1">
                <a:solidFill>
                  <a:schemeClr val="bg1"/>
                </a:solidFill>
              </a:rPr>
              <a:t>Contains</a:t>
            </a:r>
            <a:r>
              <a:rPr lang="en-GB" noProof="1"/>
              <a:t>("banana")); </a:t>
            </a:r>
            <a:endParaRPr lang="en-GB" noProof="1">
              <a:solidFill>
                <a:srgbClr val="234465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9EDCAE44-88D8-4F37-AD72-C0733056C8B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CB48FD3-775D-04C3-05EF-6815103CC43A}"/>
              </a:ext>
            </a:extLst>
          </p:cNvPr>
          <p:cNvSpPr txBox="1"/>
          <p:nvPr/>
        </p:nvSpPr>
        <p:spPr>
          <a:xfrm>
            <a:off x="9548451" y="3524980"/>
            <a:ext cx="1807500" cy="66592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True</a:t>
            </a:r>
            <a:endParaRPr lang="en-BG" sz="2800" b="1" dirty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186651-9974-099B-C06B-27375CC4F3DE}"/>
              </a:ext>
            </a:extLst>
          </p:cNvPr>
          <p:cNvSpPr txBox="1"/>
          <p:nvPr/>
        </p:nvSpPr>
        <p:spPr>
          <a:xfrm>
            <a:off x="9499441" y="4031087"/>
            <a:ext cx="2437296" cy="66592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False</a:t>
            </a:r>
            <a:endParaRPr lang="en-BG" sz="2800" b="1" dirty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4E9E3C-580A-D5BC-AAD3-37092B9B3414}"/>
              </a:ext>
            </a:extLst>
          </p:cNvPr>
          <p:cNvSpPr txBox="1"/>
          <p:nvPr/>
        </p:nvSpPr>
        <p:spPr>
          <a:xfrm>
            <a:off x="9427676" y="4573178"/>
            <a:ext cx="2185422" cy="66592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False</a:t>
            </a:r>
            <a:endParaRPr lang="en-BG" sz="2800" b="1" dirty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0922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335611BE-DA32-42F9-B0EF-F3CBB41071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457200" indent="-457200">
              <a:lnSpc>
                <a:spcPct val="100000"/>
              </a:lnSpc>
              <a:buClr>
                <a:schemeClr val="tx1"/>
              </a:buClr>
            </a:pPr>
            <a:r>
              <a:rPr lang="en-GB" sz="3400" b="1" dirty="0">
                <a:solidFill>
                  <a:schemeClr val="bg1"/>
                </a:solidFill>
                <a:latin typeface="Consolas"/>
              </a:rPr>
              <a:t>Substring</a:t>
            </a:r>
            <a:r>
              <a:rPr lang="en-GB" sz="3400" dirty="0">
                <a:latin typeface="Consolas"/>
              </a:rPr>
              <a:t>(</a:t>
            </a:r>
            <a:r>
              <a:rPr lang="en-GB" sz="3400" b="1" noProof="1">
                <a:solidFill>
                  <a:schemeClr val="bg1"/>
                </a:solidFill>
                <a:latin typeface="Consolas"/>
              </a:rPr>
              <a:t>int начален индекс, int дължина</a:t>
            </a:r>
            <a:r>
              <a:rPr lang="en-GB" sz="3400" dirty="0">
                <a:latin typeface="Consolas"/>
              </a:rPr>
              <a:t>)</a:t>
            </a:r>
          </a:p>
          <a:p>
            <a:pPr marL="457200" indent="-457200">
              <a:lnSpc>
                <a:spcPct val="100000"/>
              </a:lnSpc>
              <a:buClr>
                <a:schemeClr val="tx1"/>
              </a:buClr>
            </a:pPr>
            <a:endParaRPr lang="en-GB" sz="34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buClr>
                <a:schemeClr val="tx1"/>
              </a:buClr>
            </a:pPr>
            <a:endParaRPr lang="en-GB" sz="34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buClr>
                <a:schemeClr val="tx1"/>
              </a:buClr>
            </a:pPr>
            <a:endParaRPr lang="en-GB" sz="34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buClr>
                <a:schemeClr val="tx1"/>
              </a:buClr>
            </a:pPr>
            <a:r>
              <a:rPr lang="en-GB" sz="3400" b="1" dirty="0">
                <a:solidFill>
                  <a:schemeClr val="bg1"/>
                </a:solidFill>
                <a:latin typeface="Consolas"/>
              </a:rPr>
              <a:t>Substring</a:t>
            </a:r>
            <a:r>
              <a:rPr lang="en-GB" sz="3400" dirty="0">
                <a:latin typeface="Consolas"/>
              </a:rPr>
              <a:t>(</a:t>
            </a:r>
            <a:r>
              <a:rPr lang="en-GB" sz="3400" b="1" noProof="1">
                <a:solidFill>
                  <a:schemeClr val="bg1"/>
                </a:solidFill>
                <a:latin typeface="Consolas"/>
              </a:rPr>
              <a:t>int начален индекс</a:t>
            </a:r>
            <a:r>
              <a:rPr lang="en-GB" sz="3400" dirty="0">
                <a:latin typeface="Consolas"/>
              </a:rPr>
              <a:t>)</a:t>
            </a:r>
            <a:endParaRPr lang="bg-BG" sz="3400" dirty="0">
              <a:latin typeface="Consolas"/>
            </a:endParaRPr>
          </a:p>
          <a:p>
            <a:pPr marL="360045" indent="-360045"/>
            <a:endParaRPr lang="bg-BG" dirty="0">
              <a:cs typeface="Calibri"/>
            </a:endParaRPr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5F45CEB5-B2BD-47A8-A015-430653C3C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950" dirty="0"/>
              <a:t>Подниз</a:t>
            </a:r>
            <a:endParaRPr lang="bg-BG" dirty="0"/>
          </a:p>
        </p:txBody>
      </p:sp>
      <p:sp>
        <p:nvSpPr>
          <p:cNvPr id="7" name="Text Placeholder 8">
            <a:extLst>
              <a:ext uri="{FF2B5EF4-FFF2-40B4-BE49-F238E27FC236}">
                <a16:creationId xmlns:a16="http://schemas.microsoft.com/office/drawing/2014/main" id="{BE3B0F99-02CB-4243-96AB-CDABC4774BDF}"/>
              </a:ext>
            </a:extLst>
          </p:cNvPr>
          <p:cNvSpPr txBox="1">
            <a:spLocks/>
          </p:cNvSpPr>
          <p:nvPr/>
        </p:nvSpPr>
        <p:spPr>
          <a:xfrm>
            <a:off x="767409" y="1898484"/>
            <a:ext cx="9831317" cy="1818548"/>
          </a:xfrm>
          <a:prstGeom prst="rect">
            <a:avLst/>
          </a:prstGeom>
          <a:solidFill>
            <a:srgbClr val="F4F5F7">
              <a:lumMod val="75000"/>
              <a:alpha val="15000"/>
            </a:srgbClr>
          </a:solidFill>
          <a:ln w="12700">
            <a:solidFill>
              <a:srgbClr val="234465">
                <a:lumMod val="50000"/>
              </a:srgb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800" b="1" kern="1200" smtClean="0">
                <a:solidFill>
                  <a:schemeClr val="tx1"/>
                </a:solidFill>
                <a:latin typeface="Consolas" pitchFamily="49" charset="0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31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9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7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noProof="1">
                <a:cs typeface="Consolas" pitchFamily="49" charset="0"/>
              </a:rPr>
              <a:t>string card = "10C";</a:t>
            </a:r>
          </a:p>
          <a:p>
            <a:pPr marL="0" indent="0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noProof="1">
                <a:cs typeface="Consolas" pitchFamily="49" charset="0"/>
              </a:rPr>
              <a:t>string power = card.</a:t>
            </a:r>
            <a:r>
              <a:rPr lang="en-US" noProof="1">
                <a:solidFill>
                  <a:schemeClr val="bg1"/>
                </a:solidFill>
                <a:cs typeface="Consolas" pitchFamily="49" charset="0"/>
              </a:rPr>
              <a:t>Substring</a:t>
            </a:r>
            <a:r>
              <a:rPr lang="en-US" noProof="1">
                <a:cs typeface="Consolas" pitchFamily="49" charset="0"/>
              </a:rPr>
              <a:t>(0, 2);</a:t>
            </a:r>
          </a:p>
          <a:p>
            <a:pPr marL="0" indent="0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noProof="1">
                <a:cs typeface="Consolas" pitchFamily="49" charset="0"/>
              </a:rPr>
              <a:t>Console.WriteLine(power);</a:t>
            </a:r>
            <a:endParaRPr lang="en-US" dirty="0">
              <a:solidFill>
                <a:srgbClr val="FFA000"/>
              </a:solidFill>
            </a:endParaRP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BA454212-53BE-4462-9857-E7406A66385D}"/>
              </a:ext>
            </a:extLst>
          </p:cNvPr>
          <p:cNvSpPr txBox="1">
            <a:spLocks/>
          </p:cNvSpPr>
          <p:nvPr/>
        </p:nvSpPr>
        <p:spPr>
          <a:xfrm>
            <a:off x="789482" y="4562780"/>
            <a:ext cx="9831317" cy="1818548"/>
          </a:xfrm>
          <a:prstGeom prst="rect">
            <a:avLst/>
          </a:prstGeom>
          <a:solidFill>
            <a:srgbClr val="F4F5F7">
              <a:lumMod val="75000"/>
              <a:alpha val="15000"/>
            </a:srgbClr>
          </a:solidFill>
          <a:ln w="12700">
            <a:solidFill>
              <a:srgbClr val="234465">
                <a:lumMod val="50000"/>
              </a:srgb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2800" dirty="0">
                <a:solidFill>
                  <a:schemeClr val="tx1"/>
                </a:solidFill>
              </a:rPr>
              <a:t>string text = "My name is John";</a:t>
            </a:r>
          </a:p>
          <a:p>
            <a:pPr>
              <a:defRPr/>
            </a:pPr>
            <a:r>
              <a:rPr lang="en-US" sz="2800" dirty="0">
                <a:solidFill>
                  <a:schemeClr val="tx1"/>
                </a:solidFill>
              </a:rPr>
              <a:t>string extractWord = text.</a:t>
            </a:r>
            <a:r>
              <a:rPr lang="en-US" sz="2800" dirty="0">
                <a:solidFill>
                  <a:schemeClr val="bg1"/>
                </a:solidFill>
              </a:rPr>
              <a:t>Substring</a:t>
            </a:r>
            <a:r>
              <a:rPr lang="en-US" sz="2800" dirty="0">
                <a:solidFill>
                  <a:schemeClr val="tx1"/>
                </a:solidFill>
              </a:rPr>
              <a:t>(11);</a:t>
            </a:r>
          </a:p>
          <a:p>
            <a:pPr>
              <a:defRPr/>
            </a:pPr>
            <a:r>
              <a:rPr lang="en-US" sz="2800" dirty="0">
                <a:solidFill>
                  <a:schemeClr val="tx1"/>
                </a:solidFill>
              </a:rPr>
              <a:t>Console.WriteLine(extractWord);</a:t>
            </a:r>
            <a:r>
              <a:rPr lang="en-US" sz="2800" dirty="0">
                <a:solidFill>
                  <a:srgbClr val="234465"/>
                </a:solidFill>
              </a:rPr>
              <a:t> </a:t>
            </a:r>
            <a:endParaRPr lang="en-US" sz="2800" i="1" dirty="0">
              <a:solidFill>
                <a:srgbClr val="00B050"/>
              </a:solidFill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F549AA19-E697-421B-82EB-04D74BE4DF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B9FB859-C912-01DF-08B1-5E066C5ED2F2}"/>
              </a:ext>
            </a:extLst>
          </p:cNvPr>
          <p:cNvSpPr txBox="1"/>
          <p:nvPr/>
        </p:nvSpPr>
        <p:spPr>
          <a:xfrm>
            <a:off x="5961000" y="3055534"/>
            <a:ext cx="1335000" cy="66592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10</a:t>
            </a:r>
            <a:endParaRPr lang="en-BG" sz="2800" b="1" dirty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BF31E62-230B-7C03-141E-4A7188754490}"/>
              </a:ext>
            </a:extLst>
          </p:cNvPr>
          <p:cNvSpPr txBox="1"/>
          <p:nvPr/>
        </p:nvSpPr>
        <p:spPr>
          <a:xfrm>
            <a:off x="7086000" y="5715404"/>
            <a:ext cx="1710000" cy="66592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John</a:t>
            </a:r>
            <a:endParaRPr lang="en-BG" sz="2800" b="1" dirty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4168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8" grpId="0" animBg="1"/>
      <p:bldP spid="2" grpId="1"/>
      <p:bldP spid="10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/>
              <a:t>Задача: </a:t>
            </a:r>
            <a:r>
              <a:rPr lang="en-GB" sz="3950" dirty="0">
                <a:ea typeface="+mj-lt"/>
                <a:cs typeface="+mj-lt"/>
              </a:rPr>
              <a:t>Подниз</a:t>
            </a:r>
            <a:endParaRPr lang="bg-BG" dirty="0">
              <a:ea typeface="+mj-lt"/>
              <a:cs typeface="+mj-lt"/>
            </a:endParaRP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B6F25F4D-8230-4141-864A-14F42B1405D4}"/>
              </a:ext>
            </a:extLst>
          </p:cNvPr>
          <p:cNvSpPr txBox="1">
            <a:spLocks/>
          </p:cNvSpPr>
          <p:nvPr/>
        </p:nvSpPr>
        <p:spPr>
          <a:xfrm>
            <a:off x="387078" y="1139778"/>
            <a:ext cx="11801748" cy="5568904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565" indent="-456565"/>
            <a:r>
              <a:rPr lang="en-US" sz="3600" dirty="0">
                <a:cs typeface="Calibri"/>
              </a:rPr>
              <a:t>Даден</a:t>
            </a:r>
            <a:r>
              <a:rPr lang="bg-BG" sz="3600" dirty="0">
                <a:cs typeface="Calibri"/>
              </a:rPr>
              <a:t>и са</a:t>
            </a:r>
            <a:r>
              <a:rPr lang="en-US" sz="3600" dirty="0">
                <a:cs typeface="Calibri"/>
              </a:rPr>
              <a:t> ви </a:t>
            </a:r>
            <a:r>
              <a:rPr lang="en-US" sz="3600" b="1" dirty="0">
                <a:solidFill>
                  <a:schemeClr val="bg1"/>
                </a:solidFill>
                <a:cs typeface="Calibri"/>
              </a:rPr>
              <a:t>текст</a:t>
            </a:r>
            <a:r>
              <a:rPr lang="en-US" sz="3600" dirty="0">
                <a:cs typeface="Calibri"/>
              </a:rPr>
              <a:t> и </a:t>
            </a:r>
            <a:r>
              <a:rPr lang="en-US" sz="3600" b="1" dirty="0">
                <a:solidFill>
                  <a:schemeClr val="bg1"/>
                </a:solidFill>
                <a:cs typeface="Calibri"/>
              </a:rPr>
              <a:t>дума за премахване</a:t>
            </a:r>
          </a:p>
          <a:p>
            <a:pPr marL="456565" indent="-456565"/>
            <a:r>
              <a:rPr lang="en-US" sz="3600" dirty="0">
                <a:solidFill>
                  <a:schemeClr val="tx2"/>
                </a:solidFill>
                <a:cs typeface="Calibri"/>
              </a:rPr>
              <a:t>Премахнете </a:t>
            </a:r>
            <a:r>
              <a:rPr lang="en-US" sz="3600" b="1" dirty="0">
                <a:solidFill>
                  <a:schemeClr val="bg1"/>
                </a:solidFill>
                <a:cs typeface="Calibri"/>
              </a:rPr>
              <a:t>всички поднизове</a:t>
            </a:r>
            <a:r>
              <a:rPr lang="en-US" sz="3600" dirty="0">
                <a:solidFill>
                  <a:schemeClr val="tx2"/>
                </a:solidFill>
                <a:cs typeface="Calibri"/>
              </a:rPr>
              <a:t>, които са </a:t>
            </a:r>
            <a:r>
              <a:rPr lang="en-US" sz="3600" b="1" dirty="0">
                <a:solidFill>
                  <a:schemeClr val="bg1"/>
                </a:solidFill>
                <a:cs typeface="Calibri"/>
              </a:rPr>
              <a:t>еднакви </a:t>
            </a:r>
            <a:r>
              <a:rPr lang="en-US" sz="3600" dirty="0">
                <a:cs typeface="Calibri"/>
              </a:rPr>
              <a:t>с</a:t>
            </a:r>
            <a:br>
              <a:rPr lang="en-US" sz="3600" b="1" dirty="0">
                <a:solidFill>
                  <a:schemeClr val="bg1"/>
                </a:solidFill>
                <a:cs typeface="Calibri"/>
              </a:rPr>
            </a:br>
            <a:r>
              <a:rPr lang="en-US" sz="3600" b="1" dirty="0">
                <a:solidFill>
                  <a:schemeClr val="bg1"/>
                </a:solidFill>
                <a:cs typeface="Calibri"/>
              </a:rPr>
              <a:t>думата за премахване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D1046CF-7C96-4549-8DDA-6687F8C6A4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256" y="3595519"/>
            <a:ext cx="2588149" cy="8307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399" b="1" dirty="0">
                <a:latin typeface="Consolas" pitchFamily="49" charset="0"/>
              </a:rPr>
              <a:t>ice</a:t>
            </a:r>
          </a:p>
          <a:p>
            <a:r>
              <a:rPr lang="en-US" sz="2399" b="1" dirty="0">
                <a:latin typeface="Consolas" pitchFamily="49" charset="0"/>
              </a:rPr>
              <a:t>kicegiceiceb</a:t>
            </a:r>
          </a:p>
        </p:txBody>
      </p:sp>
      <p:sp>
        <p:nvSpPr>
          <p:cNvPr id="22" name="Right Arrow 8">
            <a:extLst>
              <a:ext uri="{FF2B5EF4-FFF2-40B4-BE49-F238E27FC236}">
                <a16:creationId xmlns:a16="http://schemas.microsoft.com/office/drawing/2014/main" id="{107442BE-8708-4932-AB48-A511A03B40A1}"/>
              </a:ext>
            </a:extLst>
          </p:cNvPr>
          <p:cNvSpPr/>
          <p:nvPr/>
        </p:nvSpPr>
        <p:spPr>
          <a:xfrm>
            <a:off x="3677397" y="3793847"/>
            <a:ext cx="536637" cy="422049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577EFF2-0EEE-4F3B-8F89-21DE4E4DF2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4026" y="3693584"/>
            <a:ext cx="919390" cy="46154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399" b="1" dirty="0">
                <a:latin typeface="Consolas" pitchFamily="49" charset="0"/>
              </a:rPr>
              <a:t>kgb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5ECAC3E-EA4D-44EF-9331-5A8E5122B2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256" y="5061745"/>
            <a:ext cx="2588149" cy="8307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399" b="1" dirty="0">
                <a:latin typeface="Consolas" pitchFamily="49" charset="0"/>
              </a:rPr>
              <a:t>abc</a:t>
            </a:r>
          </a:p>
          <a:p>
            <a:r>
              <a:rPr lang="en-US" sz="2399" b="1" dirty="0">
                <a:latin typeface="Consolas" pitchFamily="49" charset="0"/>
              </a:rPr>
              <a:t>tcabctqw</a:t>
            </a:r>
          </a:p>
        </p:txBody>
      </p:sp>
      <p:sp>
        <p:nvSpPr>
          <p:cNvPr id="11" name="Right Arrow 8">
            <a:extLst>
              <a:ext uri="{FF2B5EF4-FFF2-40B4-BE49-F238E27FC236}">
                <a16:creationId xmlns:a16="http://schemas.microsoft.com/office/drawing/2014/main" id="{5F637BA2-E122-4099-A04B-A58D80D52CF1}"/>
              </a:ext>
            </a:extLst>
          </p:cNvPr>
          <p:cNvSpPr/>
          <p:nvPr/>
        </p:nvSpPr>
        <p:spPr>
          <a:xfrm>
            <a:off x="3644180" y="5269541"/>
            <a:ext cx="536637" cy="422049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E660491-FD48-4898-A52E-08B90FD779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7592" y="5252958"/>
            <a:ext cx="1326001" cy="46154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399" b="1" dirty="0">
                <a:latin typeface="Consolas" pitchFamily="49" charset="0"/>
              </a:rPr>
              <a:t>tctqw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060F591-F27A-4BD9-BB46-09210EE7C5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6364" y="3594947"/>
            <a:ext cx="2816689" cy="8307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399" b="1" dirty="0">
                <a:latin typeface="Consolas" pitchFamily="49" charset="0"/>
              </a:rPr>
              <a:t>key</a:t>
            </a:r>
          </a:p>
          <a:p>
            <a:r>
              <a:rPr lang="en-US" sz="2399" b="1" dirty="0">
                <a:latin typeface="Consolas" pitchFamily="49" charset="0"/>
              </a:rPr>
              <a:t>keytextkey</a:t>
            </a:r>
          </a:p>
        </p:txBody>
      </p:sp>
      <p:sp>
        <p:nvSpPr>
          <p:cNvPr id="35" name="Right Arrow 8">
            <a:extLst>
              <a:ext uri="{FF2B5EF4-FFF2-40B4-BE49-F238E27FC236}">
                <a16:creationId xmlns:a16="http://schemas.microsoft.com/office/drawing/2014/main" id="{C10217C1-3770-4E8C-8CB4-2148109E2823}"/>
              </a:ext>
            </a:extLst>
          </p:cNvPr>
          <p:cNvSpPr/>
          <p:nvPr/>
        </p:nvSpPr>
        <p:spPr>
          <a:xfrm>
            <a:off x="9713498" y="3789286"/>
            <a:ext cx="536637" cy="422049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83A708D-9BB5-4BFD-8BD5-6D0E30F0A6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60579" y="3709685"/>
            <a:ext cx="919390" cy="46154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399" b="1" dirty="0">
                <a:latin typeface="Consolas" pitchFamily="49" charset="0"/>
              </a:rPr>
              <a:t>text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EC5A5C6-9DA8-4703-8A59-3453B2AB31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5334" y="5065417"/>
            <a:ext cx="2825291" cy="8307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399" b="1" dirty="0">
                <a:latin typeface="Consolas" pitchFamily="49" charset="0"/>
              </a:rPr>
              <a:t>word</a:t>
            </a:r>
          </a:p>
          <a:p>
            <a:r>
              <a:rPr lang="en-US" sz="2399" b="1" dirty="0">
                <a:latin typeface="Consolas" pitchFamily="49" charset="0"/>
              </a:rPr>
              <a:t>wordawordbwordc</a:t>
            </a:r>
          </a:p>
        </p:txBody>
      </p:sp>
      <p:sp>
        <p:nvSpPr>
          <p:cNvPr id="38" name="Right Arrow 8">
            <a:extLst>
              <a:ext uri="{FF2B5EF4-FFF2-40B4-BE49-F238E27FC236}">
                <a16:creationId xmlns:a16="http://schemas.microsoft.com/office/drawing/2014/main" id="{44BB6135-9FCD-4D1F-BE75-377C460AB280}"/>
              </a:ext>
            </a:extLst>
          </p:cNvPr>
          <p:cNvSpPr/>
          <p:nvPr/>
        </p:nvSpPr>
        <p:spPr>
          <a:xfrm>
            <a:off x="9731096" y="5273213"/>
            <a:ext cx="536637" cy="422049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0A7F78A-947A-4B7D-B30D-4BEF1C961B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88205" y="5230045"/>
            <a:ext cx="884539" cy="46154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399" b="1" dirty="0">
                <a:latin typeface="Consolas" pitchFamily="49" charset="0"/>
              </a:rPr>
              <a:t>abc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C3F964B5-959D-44DB-A3B9-4C558F84045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16650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9" grpId="0" animBg="1"/>
      <p:bldP spid="10" grpId="0" animBg="1"/>
      <p:bldP spid="11" grpId="0" animBg="1"/>
      <p:bldP spid="12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950" dirty="0"/>
              <a:t>Решение: </a:t>
            </a:r>
            <a:r>
              <a:rPr lang="en-GB" sz="3950" dirty="0">
                <a:ea typeface="+mj-lt"/>
                <a:cs typeface="+mj-lt"/>
              </a:rPr>
              <a:t>Подниз</a:t>
            </a:r>
            <a:endParaRPr lang="en-US" dirty="0">
              <a:ea typeface="+mj-lt"/>
              <a:cs typeface="+mj-lt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077497" y="1372137"/>
            <a:ext cx="8037006" cy="477998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3963" tIns="71981" rIns="143963" bIns="71981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string key = Console.ReadLine();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string text = Console.ReadLine();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3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int index = text.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IndexOf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(key);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3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while (index != -1)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text = text.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Remove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(index, key.Length);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index = text.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IndexOf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(key);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3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Console.WriteLine(text);</a:t>
            </a:r>
            <a:endParaRPr lang="bg-BG" sz="23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952693-E3A9-4AEE-86B0-02830AB61111}"/>
              </a:ext>
            </a:extLst>
          </p:cNvPr>
          <p:cNvSpPr txBox="1"/>
          <p:nvPr/>
        </p:nvSpPr>
        <p:spPr>
          <a:xfrm>
            <a:off x="801479" y="6320033"/>
            <a:ext cx="10589042" cy="4000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1999" dirty="0"/>
              <a:t>Проверете решението си тук</a:t>
            </a:r>
            <a:r>
              <a:rPr lang="en-US" sz="1999" dirty="0"/>
              <a:t>:</a:t>
            </a:r>
            <a:r>
              <a:rPr lang="bg-BG" sz="1999" dirty="0"/>
              <a:t> </a:t>
            </a:r>
            <a:r>
              <a:rPr lang="en-US" sz="1999" dirty="0">
                <a:hlinkClick r:id="rId2"/>
              </a:rPr>
              <a:t>https://judge.softuni.org/Contests/Practice/Index/4163#2</a:t>
            </a:r>
            <a:endParaRPr lang="en-US" sz="1999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5A00E1E8-AE72-4B1C-8FEE-0E40A1D2924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16855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buClr>
                <a:schemeClr val="tx1"/>
              </a:buClr>
            </a:pPr>
            <a:r>
              <a:rPr lang="bg-BG" sz="3600" dirty="0"/>
              <a:t>Методът</a:t>
            </a:r>
            <a:r>
              <a:rPr lang="en-US" sz="3600" dirty="0"/>
              <a:t> </a:t>
            </a:r>
            <a:r>
              <a:rPr lang="en-US" sz="3600" b="1" dirty="0">
                <a:solidFill>
                  <a:schemeClr val="bg1"/>
                </a:solidFill>
                <a:latin typeface="Consolas"/>
              </a:rPr>
              <a:t>Split</a:t>
            </a:r>
            <a:r>
              <a:rPr lang="bg-BG" sz="3600" b="1" dirty="0">
                <a:solidFill>
                  <a:schemeClr val="bg1"/>
                </a:solidFill>
                <a:latin typeface="Consolas"/>
              </a:rPr>
              <a:t>()</a:t>
            </a:r>
            <a:r>
              <a:rPr lang="en-US" sz="3600" dirty="0"/>
              <a:t> разделя низ по даден </a:t>
            </a:r>
            <a:r>
              <a:rPr lang="en-US" sz="3600" b="1" dirty="0">
                <a:solidFill>
                  <a:schemeClr val="bg1"/>
                </a:solidFill>
              </a:rPr>
              <a:t>разделител</a:t>
            </a:r>
            <a:endParaRPr lang="en-US" sz="3600" dirty="0">
              <a:solidFill>
                <a:schemeClr val="bg1"/>
              </a:solidFill>
              <a:cs typeface="Calibri"/>
            </a:endParaRPr>
          </a:p>
          <a:p>
            <a:pPr marL="360045" indent="-360045"/>
            <a:endParaRPr lang="en-US" dirty="0">
              <a:cs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Разделяне</a:t>
            </a:r>
            <a:r>
              <a:rPr lang="en-GB" dirty="0"/>
              <a:t> (1)</a:t>
            </a:r>
            <a:endParaRPr lang="bg-BG" dirty="0"/>
          </a:p>
        </p:txBody>
      </p:sp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3A734DA6-F66F-44F9-BF51-03755D8F72D0}"/>
              </a:ext>
            </a:extLst>
          </p:cNvPr>
          <p:cNvSpPr txBox="1">
            <a:spLocks/>
          </p:cNvSpPr>
          <p:nvPr/>
        </p:nvSpPr>
        <p:spPr>
          <a:xfrm>
            <a:off x="335361" y="1951992"/>
            <a:ext cx="11399533" cy="4154893"/>
          </a:xfrm>
          <a:prstGeom prst="rect">
            <a:avLst/>
          </a:prstGeom>
          <a:solidFill>
            <a:srgbClr val="F4F5F7">
              <a:lumMod val="75000"/>
              <a:alpha val="15000"/>
            </a:srgbClr>
          </a:solidFill>
          <a:ln w="12700">
            <a:solidFill>
              <a:srgbClr val="234465">
                <a:lumMod val="50000"/>
              </a:srgb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800" b="1" kern="1200" smtClean="0">
                <a:solidFill>
                  <a:schemeClr val="tx1"/>
                </a:solidFill>
                <a:latin typeface="Consolas" pitchFamily="49" charset="0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31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9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7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2600" noProof="1"/>
              <a:t>string text = "Hello, john@softuni.bg, you have been using</a:t>
            </a:r>
            <a:br>
              <a:rPr lang="en-US" sz="2600" noProof="1"/>
            </a:br>
            <a:r>
              <a:rPr lang="en-US" sz="2600" noProof="1"/>
              <a:t>john@softuni.bg in your registration";</a:t>
            </a:r>
          </a:p>
          <a:p>
            <a:pPr>
              <a:defRPr/>
            </a:pPr>
            <a:endParaRPr lang="en-US" sz="2600" noProof="1">
              <a:solidFill>
                <a:srgbClr val="234465"/>
              </a:solidFill>
            </a:endParaRPr>
          </a:p>
          <a:p>
            <a:pPr>
              <a:defRPr/>
            </a:pPr>
            <a:r>
              <a:rPr lang="en-US" sz="2600" noProof="1">
                <a:solidFill>
                  <a:srgbClr val="FFA000"/>
                </a:solidFill>
              </a:rPr>
              <a:t>string[] </a:t>
            </a:r>
            <a:r>
              <a:rPr lang="en-US" sz="2600" noProof="1"/>
              <a:t>words = text.</a:t>
            </a:r>
            <a:r>
              <a:rPr lang="en-US" sz="2600" noProof="1">
                <a:solidFill>
                  <a:srgbClr val="FFA000"/>
                </a:solidFill>
              </a:rPr>
              <a:t>Split</a:t>
            </a:r>
            <a:r>
              <a:rPr lang="en-US" sz="2600" noProof="1"/>
              <a:t>(</a:t>
            </a:r>
            <a:r>
              <a:rPr lang="en-US" sz="2600" noProof="1">
                <a:solidFill>
                  <a:srgbClr val="FFA000"/>
                </a:solidFill>
              </a:rPr>
              <a:t>", "</a:t>
            </a:r>
            <a:r>
              <a:rPr lang="en-US" sz="2600" noProof="1"/>
              <a:t>);</a:t>
            </a:r>
          </a:p>
          <a:p>
            <a:pPr>
              <a:defRPr/>
            </a:pPr>
            <a:endParaRPr lang="en-US" sz="2600" noProof="1">
              <a:solidFill>
                <a:srgbClr val="234465"/>
              </a:solidFill>
            </a:endParaRPr>
          </a:p>
          <a:p>
            <a:pPr>
              <a:defRPr/>
            </a:pPr>
            <a:r>
              <a:rPr lang="en-US" sz="2600" i="1" noProof="1">
                <a:solidFill>
                  <a:srgbClr val="00B050"/>
                </a:solidFill>
              </a:rPr>
              <a:t>// words[]:</a:t>
            </a:r>
          </a:p>
          <a:p>
            <a:pPr>
              <a:defRPr/>
            </a:pPr>
            <a:r>
              <a:rPr lang="en-US" sz="2600" i="1" noProof="1">
                <a:solidFill>
                  <a:srgbClr val="00B050"/>
                </a:solidFill>
              </a:rPr>
              <a:t>// "Hello"</a:t>
            </a:r>
          </a:p>
          <a:p>
            <a:pPr>
              <a:defRPr/>
            </a:pPr>
            <a:r>
              <a:rPr lang="en-US" sz="2600" i="1" noProof="1">
                <a:solidFill>
                  <a:srgbClr val="00B050"/>
                </a:solidFill>
              </a:rPr>
              <a:t>// "john@softuni.bg"</a:t>
            </a:r>
          </a:p>
          <a:p>
            <a:pPr>
              <a:defRPr/>
            </a:pPr>
            <a:r>
              <a:rPr lang="en-US" sz="2600" i="1" noProof="1">
                <a:solidFill>
                  <a:srgbClr val="00B050"/>
                </a:solidFill>
              </a:rPr>
              <a:t>// "you have been using john@softuni.bg in your registration"</a:t>
            </a:r>
            <a:endParaRPr lang="en-US" noProof="1">
              <a:solidFill>
                <a:srgbClr val="234465"/>
              </a:solidFill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AC70A73A-45DD-4855-ABF4-35D755D74F4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23011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6" y="1449000"/>
            <a:ext cx="11818096" cy="5528766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Split</a:t>
            </a:r>
            <a:r>
              <a:rPr lang="bg-BG" sz="3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sz="3600" dirty="0"/>
              <a:t> може да се използва с много разделители</a:t>
            </a:r>
            <a:endParaRPr lang="bg-BG" sz="3600" dirty="0">
              <a:cs typeface="Calibri"/>
            </a:endParaRPr>
          </a:p>
          <a:p>
            <a:pPr marL="360045" indent="-360045"/>
            <a:endParaRPr lang="en-US" noProof="1">
              <a:cs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Разделяне</a:t>
            </a:r>
            <a:r>
              <a:rPr lang="en-GB" dirty="0"/>
              <a:t> (2)</a:t>
            </a:r>
            <a:endParaRPr lang="bg-BG" dirty="0"/>
          </a:p>
        </p:txBody>
      </p:sp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A19AFC64-EBD0-49B9-A525-2F7526D67AED}"/>
              </a:ext>
            </a:extLst>
          </p:cNvPr>
          <p:cNvSpPr txBox="1">
            <a:spLocks/>
          </p:cNvSpPr>
          <p:nvPr/>
        </p:nvSpPr>
        <p:spPr>
          <a:xfrm>
            <a:off x="677862" y="2484000"/>
            <a:ext cx="10836275" cy="2561828"/>
          </a:xfrm>
          <a:prstGeom prst="rect">
            <a:avLst/>
          </a:prstGeom>
          <a:solidFill>
            <a:srgbClr val="F4F5F7">
              <a:lumMod val="75000"/>
              <a:alpha val="15000"/>
            </a:srgbClr>
          </a:solidFill>
          <a:ln w="12700">
            <a:solidFill>
              <a:srgbClr val="234465">
                <a:lumMod val="50000"/>
              </a:srgb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800" b="1" kern="1200" smtClean="0">
                <a:solidFill>
                  <a:schemeClr val="tx1"/>
                </a:solidFill>
                <a:latin typeface="Consolas" pitchFamily="49" charset="0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31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9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7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noProof="1">
                <a:solidFill>
                  <a:srgbClr val="FFA000"/>
                </a:solidFill>
              </a:rPr>
              <a:t>char[] </a:t>
            </a:r>
            <a:r>
              <a:rPr lang="en-US" noProof="1"/>
              <a:t>separators = </a:t>
            </a:r>
            <a:r>
              <a:rPr lang="en-US" noProof="1">
                <a:solidFill>
                  <a:srgbClr val="FFA000"/>
                </a:solidFill>
              </a:rPr>
              <a:t>new char[] {</a:t>
            </a:r>
            <a:r>
              <a:rPr lang="en-US" noProof="1">
                <a:solidFill>
                  <a:srgbClr val="234465"/>
                </a:solidFill>
              </a:rPr>
              <a:t> </a:t>
            </a:r>
            <a:r>
              <a:rPr lang="en-US" noProof="1"/>
              <a:t>' '</a:t>
            </a:r>
            <a:r>
              <a:rPr lang="en-US" noProof="1">
                <a:solidFill>
                  <a:srgbClr val="FFA000"/>
                </a:solidFill>
              </a:rPr>
              <a:t>,</a:t>
            </a:r>
            <a:r>
              <a:rPr lang="en-US" noProof="1">
                <a:solidFill>
                  <a:srgbClr val="234465"/>
                </a:solidFill>
              </a:rPr>
              <a:t> </a:t>
            </a:r>
            <a:r>
              <a:rPr lang="en-US" noProof="1"/>
              <a:t>','</a:t>
            </a:r>
            <a:r>
              <a:rPr lang="en-US" noProof="1">
                <a:solidFill>
                  <a:srgbClr val="FFA000"/>
                </a:solidFill>
              </a:rPr>
              <a:t>,</a:t>
            </a:r>
            <a:r>
              <a:rPr lang="en-US" noProof="1">
                <a:solidFill>
                  <a:srgbClr val="234465"/>
                </a:solidFill>
              </a:rPr>
              <a:t> </a:t>
            </a:r>
            <a:r>
              <a:rPr lang="en-US" noProof="1"/>
              <a:t>'.' </a:t>
            </a:r>
            <a:r>
              <a:rPr lang="en-US" noProof="1">
                <a:solidFill>
                  <a:srgbClr val="FFA000"/>
                </a:solidFill>
              </a:rPr>
              <a:t>}</a:t>
            </a:r>
            <a:r>
              <a:rPr lang="en-US" noProof="1"/>
              <a:t>;</a:t>
            </a:r>
          </a:p>
          <a:p>
            <a:pPr>
              <a:defRPr/>
            </a:pPr>
            <a:r>
              <a:rPr lang="en-US" noProof="1"/>
              <a:t>string text = "Hello, I am John.";</a:t>
            </a:r>
          </a:p>
          <a:p>
            <a:pPr>
              <a:defRPr/>
            </a:pPr>
            <a:r>
              <a:rPr lang="en-US" noProof="1"/>
              <a:t>string[] words = text.</a:t>
            </a:r>
            <a:r>
              <a:rPr lang="en-US" noProof="1">
                <a:solidFill>
                  <a:srgbClr val="FFA000"/>
                </a:solidFill>
              </a:rPr>
              <a:t>Split</a:t>
            </a:r>
            <a:r>
              <a:rPr lang="en-US" noProof="1"/>
              <a:t>(</a:t>
            </a:r>
            <a:r>
              <a:rPr lang="en-US" noProof="1">
                <a:solidFill>
                  <a:srgbClr val="FFA000"/>
                </a:solidFill>
              </a:rPr>
              <a:t>separators</a:t>
            </a:r>
            <a:r>
              <a:rPr lang="en-US" noProof="1"/>
              <a:t>);</a:t>
            </a:r>
          </a:p>
          <a:p>
            <a:pPr>
              <a:defRPr/>
            </a:pPr>
            <a:endParaRPr lang="en-US" noProof="1">
              <a:solidFill>
                <a:srgbClr val="234465"/>
              </a:solidFill>
            </a:endParaRPr>
          </a:p>
          <a:p>
            <a:pPr>
              <a:defRPr/>
            </a:pPr>
            <a:r>
              <a:rPr lang="en-US" i="1" noProof="1">
                <a:solidFill>
                  <a:srgbClr val="00B050"/>
                </a:solidFill>
              </a:rPr>
              <a:t>// "Hello", "", "I", "am", "John", ""</a:t>
            </a:r>
            <a:endParaRPr lang="en-US" noProof="1">
              <a:solidFill>
                <a:srgbClr val="234465"/>
              </a:solidFill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BE1CD15E-F1A0-48F1-9BC6-C7DD2F19AF9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84935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930042" cy="5528766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lnSpc>
                <a:spcPct val="100000"/>
              </a:lnSpc>
            </a:pPr>
            <a:r>
              <a:rPr lang="en-US" sz="3400" noProof="1"/>
              <a:t>Командата</a:t>
            </a:r>
            <a:r>
              <a:rPr lang="bg-BG" sz="3400" b="1" noProof="1">
                <a:latin typeface="+mj-lt"/>
              </a:rPr>
              <a:t> </a:t>
            </a:r>
            <a:r>
              <a:rPr lang="en-US" sz="3400" b="1" noProof="1">
                <a:solidFill>
                  <a:schemeClr val="bg1"/>
                </a:solidFill>
                <a:latin typeface="Consolas"/>
              </a:rPr>
              <a:t>StringSplitOptions.RemoveEmptyEntries</a:t>
            </a:r>
            <a:r>
              <a:rPr lang="en-US" sz="3400" dirty="0"/>
              <a:t> </a:t>
            </a:r>
            <a:br>
              <a:rPr lang="bg-BG" sz="3400" dirty="0"/>
            </a:br>
            <a:r>
              <a:rPr lang="en-US" sz="3400" dirty="0"/>
              <a:t>се използва за премахване на празните места от вър</a:t>
            </a:r>
            <a:r>
              <a:rPr lang="bg-BG" sz="3400" dirty="0"/>
              <a:t>на</a:t>
            </a:r>
            <a:r>
              <a:rPr lang="en-US" sz="3400" dirty="0"/>
              <a:t>тия масив</a:t>
            </a:r>
            <a:endParaRPr lang="bg-BG" sz="3400" dirty="0">
              <a:cs typeface="Calibri"/>
            </a:endParaRPr>
          </a:p>
          <a:p>
            <a:pPr marL="360045" indent="-360045">
              <a:lnSpc>
                <a:spcPct val="100000"/>
              </a:lnSpc>
            </a:pPr>
            <a:endParaRPr lang="bg-BG" sz="3400" dirty="0">
              <a:cs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Разделяне</a:t>
            </a:r>
            <a:r>
              <a:rPr lang="en-GB" dirty="0"/>
              <a:t> (3)</a:t>
            </a:r>
            <a:endParaRPr lang="bg-BG" dirty="0"/>
          </a:p>
        </p:txBody>
      </p:sp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E3351280-7625-4125-BB75-5B5EAAA02FC4}"/>
              </a:ext>
            </a:extLst>
          </p:cNvPr>
          <p:cNvSpPr txBox="1">
            <a:spLocks/>
          </p:cNvSpPr>
          <p:nvPr/>
        </p:nvSpPr>
        <p:spPr>
          <a:xfrm>
            <a:off x="642923" y="3114000"/>
            <a:ext cx="11025000" cy="3172764"/>
          </a:xfrm>
          <a:prstGeom prst="rect">
            <a:avLst/>
          </a:prstGeom>
          <a:solidFill>
            <a:srgbClr val="F4F5F7">
              <a:lumMod val="75000"/>
              <a:alpha val="15000"/>
            </a:srgbClr>
          </a:solidFill>
          <a:ln w="12700">
            <a:solidFill>
              <a:srgbClr val="234465">
                <a:lumMod val="50000"/>
              </a:srgbClr>
            </a:solidFill>
          </a:ln>
        </p:spPr>
        <p:txBody>
          <a:bodyPr vert="horz" wrap="square" lIns="144000" tIns="108000" rIns="144000" bIns="108000" rtlCol="0" anchor="t">
            <a:spAutoFit/>
          </a:bodyPr>
          <a:lstStyle>
            <a:lvl1pPr marL="360363" indent="-360363" algn="l" defTabSz="1218438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800" b="1" kern="1200" smtClean="0">
                <a:solidFill>
                  <a:schemeClr val="tx1"/>
                </a:solidFill>
                <a:latin typeface="Consolas" pitchFamily="49" charset="0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31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9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7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0045" indent="-360045">
              <a:lnSpc>
                <a:spcPct val="100000"/>
              </a:lnSpc>
              <a:defRPr/>
            </a:pPr>
            <a:r>
              <a:rPr lang="en-GB" sz="2400" dirty="0"/>
              <a:t>char[] separators = new char[] { ' ', ',', '.' };</a:t>
            </a:r>
            <a:endParaRPr lang="bg-BG" sz="2400" dirty="0"/>
          </a:p>
          <a:p>
            <a:pPr marL="360045" indent="-360045">
              <a:lnSpc>
                <a:spcPct val="100000"/>
              </a:lnSpc>
              <a:defRPr/>
            </a:pPr>
            <a:endParaRPr lang="en-GB" sz="2400" dirty="0"/>
          </a:p>
          <a:p>
            <a:pPr marL="360045" indent="-360045">
              <a:lnSpc>
                <a:spcPct val="100000"/>
              </a:lnSpc>
              <a:defRPr/>
            </a:pPr>
            <a:r>
              <a:rPr lang="en-GB" sz="2400" dirty="0"/>
              <a:t>string text = "Hello, I am John.";</a:t>
            </a:r>
            <a:endParaRPr lang="bg-BG" sz="2400" dirty="0"/>
          </a:p>
          <a:p>
            <a:pPr marL="360045" indent="-360045">
              <a:lnSpc>
                <a:spcPct val="100000"/>
              </a:lnSpc>
              <a:defRPr/>
            </a:pPr>
            <a:endParaRPr lang="en-GB" sz="2400" dirty="0"/>
          </a:p>
          <a:p>
            <a:pPr marL="360045" indent="-360045">
              <a:lnSpc>
                <a:spcPct val="100000"/>
              </a:lnSpc>
              <a:defRPr/>
            </a:pPr>
            <a:r>
              <a:rPr lang="en-GB" sz="2400" dirty="0">
                <a:latin typeface="Consolas"/>
              </a:rPr>
              <a:t>string[] words = text</a:t>
            </a:r>
            <a:br>
              <a:rPr lang="en-GB" sz="2400" dirty="0"/>
            </a:br>
            <a:r>
              <a:rPr lang="en-GB" sz="2400" dirty="0">
                <a:latin typeface="Consolas"/>
              </a:rPr>
              <a:t> .</a:t>
            </a:r>
            <a:r>
              <a:rPr lang="en-GB" sz="2400" dirty="0">
                <a:solidFill>
                  <a:srgbClr val="FFA000"/>
                </a:solidFill>
                <a:latin typeface="Consolas"/>
              </a:rPr>
              <a:t>Split</a:t>
            </a:r>
            <a:r>
              <a:rPr lang="en-GB" sz="2400" dirty="0">
                <a:latin typeface="Consolas"/>
              </a:rPr>
              <a:t>(</a:t>
            </a:r>
            <a:r>
              <a:rPr lang="en-GB" sz="2400" dirty="0">
                <a:solidFill>
                  <a:srgbClr val="FFA000"/>
                </a:solidFill>
                <a:latin typeface="Consolas"/>
              </a:rPr>
              <a:t>separators</a:t>
            </a:r>
            <a:r>
              <a:rPr lang="en-GB" sz="2400" dirty="0">
                <a:latin typeface="Consolas"/>
              </a:rPr>
              <a:t>,</a:t>
            </a:r>
            <a:r>
              <a:rPr lang="bg-BG" sz="2400" dirty="0">
                <a:solidFill>
                  <a:srgbClr val="234465"/>
                </a:solidFill>
                <a:latin typeface="Consolas"/>
              </a:rPr>
              <a:t> </a:t>
            </a:r>
            <a:r>
              <a:rPr lang="en-GB" sz="2400" dirty="0">
                <a:solidFill>
                  <a:srgbClr val="FFA000"/>
                </a:solidFill>
                <a:latin typeface="Consolas"/>
              </a:rPr>
              <a:t>StringSplitOptions.RemoveEmptyEntries</a:t>
            </a:r>
            <a:r>
              <a:rPr lang="en-GB" sz="2400" dirty="0">
                <a:latin typeface="Consolas"/>
              </a:rPr>
              <a:t>);</a:t>
            </a:r>
            <a:endParaRPr lang="bg-BG" sz="2400" dirty="0">
              <a:latin typeface="Consolas"/>
            </a:endParaRPr>
          </a:p>
          <a:p>
            <a:pPr marL="360045" indent="-360045">
              <a:lnSpc>
                <a:spcPct val="100000"/>
              </a:lnSpc>
              <a:defRPr/>
            </a:pPr>
            <a:r>
              <a:rPr lang="en-GB" sz="2400" dirty="0">
                <a:solidFill>
                  <a:srgbClr val="234465"/>
                </a:solidFill>
              </a:rPr>
              <a:t> </a:t>
            </a:r>
          </a:p>
          <a:p>
            <a:pPr marL="360045" indent="-360045">
              <a:lnSpc>
                <a:spcPct val="100000"/>
              </a:lnSpc>
              <a:defRPr/>
            </a:pPr>
            <a:r>
              <a:rPr lang="en-GB" sz="2400" i="1" dirty="0">
                <a:solidFill>
                  <a:srgbClr val="00B050"/>
                </a:solidFill>
              </a:rPr>
              <a:t>//</a:t>
            </a:r>
            <a:r>
              <a:rPr lang="bg-BG" sz="2400" i="1" dirty="0">
                <a:solidFill>
                  <a:srgbClr val="00B050"/>
                </a:solidFill>
              </a:rPr>
              <a:t> </a:t>
            </a:r>
            <a:r>
              <a:rPr lang="en-GB" sz="2400" i="1" dirty="0">
                <a:solidFill>
                  <a:srgbClr val="00B050"/>
                </a:solidFill>
              </a:rPr>
              <a:t>"Hello", "I", "am", "John"</a:t>
            </a:r>
            <a:endParaRPr lang="bg-BG" dirty="0">
              <a:solidFill>
                <a:srgbClr val="234465"/>
              </a:solidFill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37E092F1-2E54-4F1B-B3C3-B56814CD3E1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38786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9DEBEB-1172-47D0-B257-62B7B10221B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>
              <a:buClr>
                <a:schemeClr val="tx1"/>
              </a:buClr>
            </a:pPr>
            <a:r>
              <a:rPr lang="en-GB" dirty="0"/>
              <a:t>Какво е </a:t>
            </a:r>
            <a:r>
              <a:rPr lang="en-GB" b="1" dirty="0">
                <a:solidFill>
                  <a:schemeClr val="bg1"/>
                </a:solidFill>
              </a:rPr>
              <a:t>низ</a:t>
            </a:r>
            <a:r>
              <a:rPr lang="en-GB" dirty="0"/>
              <a:t>?</a:t>
            </a:r>
            <a:endParaRPr lang="bg-BG" dirty="0"/>
          </a:p>
          <a:p>
            <a:pPr>
              <a:buClr>
                <a:schemeClr val="tx1"/>
              </a:buClr>
            </a:pPr>
            <a:r>
              <a:rPr lang="bg-BG" dirty="0">
                <a:solidFill>
                  <a:schemeClr val="bg1"/>
                </a:solidFill>
              </a:rPr>
              <a:t>͏</a:t>
            </a:r>
            <a:r>
              <a:rPr lang="bg-BG" b="1" dirty="0">
                <a:solidFill>
                  <a:schemeClr val="bg1"/>
                </a:solidFill>
              </a:rPr>
              <a:t>Манипулация</a:t>
            </a:r>
            <a:r>
              <a:rPr lang="en-GB" dirty="0"/>
              <a:t> на низ</a:t>
            </a:r>
            <a:endParaRPr lang="en-US" b="1" dirty="0">
              <a:solidFill>
                <a:schemeClr val="bg1"/>
              </a:solidFill>
            </a:endParaRPr>
          </a:p>
          <a:p>
            <a:pPr lvl="1" indent="-360045"/>
            <a:r>
              <a:rPr lang="en-GB" dirty="0"/>
              <a:t>Търсене</a:t>
            </a:r>
            <a:r>
              <a:rPr lang="bg-BG" dirty="0"/>
              <a:t> на</a:t>
            </a:r>
            <a:r>
              <a:rPr lang="en-GB" dirty="0"/>
              <a:t> подниз</a:t>
            </a:r>
            <a:endParaRPr lang="en-GB" dirty="0">
              <a:cs typeface="Calibri"/>
            </a:endParaRPr>
          </a:p>
          <a:p>
            <a:pPr lvl="1" indent="-360045"/>
            <a:r>
              <a:rPr lang="en-GB" dirty="0"/>
              <a:t>Разделяне</a:t>
            </a:r>
            <a:endParaRPr lang="bg-BG" dirty="0"/>
          </a:p>
          <a:p>
            <a:pPr lvl="1" indent="-360045"/>
            <a:r>
              <a:rPr lang="bg-BG" dirty="0"/>
              <a:t>Заместване в низ</a:t>
            </a:r>
            <a:endParaRPr lang="en-GB" dirty="0">
              <a:cs typeface="Calibri"/>
            </a:endParaRPr>
          </a:p>
          <a:p>
            <a:pPr marL="513715" indent="-513715">
              <a:buClr>
                <a:schemeClr val="tx1"/>
              </a:buClr>
            </a:pPr>
            <a:r>
              <a:rPr lang="bg-BG" dirty="0">
                <a:solidFill>
                  <a:schemeClr val="bg1"/>
                </a:solidFill>
              </a:rPr>
              <a:t>͏</a:t>
            </a:r>
            <a:r>
              <a:rPr lang="en-GB" b="1" dirty="0">
                <a:solidFill>
                  <a:schemeClr val="bg1"/>
                </a:solidFill>
              </a:rPr>
              <a:t>Изграждане </a:t>
            </a:r>
            <a:r>
              <a:rPr lang="en-GB" dirty="0">
                <a:solidFill>
                  <a:srgbClr val="234465"/>
                </a:solidFill>
              </a:rPr>
              <a:t>и</a:t>
            </a:r>
            <a:r>
              <a:rPr lang="en-GB" dirty="0"/>
              <a:t> </a:t>
            </a:r>
            <a:r>
              <a:rPr lang="en-GB" b="1" dirty="0">
                <a:solidFill>
                  <a:schemeClr val="bg1"/>
                </a:solidFill>
              </a:rPr>
              <a:t>модификация</a:t>
            </a:r>
            <a:r>
              <a:rPr lang="en-GB" dirty="0"/>
              <a:t> на низ</a:t>
            </a:r>
            <a:endParaRPr lang="en-GB" dirty="0">
              <a:cs typeface="Calibri"/>
            </a:endParaRPr>
          </a:p>
          <a:p>
            <a:pPr lvl="1" indent="-360045"/>
            <a:r>
              <a:rPr lang="bg-BG" dirty="0"/>
              <a:t>Класът </a:t>
            </a:r>
            <a:r>
              <a:rPr lang="en-GB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StringBuilder</a:t>
            </a:r>
            <a:endParaRPr lang="en-GB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 indent="-360045"/>
            <a:endParaRPr lang="en-GB" dirty="0">
              <a:cs typeface="Calibri"/>
            </a:endParaRPr>
          </a:p>
          <a:p>
            <a:pPr lvl="1" indent="-360045"/>
            <a:endParaRPr lang="bg-BG" dirty="0">
              <a:cs typeface="Calibri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D96873-73CA-48E9-B154-B37E16C60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>
                <a:ea typeface="+mj-lt"/>
                <a:cs typeface="+mj-lt"/>
              </a:rPr>
              <a:t>Съдържание</a:t>
            </a:r>
            <a:endParaRPr lang="bg-BG" sz="4000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8115DDF-0AF3-4B83-9D46-B9E4E0EABB2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494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ов контейнер 3">
            <a:extLst>
              <a:ext uri="{FF2B5EF4-FFF2-40B4-BE49-F238E27FC236}">
                <a16:creationId xmlns:a16="http://schemas.microsoft.com/office/drawing/2014/main" id="{A96FC1D2-EF61-4A4E-A97C-811CE90B61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457200" indent="-457200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/>
              </a:rPr>
              <a:t>Replace</a:t>
            </a:r>
            <a:r>
              <a:rPr lang="en-US" sz="3400" dirty="0">
                <a:latin typeface="Consolas"/>
              </a:rPr>
              <a:t>(</a:t>
            </a:r>
            <a:r>
              <a:rPr lang="en-US" sz="3400" b="1" dirty="0">
                <a:solidFill>
                  <a:schemeClr val="bg1"/>
                </a:solidFill>
                <a:latin typeface="Consolas"/>
              </a:rPr>
              <a:t>стара стойност, нова стойност</a:t>
            </a:r>
            <a:r>
              <a:rPr lang="en-US" sz="3400" dirty="0">
                <a:solidFill>
                  <a:srgbClr val="234465"/>
                </a:solidFill>
                <a:latin typeface="Consolas"/>
              </a:rPr>
              <a:t>)</a:t>
            </a:r>
            <a:r>
              <a:rPr lang="en-US" sz="3400" b="1" dirty="0">
                <a:solidFill>
                  <a:schemeClr val="bg1"/>
                </a:solidFill>
              </a:rPr>
              <a:t> </a:t>
            </a:r>
            <a:r>
              <a:rPr lang="en-US" sz="3400" dirty="0"/>
              <a:t>–</a:t>
            </a:r>
            <a:r>
              <a:rPr lang="bg-BG" sz="3400" dirty="0"/>
              <a:t> </a:t>
            </a:r>
            <a:r>
              <a:rPr lang="en-US" sz="3400" dirty="0"/>
              <a:t>заменя всички стари стойности с нова стойност</a:t>
            </a:r>
          </a:p>
          <a:p>
            <a:pPr marL="1066165" lvl="1" indent="-457200">
              <a:buClr>
                <a:schemeClr val="tx1"/>
              </a:buClr>
            </a:pPr>
            <a:r>
              <a:rPr lang="bg-BG" sz="3200" dirty="0"/>
              <a:t>Връща</a:t>
            </a:r>
            <a:r>
              <a:rPr lang="en-US" sz="3200" dirty="0"/>
              <a:t> </a:t>
            </a:r>
            <a:r>
              <a:rPr lang="en-US" sz="3200" b="1" dirty="0">
                <a:solidFill>
                  <a:schemeClr val="bg1"/>
                </a:solidFill>
              </a:rPr>
              <a:t>нов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низ</a:t>
            </a:r>
            <a:endParaRPr lang="en-US" sz="3200" b="1" dirty="0">
              <a:solidFill>
                <a:schemeClr val="bg1"/>
              </a:solidFill>
              <a:cs typeface="Calibri"/>
            </a:endParaRPr>
          </a:p>
          <a:p>
            <a:pPr marL="360045" indent="-360045"/>
            <a:endParaRPr lang="bg-BG" dirty="0">
              <a:cs typeface="Calibri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91944" y="100750"/>
            <a:ext cx="9792489" cy="882654"/>
          </a:xfrm>
        </p:spPr>
        <p:txBody>
          <a:bodyPr/>
          <a:lstStyle/>
          <a:p>
            <a:r>
              <a:rPr lang="bg-BG" dirty="0"/>
              <a:t>Заместване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FD4E39E6-9A2F-47FC-8128-B0E68264C6D5}"/>
              </a:ext>
            </a:extLst>
          </p:cNvPr>
          <p:cNvSpPr txBox="1">
            <a:spLocks/>
          </p:cNvSpPr>
          <p:nvPr/>
        </p:nvSpPr>
        <p:spPr>
          <a:xfrm>
            <a:off x="680141" y="3107874"/>
            <a:ext cx="10836275" cy="3445852"/>
          </a:xfrm>
          <a:prstGeom prst="rect">
            <a:avLst/>
          </a:prstGeom>
          <a:solidFill>
            <a:srgbClr val="F4F5F7">
              <a:lumMod val="75000"/>
              <a:alpha val="15000"/>
            </a:srgbClr>
          </a:solidFill>
          <a:ln w="12700">
            <a:solidFill>
              <a:srgbClr val="234465">
                <a:lumMod val="50000"/>
              </a:srgb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800" b="1" kern="1200" smtClean="0">
                <a:solidFill>
                  <a:schemeClr val="tx1"/>
                </a:solidFill>
                <a:latin typeface="Consolas" pitchFamily="49" charset="0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31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9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7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2400" noProof="1"/>
              <a:t>string text = "Hello, john@softuni.bg, you have been using john@softuni.bg in your registration.";</a:t>
            </a:r>
          </a:p>
          <a:p>
            <a:pPr>
              <a:defRPr/>
            </a:pPr>
            <a:r>
              <a:rPr lang="en-US" sz="2400" noProof="1"/>
              <a:t>string replacedText = text</a:t>
            </a:r>
            <a:br>
              <a:rPr lang="en-US" sz="2400" noProof="1"/>
            </a:br>
            <a:r>
              <a:rPr lang="en-US" sz="2400" noProof="1"/>
              <a:t>  .</a:t>
            </a:r>
            <a:r>
              <a:rPr lang="en-US" sz="2400" noProof="1">
                <a:solidFill>
                  <a:srgbClr val="FFA000"/>
                </a:solidFill>
              </a:rPr>
              <a:t>Replace</a:t>
            </a:r>
            <a:r>
              <a:rPr lang="en-US" sz="2400" noProof="1"/>
              <a:t>(</a:t>
            </a:r>
            <a:r>
              <a:rPr lang="en-US" sz="2400" noProof="1">
                <a:solidFill>
                  <a:srgbClr val="FFA000"/>
                </a:solidFill>
              </a:rPr>
              <a:t>"john@softuni.bg"</a:t>
            </a:r>
            <a:r>
              <a:rPr lang="en-US" sz="2400" noProof="1"/>
              <a:t>,</a:t>
            </a:r>
            <a:r>
              <a:rPr lang="en-US" sz="2400" noProof="1">
                <a:solidFill>
                  <a:srgbClr val="234465"/>
                </a:solidFill>
              </a:rPr>
              <a:t> </a:t>
            </a:r>
            <a:r>
              <a:rPr lang="en-US" sz="2400" noProof="1">
                <a:solidFill>
                  <a:srgbClr val="FFA000"/>
                </a:solidFill>
              </a:rPr>
              <a:t>"john@softuni.com"</a:t>
            </a:r>
            <a:r>
              <a:rPr lang="en-US" sz="2400" noProof="1"/>
              <a:t>);</a:t>
            </a:r>
          </a:p>
          <a:p>
            <a:pPr>
              <a:defRPr/>
            </a:pPr>
            <a:r>
              <a:rPr lang="en-US" sz="2400" noProof="1"/>
              <a:t>Console.WriteLine(replacedText);</a:t>
            </a:r>
          </a:p>
          <a:p>
            <a:pPr>
              <a:defRPr/>
            </a:pPr>
            <a:r>
              <a:rPr lang="en-US" sz="2400" i="1" noProof="1">
                <a:solidFill>
                  <a:srgbClr val="00B050"/>
                </a:solidFill>
              </a:rPr>
              <a:t>// </a:t>
            </a:r>
            <a:r>
              <a:rPr lang="bg-BG" sz="2400" i="1" noProof="1">
                <a:solidFill>
                  <a:srgbClr val="00B050"/>
                </a:solidFill>
              </a:rPr>
              <a:t>Изход</a:t>
            </a:r>
            <a:r>
              <a:rPr lang="en-US" sz="2400" i="1" noProof="1">
                <a:solidFill>
                  <a:srgbClr val="00B050"/>
                </a:solidFill>
              </a:rPr>
              <a:t>:</a:t>
            </a:r>
          </a:p>
          <a:p>
            <a:pPr>
              <a:defRPr/>
            </a:pPr>
            <a:r>
              <a:rPr lang="en-US" sz="2400" i="1" noProof="1">
                <a:solidFill>
                  <a:srgbClr val="00B050"/>
                </a:solidFill>
              </a:rPr>
              <a:t>// Hello, john@softuni.com, you have been using john@softuni.com in your registration.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D07BEF94-2666-4B49-9CB4-BC161083D4B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72181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/>
              <a:t>Задача: Текст филтър</a:t>
            </a:r>
            <a:endParaRPr lang="en-US" sz="3950" dirty="0">
              <a:cs typeface="Calibri"/>
            </a:endParaRP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B6F25F4D-8230-4141-864A-14F42B1405D4}"/>
              </a:ext>
            </a:extLst>
          </p:cNvPr>
          <p:cNvSpPr txBox="1">
            <a:spLocks/>
          </p:cNvSpPr>
          <p:nvPr/>
        </p:nvSpPr>
        <p:spPr>
          <a:xfrm>
            <a:off x="387078" y="1139778"/>
            <a:ext cx="11801748" cy="5568904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565" indent="-456565"/>
            <a:r>
              <a:rPr lang="en-US" sz="3400" dirty="0">
                <a:cs typeface="Calibri"/>
              </a:rPr>
              <a:t>Даден ви е </a:t>
            </a:r>
            <a:r>
              <a:rPr lang="bg-BG" sz="3400" b="1" dirty="0">
                <a:solidFill>
                  <a:schemeClr val="bg1"/>
                </a:solidFill>
                <a:cs typeface="Calibri"/>
              </a:rPr>
              <a:t>текст</a:t>
            </a:r>
            <a:r>
              <a:rPr lang="en-US" sz="3400" b="1" dirty="0">
                <a:solidFill>
                  <a:schemeClr val="bg1"/>
                </a:solidFill>
                <a:cs typeface="Calibri"/>
              </a:rPr>
              <a:t> </a:t>
            </a:r>
            <a:r>
              <a:rPr lang="en-US" sz="3400" dirty="0">
                <a:cs typeface="Calibri"/>
              </a:rPr>
              <a:t>и низ със</a:t>
            </a:r>
            <a:r>
              <a:rPr lang="en-US" sz="3400" b="1" dirty="0">
                <a:cs typeface="Calibri"/>
              </a:rPr>
              <a:t> </a:t>
            </a:r>
            <a:r>
              <a:rPr lang="en-US" sz="3400" b="1" dirty="0">
                <a:solidFill>
                  <a:schemeClr val="bg1"/>
                </a:solidFill>
                <a:cs typeface="Calibri"/>
              </a:rPr>
              <a:t>забранени думи</a:t>
            </a:r>
          </a:p>
          <a:p>
            <a:pPr marL="989965" lvl="1" indent="-380365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cs typeface="Calibri"/>
              </a:rPr>
              <a:t>Заменет</a:t>
            </a:r>
            <a:r>
              <a:rPr lang="bg-BG" sz="3200" b="1" dirty="0">
                <a:solidFill>
                  <a:schemeClr val="bg1"/>
                </a:solidFill>
                <a:cs typeface="Calibri"/>
              </a:rPr>
              <a:t>е</a:t>
            </a:r>
            <a:r>
              <a:rPr lang="en-US" sz="3200" dirty="0">
                <a:solidFill>
                  <a:schemeClr val="bg1"/>
                </a:solidFill>
                <a:cs typeface="Calibri"/>
              </a:rPr>
              <a:t> </a:t>
            </a:r>
            <a:r>
              <a:rPr lang="en-US" sz="3200" dirty="0">
                <a:cs typeface="Calibri"/>
              </a:rPr>
              <a:t>всички </a:t>
            </a:r>
            <a:r>
              <a:rPr lang="en-US" sz="3200" b="1" dirty="0">
                <a:solidFill>
                  <a:schemeClr val="bg1"/>
                </a:solidFill>
                <a:cs typeface="Calibri"/>
              </a:rPr>
              <a:t>забранени думи </a:t>
            </a:r>
            <a:r>
              <a:rPr lang="en-US" sz="3200" dirty="0">
                <a:cs typeface="Calibri"/>
              </a:rPr>
              <a:t>със</a:t>
            </a:r>
            <a:r>
              <a:rPr lang="en-US" sz="3200" b="1" dirty="0">
                <a:solidFill>
                  <a:schemeClr val="bg1"/>
                </a:solidFill>
                <a:cs typeface="Calibri"/>
              </a:rPr>
              <a:t> звезди</a:t>
            </a:r>
          </a:p>
          <a:p>
            <a:pPr marL="456565" indent="-456565"/>
            <a:endParaRPr lang="en-US" sz="3350" b="1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D1046CF-7C96-4549-8DDA-6687F8C6A4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1047" y="3005335"/>
            <a:ext cx="9909905" cy="12000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399" b="1" dirty="0">
                <a:latin typeface="Consolas" pitchFamily="49" charset="0"/>
              </a:rPr>
              <a:t>Linux, Windows</a:t>
            </a:r>
          </a:p>
          <a:p>
            <a:r>
              <a:rPr lang="en-US" sz="2399" b="1" dirty="0">
                <a:latin typeface="Consolas" pitchFamily="49" charset="0"/>
              </a:rPr>
              <a:t>It is not Linux, it is GNU/Linux. Linux is merely the kernel, while GNU adds the functionality.</a:t>
            </a:r>
            <a:r>
              <a:rPr lang="bg-BG" sz="2399" b="1" dirty="0">
                <a:latin typeface="Consolas" pitchFamily="49" charset="0"/>
              </a:rPr>
              <a:t>..</a:t>
            </a:r>
            <a:endParaRPr lang="en-US" sz="2399" b="1" noProof="1">
              <a:latin typeface="Consolas" pitchFamily="49" charset="0"/>
            </a:endParaRPr>
          </a:p>
        </p:txBody>
      </p:sp>
      <p:sp>
        <p:nvSpPr>
          <p:cNvPr id="22" name="Right Arrow 8">
            <a:extLst>
              <a:ext uri="{FF2B5EF4-FFF2-40B4-BE49-F238E27FC236}">
                <a16:creationId xmlns:a16="http://schemas.microsoft.com/office/drawing/2014/main" id="{107442BE-8708-4932-AB48-A511A03B40A1}"/>
              </a:ext>
            </a:extLst>
          </p:cNvPr>
          <p:cNvSpPr/>
          <p:nvPr/>
        </p:nvSpPr>
        <p:spPr>
          <a:xfrm rot="5400000">
            <a:off x="5784372" y="4470156"/>
            <a:ext cx="536637" cy="422049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04CC2AD-6863-4F37-AA1E-708779701A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7093" y="5130141"/>
            <a:ext cx="9903420" cy="95385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799" b="1" dirty="0">
                <a:latin typeface="Consolas" pitchFamily="49" charset="0"/>
              </a:rPr>
              <a:t>It is not </a:t>
            </a:r>
            <a:r>
              <a:rPr lang="bg-BG" sz="2799" b="1" dirty="0">
                <a:latin typeface="Consolas" pitchFamily="49" charset="0"/>
              </a:rPr>
              <a:t>*****</a:t>
            </a:r>
            <a:r>
              <a:rPr lang="en-US" sz="2799" b="1" dirty="0">
                <a:latin typeface="Consolas" pitchFamily="49" charset="0"/>
              </a:rPr>
              <a:t>, it is GNU/</a:t>
            </a:r>
            <a:r>
              <a:rPr lang="bg-BG" sz="2799" b="1" dirty="0">
                <a:latin typeface="Consolas" pitchFamily="49" charset="0"/>
              </a:rPr>
              <a:t>*****</a:t>
            </a:r>
            <a:r>
              <a:rPr lang="en-US" sz="2799" b="1" dirty="0">
                <a:latin typeface="Consolas" pitchFamily="49" charset="0"/>
              </a:rPr>
              <a:t>. </a:t>
            </a:r>
            <a:r>
              <a:rPr lang="bg-BG" sz="2799" b="1" dirty="0">
                <a:latin typeface="Consolas" pitchFamily="49" charset="0"/>
              </a:rPr>
              <a:t>*****</a:t>
            </a:r>
            <a:r>
              <a:rPr lang="en-US" sz="2799" b="1" dirty="0">
                <a:latin typeface="Consolas" pitchFamily="49" charset="0"/>
              </a:rPr>
              <a:t> is merely the kernel, while GNU adds the functionality.</a:t>
            </a:r>
            <a:r>
              <a:rPr lang="bg-BG" sz="2799" b="1" dirty="0">
                <a:latin typeface="Consolas" pitchFamily="49" charset="0"/>
              </a:rPr>
              <a:t>..</a:t>
            </a:r>
            <a:endParaRPr lang="en-US" sz="2799" b="1" noProof="1">
              <a:latin typeface="Consolas" pitchFamily="49" charset="0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816B770B-74FF-44F8-A265-8B2760978A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39231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950" dirty="0"/>
              <a:t>Решение: </a:t>
            </a:r>
            <a:r>
              <a:rPr lang="en-US" sz="3950" dirty="0">
                <a:ea typeface="+mj-lt"/>
                <a:cs typeface="+mj-lt"/>
              </a:rPr>
              <a:t>Текст филтър</a:t>
            </a:r>
            <a:endParaRPr lang="en-GB" sz="3950" b="0" dirty="0">
              <a:ea typeface="+mj-lt"/>
              <a:cs typeface="+mj-lt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077497" y="1340769"/>
            <a:ext cx="8037006" cy="478305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3963" tIns="71981" rIns="143963" bIns="71981">
            <a:spAutoFit/>
          </a:bodyPr>
          <a:lstStyle/>
          <a:p>
            <a:pPr marL="0" lvl="1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string[] banWords = Console.ReadLine()</a:t>
            </a:r>
          </a:p>
          <a:p>
            <a:pPr marL="0" lvl="1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.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Split(…)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; </a:t>
            </a:r>
            <a:r>
              <a:rPr lang="en-US" sz="2399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TODO: </a:t>
            </a:r>
            <a:r>
              <a:rPr lang="bg-BG" sz="2399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Добавете разделители</a:t>
            </a:r>
            <a:endParaRPr lang="en-US" sz="2399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marL="0" lvl="1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string text = Console.ReadLine();</a:t>
            </a:r>
          </a:p>
          <a:p>
            <a:pPr marL="0" lvl="1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foreach (var banWord in banWords)</a:t>
            </a:r>
          </a:p>
          <a:p>
            <a:pPr marL="0"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lvl="1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if (text.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Contains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(banWord))</a:t>
            </a:r>
          </a:p>
          <a:p>
            <a:pPr marL="0"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{</a:t>
            </a:r>
          </a:p>
          <a:p>
            <a:pPr marL="0" lvl="1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 text = text.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Replace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(banWord, </a:t>
            </a:r>
          </a:p>
          <a:p>
            <a:pPr marL="0" lvl="1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   new string('*',</a:t>
            </a:r>
            <a:r>
              <a:rPr lang="en-US" sz="2399" b="1" noProof="1">
                <a:latin typeface="+mj-lt"/>
                <a:cs typeface="Consolas" pitchFamily="49" charset="0"/>
              </a:rPr>
              <a:t> 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banWord.Length));</a:t>
            </a:r>
          </a:p>
          <a:p>
            <a:pPr marL="0"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marL="0" lvl="1" eaLnBrk="0" hangingPunct="0"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lvl="1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Console.WriteLine(text);</a:t>
            </a:r>
            <a:endParaRPr lang="bg-BG" sz="23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7806001" y="2349000"/>
            <a:ext cx="4185000" cy="1574999"/>
          </a:xfrm>
          <a:prstGeom prst="wedgeRoundRectCallout">
            <a:avLst>
              <a:gd name="adj1" fmla="val -75144"/>
              <a:gd name="adj2" fmla="val 1507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bg1">
                    <a:lumMod val="60000"/>
                    <a:lumOff val="40000"/>
                  </a:schemeClr>
                </a:solidFill>
                <a:latin typeface="Consolas"/>
              </a:rPr>
              <a:t>Contains(…)</a:t>
            </a:r>
            <a:r>
              <a:rPr lang="en-US" sz="28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b="1" noProof="1">
                <a:solidFill>
                  <a:schemeClr val="bg2"/>
                </a:solidFill>
              </a:rPr>
              <a:t>проверява </a:t>
            </a:r>
            <a:r>
              <a:rPr lang="en-US" sz="2800" b="1" noProof="1">
                <a:solidFill>
                  <a:schemeClr val="bg2"/>
                </a:solidFill>
                <a:ea typeface="+mn-lt"/>
                <a:cs typeface="+mn-lt"/>
              </a:rPr>
              <a:t>дали в текста има </a:t>
            </a:r>
            <a:r>
              <a:rPr lang="en-US" sz="2800" b="1" noProof="1">
                <a:solidFill>
                  <a:schemeClr val="bg1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забранена дума</a:t>
            </a:r>
            <a:endParaRPr lang="en-US" sz="2800" b="1" dirty="0">
              <a:solidFill>
                <a:schemeClr val="bg1">
                  <a:lumMod val="60000"/>
                  <a:lumOff val="40000"/>
                </a:schemeClr>
              </a:solidFill>
              <a:ea typeface="+mn-lt"/>
              <a:cs typeface="+mn-lt"/>
            </a:endParaRPr>
          </a:p>
        </p:txBody>
      </p:sp>
      <p:sp>
        <p:nvSpPr>
          <p:cNvPr id="7" name="AutoShape 6">
            <a:extLst>
              <a:ext uri="{FF2B5EF4-FFF2-40B4-BE49-F238E27FC236}">
                <a16:creationId xmlns:a16="http://schemas.microsoft.com/office/drawing/2014/main" id="{00B9F79B-0BA7-4359-B2F8-6681A7666C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081" y="4944817"/>
            <a:ext cx="4537919" cy="734183"/>
          </a:xfrm>
          <a:prstGeom prst="wedgeRoundRectCallout">
            <a:avLst>
              <a:gd name="adj1" fmla="val -75142"/>
              <a:gd name="adj2" fmla="val -6294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Заменя</a:t>
            </a:r>
            <a:r>
              <a:rPr lang="en-US" sz="2800" b="1" dirty="0">
                <a:solidFill>
                  <a:schemeClr val="bg2"/>
                </a:solidFill>
              </a:rPr>
              <a:t> думата със </a:t>
            </a:r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звезди</a:t>
            </a:r>
            <a:endParaRPr lang="en-US" sz="2800" b="1" dirty="0">
              <a:solidFill>
                <a:schemeClr val="bg1">
                  <a:lumMod val="60000"/>
                  <a:lumOff val="40000"/>
                </a:schemeClr>
              </a:solidFill>
              <a:cs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952693-E3A9-4AEE-86B0-02830AB61111}"/>
              </a:ext>
            </a:extLst>
          </p:cNvPr>
          <p:cNvSpPr txBox="1"/>
          <p:nvPr/>
        </p:nvSpPr>
        <p:spPr>
          <a:xfrm>
            <a:off x="801479" y="6320033"/>
            <a:ext cx="10589042" cy="4000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1999" dirty="0"/>
              <a:t>Проверете решението си тук</a:t>
            </a:r>
            <a:r>
              <a:rPr lang="en-US" sz="1999" dirty="0"/>
              <a:t>:</a:t>
            </a:r>
            <a:r>
              <a:rPr lang="bg-BG" sz="1999" dirty="0"/>
              <a:t> </a:t>
            </a:r>
            <a:r>
              <a:rPr lang="en-US" sz="1999" dirty="0">
                <a:hlinkClick r:id="rId2"/>
              </a:rPr>
              <a:t>https://judge.softuni.org/Contests/Practice/Index/4163#3</a:t>
            </a:r>
            <a:endParaRPr lang="en-US" sz="1999" dirty="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E37A51E5-CE33-4D5E-9DC2-C958A08A759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03110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лавие 1">
            <a:extLst>
              <a:ext uri="{FF2B5EF4-FFF2-40B4-BE49-F238E27FC236}">
                <a16:creationId xmlns:a16="http://schemas.microsoft.com/office/drawing/2014/main" id="{C15C363C-482D-F742-78EC-CA074F14A9C8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sz="3950" dirty="0">
                <a:cs typeface="Arial"/>
              </a:rPr>
              <a:t>Определение, употреба, сравнение и методи</a:t>
            </a:r>
            <a:endParaRPr lang="bg-BG" sz="3950" dirty="0"/>
          </a:p>
        </p:txBody>
      </p:sp>
      <p:sp>
        <p:nvSpPr>
          <p:cNvPr id="3" name="Заглавие 2">
            <a:extLst>
              <a:ext uri="{FF2B5EF4-FFF2-40B4-BE49-F238E27FC236}">
                <a16:creationId xmlns:a16="http://schemas.microsoft.com/office/drawing/2014/main" id="{25C8D7C0-E2D0-21D1-AA72-C3A9B00AF551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273054" y="4712640"/>
            <a:ext cx="11645892" cy="768084"/>
          </a:xfrm>
        </p:spPr>
        <p:txBody>
          <a:bodyPr/>
          <a:lstStyle/>
          <a:p>
            <a:r>
              <a:rPr lang="bg-BG" sz="5400" dirty="0">
                <a:ea typeface="+mj-lt"/>
                <a:cs typeface="+mj-lt"/>
              </a:rPr>
              <a:t>Класът </a:t>
            </a:r>
            <a:r>
              <a:rPr lang="en-GB" sz="5400" dirty="0">
                <a:latin typeface="Consolas" panose="020B0609020204030204" pitchFamily="49" charset="0"/>
                <a:ea typeface="+mj-lt"/>
                <a:cs typeface="Consolas" panose="020B0609020204030204" pitchFamily="49" charset="0"/>
              </a:rPr>
              <a:t>StringBuilder</a:t>
            </a:r>
            <a:r>
              <a:rPr lang="en-GB" sz="5400" dirty="0">
                <a:ea typeface="+mj-lt"/>
                <a:cs typeface="+mj-lt"/>
              </a:rPr>
              <a:t> </a:t>
            </a:r>
            <a:endParaRPr lang="bg-BG" sz="5400" b="0" dirty="0">
              <a:ea typeface="+mj-lt"/>
              <a:cs typeface="+mj-lt"/>
            </a:endParaRPr>
          </a:p>
        </p:txBody>
      </p:sp>
      <p:pic>
        <p:nvPicPr>
          <p:cNvPr id="4" name="Картина 4" descr="Картина, която съдържа текст&#10;&#10;Описанието е генерирано автоматично">
            <a:extLst>
              <a:ext uri="{FF2B5EF4-FFF2-40B4-BE49-F238E27FC236}">
                <a16:creationId xmlns:a16="http://schemas.microsoft.com/office/drawing/2014/main" id="{DBF1EFE6-AED9-2BD8-BE42-EF0DA11F3B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8688" y="1377276"/>
            <a:ext cx="2714625" cy="260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018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698306" y="1164206"/>
            <a:ext cx="10238431" cy="5274674"/>
          </a:xfrm>
        </p:spPr>
        <p:txBody>
          <a:bodyPr vert="horz" lIns="108000" tIns="36000" rIns="108000" bIns="36000" rtlCol="0" anchor="t">
            <a:noAutofit/>
          </a:bodyPr>
          <a:lstStyle/>
          <a:p>
            <a:pPr marL="360045" indent="-360045">
              <a:buClr>
                <a:schemeClr val="tx1"/>
              </a:buClr>
            </a:pPr>
            <a:r>
              <a:rPr lang="en-US" sz="3400" b="1" noProof="1">
                <a:solidFill>
                  <a:schemeClr val="bg1"/>
                </a:solidFill>
              </a:rPr>
              <a:t>StringBuilder</a:t>
            </a:r>
            <a:r>
              <a:rPr lang="en-US" sz="3400" dirty="0"/>
              <a:t> </a:t>
            </a:r>
            <a:r>
              <a:rPr lang="bg-BG" sz="3400" dirty="0"/>
              <a:t>използва </a:t>
            </a:r>
            <a:r>
              <a:rPr lang="bg-BG" sz="3400" b="1" dirty="0">
                <a:solidFill>
                  <a:schemeClr val="bg1"/>
                </a:solidFill>
              </a:rPr>
              <a:t>буферно пространство</a:t>
            </a:r>
            <a:r>
              <a:rPr lang="bg-BG" sz="3400" dirty="0"/>
              <a:t>, което е разпределено предварително</a:t>
            </a:r>
            <a:endParaRPr lang="bg-BG" sz="3400" dirty="0">
              <a:cs typeface="Calibri"/>
            </a:endParaRPr>
          </a:p>
          <a:p>
            <a:pPr lvl="1" indent="-360045">
              <a:buClr>
                <a:schemeClr val="tx1"/>
              </a:buClr>
            </a:pPr>
            <a:r>
              <a:rPr lang="bg-BG" sz="3200" b="1" dirty="0">
                <a:solidFill>
                  <a:schemeClr val="bg1"/>
                </a:solidFill>
              </a:rPr>
              <a:t>Не заделя памет </a:t>
            </a:r>
            <a:r>
              <a:rPr lang="bg-BG" sz="3200" dirty="0"/>
              <a:t>за повечето операции </a:t>
            </a:r>
            <a:r>
              <a:rPr lang="bg-BG" sz="3200" dirty="0">
                <a:sym typeface="Wingdings" panose="05000000000000000000" pitchFamily="2" charset="2"/>
              </a:rPr>
              <a:t></a:t>
            </a:r>
            <a:r>
              <a:rPr lang="bg-BG" sz="3200" dirty="0"/>
              <a:t> добра производителност</a:t>
            </a:r>
            <a:endParaRPr lang="bg-BG" sz="3200" dirty="0">
              <a:cs typeface="Calibri"/>
            </a:endParaRPr>
          </a:p>
          <a:p>
            <a:pPr marL="360045" indent="-360045"/>
            <a:endParaRPr lang="en-US" sz="3199" dirty="0">
              <a:cs typeface="Calibri"/>
            </a:endParaRPr>
          </a:p>
          <a:p>
            <a:pPr marL="360045" indent="-360045"/>
            <a:endParaRPr lang="bg-BG" sz="3199" dirty="0">
              <a:cs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950" noProof="1"/>
              <a:t>Какво е StringBuilder</a:t>
            </a:r>
            <a:r>
              <a:rPr lang="en-GB" sz="3950" dirty="0"/>
              <a:t>?</a:t>
            </a:r>
            <a:endParaRPr lang="bg-BG" sz="3950" dirty="0">
              <a:cs typeface="Calibri"/>
            </a:endParaRPr>
          </a:p>
        </p:txBody>
      </p:sp>
      <p:graphicFrame>
        <p:nvGraphicFramePr>
          <p:cNvPr id="14" name="Group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9615771"/>
              </p:ext>
            </p:extLst>
          </p:nvPr>
        </p:nvGraphicFramePr>
        <p:xfrm>
          <a:off x="5757317" y="4242477"/>
          <a:ext cx="5524648" cy="431688"/>
        </p:xfrm>
        <a:graphic>
          <a:graphicData uri="http://schemas.openxmlformats.org/drawingml/2006/table">
            <a:tbl>
              <a:tblPr/>
              <a:tblGrid>
                <a:gridCol w="3682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2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2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82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82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820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820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820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820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820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820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820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9792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68204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68204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4316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H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marL="91416" marR="91416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e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marL="91416" marR="91416" marT="45708" marB="45708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l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marL="91416" marR="91416" marT="45708" marB="45708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l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marL="91416" marR="91416" marT="45708" marB="45708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o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marL="91416" marR="91416" marT="45708" marB="45708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,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marL="91416" marR="91416" marT="45708" marB="45708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C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marL="91416" marR="91416" marT="45708" marB="45708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#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marL="91416" marR="91416" marT="45708" marB="45708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!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marL="91416" marR="91416" marT="45708" marB="45708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marL="91416" marR="91416" marT="45708" marB="45708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marL="91416" marR="91416" marT="45708" marB="45708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marL="91416" marR="91416" marT="45708" marB="45708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marL="91416" marR="91416" marT="45708" marB="45708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marL="91416" marR="91416" marT="45708" marB="45708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marL="91416" marR="91416" marT="45708" marB="45708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AutoShape 39"/>
          <p:cNvSpPr>
            <a:spLocks/>
          </p:cNvSpPr>
          <p:nvPr/>
        </p:nvSpPr>
        <p:spPr bwMode="auto">
          <a:xfrm rot="16200000">
            <a:off x="7157158" y="3322433"/>
            <a:ext cx="460255" cy="3244059"/>
          </a:xfrm>
          <a:prstGeom prst="leftBrace">
            <a:avLst>
              <a:gd name="adj1" fmla="val 72989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US" sz="2799" dirty="0"/>
          </a:p>
        </p:txBody>
      </p:sp>
      <p:sp>
        <p:nvSpPr>
          <p:cNvPr id="16" name="AutoShape 40"/>
          <p:cNvSpPr>
            <a:spLocks/>
          </p:cNvSpPr>
          <p:nvPr/>
        </p:nvSpPr>
        <p:spPr bwMode="auto">
          <a:xfrm rot="16200000">
            <a:off x="9948844" y="3866921"/>
            <a:ext cx="460255" cy="2186951"/>
          </a:xfrm>
          <a:prstGeom prst="leftBrace">
            <a:avLst>
              <a:gd name="adj1" fmla="val 26178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US" sz="2799" dirty="0"/>
          </a:p>
        </p:txBody>
      </p:sp>
      <p:sp>
        <p:nvSpPr>
          <p:cNvPr id="17" name="AutoShape 43"/>
          <p:cNvSpPr>
            <a:spLocks/>
          </p:cNvSpPr>
          <p:nvPr/>
        </p:nvSpPr>
        <p:spPr bwMode="auto">
          <a:xfrm rot="5400000" flipV="1">
            <a:off x="8349827" y="1269071"/>
            <a:ext cx="331701" cy="5500842"/>
          </a:xfrm>
          <a:prstGeom prst="leftBrace">
            <a:avLst>
              <a:gd name="adj1" fmla="val 138198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US" sz="2799" dirty="0"/>
          </a:p>
        </p:txBody>
      </p:sp>
      <p:sp>
        <p:nvSpPr>
          <p:cNvPr id="18" name="TextBox 17"/>
          <p:cNvSpPr txBox="1"/>
          <p:nvPr/>
        </p:nvSpPr>
        <p:spPr>
          <a:xfrm>
            <a:off x="2439354" y="4130808"/>
            <a:ext cx="3278537" cy="156404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3150" b="1" noProof="1">
                <a:latin typeface="Consolas"/>
                <a:cs typeface="Consolas" pitchFamily="49" charset="0"/>
              </a:rPr>
              <a:t>StringBuilder</a:t>
            </a:r>
            <a:r>
              <a:rPr lang="en-US" sz="3150" b="1" dirty="0"/>
              <a:t>:</a:t>
            </a:r>
            <a:endParaRPr lang="en-US" sz="3150" b="1" dirty="0">
              <a:cs typeface="Calibri"/>
            </a:endParaRPr>
          </a:p>
          <a:p>
            <a:pPr lvl="1">
              <a:spcBef>
                <a:spcPts val="1200"/>
              </a:spcBef>
            </a:pPr>
            <a:r>
              <a:rPr lang="en-US" sz="2750" b="1" dirty="0"/>
              <a:t>Дължина= 9</a:t>
            </a:r>
            <a:endParaRPr lang="en-US" sz="2750" b="1" dirty="0">
              <a:cs typeface="Calibri"/>
            </a:endParaRPr>
          </a:p>
          <a:p>
            <a:pPr lvl="1"/>
            <a:r>
              <a:rPr lang="en-US" sz="2750" b="1" dirty="0">
                <a:ea typeface="+mn-lt"/>
                <a:cs typeface="+mn-lt"/>
              </a:rPr>
              <a:t>Капацитет</a:t>
            </a:r>
            <a:r>
              <a:rPr lang="en-US" sz="2750" b="1" dirty="0"/>
              <a:t>= 15</a:t>
            </a:r>
            <a:endParaRPr lang="en-US" dirty="0">
              <a:cs typeface="Calibri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790431" y="3286017"/>
            <a:ext cx="1766125" cy="515526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2750" b="1" dirty="0"/>
              <a:t>Капацитет</a:t>
            </a:r>
            <a:endParaRPr lang="en-US" sz="2799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6428421" y="5206651"/>
            <a:ext cx="2001022" cy="137234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750" b="1" dirty="0"/>
              <a:t>Използван буфер, дължина</a:t>
            </a:r>
            <a:endParaRPr lang="bg-BG" dirty="0"/>
          </a:p>
        </p:txBody>
      </p:sp>
      <p:sp>
        <p:nvSpPr>
          <p:cNvPr id="21" name="TextBox 20"/>
          <p:cNvSpPr txBox="1"/>
          <p:nvPr/>
        </p:nvSpPr>
        <p:spPr>
          <a:xfrm>
            <a:off x="9417168" y="5210936"/>
            <a:ext cx="2296041" cy="93871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2750" b="1" dirty="0"/>
              <a:t>Неизползван буфер</a:t>
            </a:r>
            <a:endParaRPr lang="bg-BG" dirty="0"/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8FA4BAF7-0059-4C2E-AC55-F1344F9E10F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067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9" grpId="0"/>
      <p:bldP spid="20" grpId="0"/>
      <p:bldP spid="2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FA4A6727-4CE5-4F07-ACF1-BB813DBFD76C}"/>
              </a:ext>
            </a:extLst>
          </p:cNvPr>
          <p:cNvSpPr txBox="1">
            <a:spLocks/>
          </p:cNvSpPr>
          <p:nvPr/>
        </p:nvSpPr>
        <p:spPr>
          <a:xfrm>
            <a:off x="602961" y="2741239"/>
            <a:ext cx="10836275" cy="3509780"/>
          </a:xfrm>
          <a:prstGeom prst="rect">
            <a:avLst/>
          </a:prstGeom>
          <a:solidFill>
            <a:srgbClr val="F4F5F7">
              <a:lumMod val="75000"/>
              <a:alpha val="15000"/>
            </a:srgbClr>
          </a:solidFill>
          <a:ln w="12700">
            <a:solidFill>
              <a:srgbClr val="234465">
                <a:lumMod val="50000"/>
              </a:srgb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800" b="1" kern="1200" smtClean="0">
                <a:solidFill>
                  <a:schemeClr val="tx1"/>
                </a:solidFill>
                <a:latin typeface="Consolas" pitchFamily="49" charset="0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31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9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7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GB" noProof="1">
                <a:solidFill>
                  <a:srgbClr val="FFA000"/>
                </a:solidFill>
              </a:rPr>
              <a:t>StringBuilder</a:t>
            </a:r>
            <a:r>
              <a:rPr lang="en-GB" noProof="1">
                <a:solidFill>
                  <a:srgbClr val="234465"/>
                </a:solidFill>
              </a:rPr>
              <a:t> </a:t>
            </a:r>
            <a:r>
              <a:rPr lang="en-GB" noProof="1"/>
              <a:t>sb = </a:t>
            </a:r>
            <a:r>
              <a:rPr lang="en-GB" noProof="1">
                <a:solidFill>
                  <a:srgbClr val="FFA000"/>
                </a:solidFill>
              </a:rPr>
              <a:t>new StringBuilder()</a:t>
            </a:r>
            <a:r>
              <a:rPr lang="en-GB" noProof="1"/>
              <a:t>;</a:t>
            </a:r>
          </a:p>
          <a:p>
            <a:pPr>
              <a:defRPr/>
            </a:pPr>
            <a:r>
              <a:rPr lang="en-GB" noProof="1"/>
              <a:t>sb.</a:t>
            </a:r>
            <a:r>
              <a:rPr lang="en-GB" noProof="1">
                <a:solidFill>
                  <a:srgbClr val="FFA000"/>
                </a:solidFill>
              </a:rPr>
              <a:t>Append</a:t>
            </a:r>
            <a:r>
              <a:rPr lang="en-GB" noProof="1"/>
              <a:t>("Hello, ");</a:t>
            </a:r>
          </a:p>
          <a:p>
            <a:pPr>
              <a:defRPr/>
            </a:pPr>
            <a:r>
              <a:rPr lang="en-GB" noProof="1"/>
              <a:t>sb.</a:t>
            </a:r>
            <a:r>
              <a:rPr lang="en-GB" noProof="1">
                <a:solidFill>
                  <a:srgbClr val="FFA000"/>
                </a:solidFill>
              </a:rPr>
              <a:t>Append</a:t>
            </a:r>
            <a:r>
              <a:rPr lang="en-GB" noProof="1"/>
              <a:t>("John! ");</a:t>
            </a:r>
          </a:p>
          <a:p>
            <a:pPr>
              <a:defRPr/>
            </a:pPr>
            <a:r>
              <a:rPr lang="en-GB" noProof="1"/>
              <a:t>sb.</a:t>
            </a:r>
            <a:r>
              <a:rPr lang="en-GB" noProof="1">
                <a:solidFill>
                  <a:srgbClr val="FFA000"/>
                </a:solidFill>
              </a:rPr>
              <a:t>Append</a:t>
            </a:r>
            <a:r>
              <a:rPr lang="en-GB" noProof="1"/>
              <a:t>("I sent you an email.");</a:t>
            </a:r>
          </a:p>
          <a:p>
            <a:pPr>
              <a:defRPr/>
            </a:pPr>
            <a:r>
              <a:rPr lang="en-GB" noProof="1"/>
              <a:t>Console.WriteLine(sb);</a:t>
            </a:r>
          </a:p>
          <a:p>
            <a:pPr>
              <a:defRPr/>
            </a:pPr>
            <a:endParaRPr lang="en-GB" noProof="1">
              <a:solidFill>
                <a:srgbClr val="234465"/>
              </a:solidFill>
            </a:endParaRPr>
          </a:p>
          <a:p>
            <a:pPr>
              <a:defRPr/>
            </a:pPr>
            <a:r>
              <a:rPr lang="en-GB" i="1" noProof="1">
                <a:solidFill>
                  <a:srgbClr val="00B050"/>
                </a:solidFill>
              </a:rPr>
              <a:t>// Hello, John! I sent you an email.</a:t>
            </a:r>
            <a:endParaRPr lang="en-GB" noProof="1">
              <a:solidFill>
                <a:srgbClr val="234465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360045" indent="-360045"/>
            <a:r>
              <a:rPr lang="bg-BG" sz="3600" dirty="0"/>
              <a:t>Използваме</a:t>
            </a:r>
            <a:r>
              <a:rPr lang="en-US" sz="3600" dirty="0"/>
              <a:t> </a:t>
            </a:r>
            <a:r>
              <a:rPr lang="en-US" sz="3600" b="1" noProof="1">
                <a:solidFill>
                  <a:schemeClr val="bg1"/>
                </a:solidFill>
                <a:latin typeface="Consolas"/>
              </a:rPr>
              <a:t>StringBuilder</a:t>
            </a:r>
            <a:r>
              <a:rPr lang="en-US" sz="3600" noProof="1"/>
              <a:t>, </a:t>
            </a:r>
            <a:r>
              <a:rPr lang="bg-BG" sz="3600" noProof="1"/>
              <a:t>за</a:t>
            </a:r>
            <a:r>
              <a:rPr lang="en-US" sz="3600" dirty="0"/>
              <a:t> да</a:t>
            </a:r>
            <a:r>
              <a:rPr lang="bg-BG" sz="3600" dirty="0">
                <a:cs typeface="Calibri"/>
              </a:rPr>
              <a:t> </a:t>
            </a:r>
            <a:r>
              <a:rPr lang="bg-BG" sz="3600" dirty="0"/>
              <a:t>създаваме </a:t>
            </a:r>
            <a:r>
              <a:rPr lang="en-US" sz="3600" dirty="0"/>
              <a:t>/ </a:t>
            </a:r>
            <a:r>
              <a:rPr lang="bg-BG" sz="3600" dirty="0"/>
              <a:t>модифицираме</a:t>
            </a:r>
            <a:r>
              <a:rPr lang="en-US" sz="3600" dirty="0"/>
              <a:t> низ</a:t>
            </a:r>
            <a:endParaRPr lang="bg-BG" sz="3600" dirty="0">
              <a:cs typeface="Calibri"/>
            </a:endParaRPr>
          </a:p>
          <a:p>
            <a:pPr marL="360045" indent="-360045"/>
            <a:endParaRPr lang="en-US" noProof="1">
              <a:cs typeface="Calibri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950" dirty="0"/>
              <a:t>Употреба на класа </a:t>
            </a:r>
            <a:r>
              <a:rPr lang="en-GB" sz="3950" noProof="1">
                <a:latin typeface="Consolas" panose="020B0609020204030204" pitchFamily="49" charset="0"/>
                <a:cs typeface="Consolas" panose="020B0609020204030204" pitchFamily="49" charset="0"/>
              </a:rPr>
              <a:t>StringBuilder</a:t>
            </a:r>
            <a:endParaRPr lang="en-GB" sz="395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40C954E9-EF87-4E0C-ABC7-2FA19CC9F7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6000" y="3429000"/>
            <a:ext cx="2935409" cy="1065427"/>
          </a:xfrm>
          <a:prstGeom prst="wedgeRoundRectCallout">
            <a:avLst>
              <a:gd name="adj1" fmla="val -72444"/>
              <a:gd name="adj2" fmla="val -5596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50" b="1" dirty="0">
                <a:solidFill>
                  <a:srgbClr val="FFFFFF"/>
                </a:solidFill>
              </a:rPr>
              <a:t>Използвайте</a:t>
            </a:r>
            <a:br>
              <a:rPr lang="en-US" sz="2750" b="1" dirty="0">
                <a:solidFill>
                  <a:srgbClr val="FFFFFF"/>
                </a:solidFill>
                <a:cs typeface="Calibri"/>
              </a:rPr>
            </a:br>
            <a:r>
              <a:rPr lang="en-US" sz="2750" b="1" dirty="0">
                <a:solidFill>
                  <a:srgbClr val="FFFFFF"/>
                </a:solidFill>
              </a:rPr>
              <a:t> </a:t>
            </a:r>
            <a:r>
              <a:rPr lang="en-US" sz="275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System.Text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3C11A6C8-56D4-48A1-A534-1D5A62743E8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95817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 animBg="1"/>
      <p:bldP spid="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Текстов контейнер 6">
            <a:extLst>
              <a:ext uri="{FF2B5EF4-FFF2-40B4-BE49-F238E27FC236}">
                <a16:creationId xmlns:a16="http://schemas.microsoft.com/office/drawing/2014/main" id="{73C64BFF-B594-45F2-88EC-43F9F11A886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Контенацията</a:t>
            </a:r>
            <a:r>
              <a:rPr lang="en-US" sz="3600" dirty="0"/>
              <a:t> на низове е </a:t>
            </a:r>
            <a:r>
              <a:rPr lang="en-US" sz="3600" b="1" dirty="0">
                <a:solidFill>
                  <a:schemeClr val="bg1"/>
                </a:solidFill>
              </a:rPr>
              <a:t>бавна</a:t>
            </a:r>
            <a:r>
              <a:rPr lang="en-US" sz="3600" dirty="0"/>
              <a:t> операция, защото при всяка</a:t>
            </a:r>
            <a:r>
              <a:rPr lang="bg-BG" sz="3600" dirty="0"/>
              <a:t> итерация </a:t>
            </a:r>
            <a:r>
              <a:rPr lang="bg-BG" sz="3600" dirty="0">
                <a:solidFill>
                  <a:srgbClr val="234465"/>
                </a:solidFill>
              </a:rPr>
              <a:t>се</a:t>
            </a:r>
            <a:r>
              <a:rPr lang="en-US" sz="3600" dirty="0">
                <a:solidFill>
                  <a:srgbClr val="234465"/>
                </a:solidFill>
              </a:rPr>
              <a:t> </a:t>
            </a:r>
            <a:r>
              <a:rPr lang="en-US" sz="3600" b="1" dirty="0">
                <a:solidFill>
                  <a:schemeClr val="bg1"/>
                </a:solidFill>
              </a:rPr>
              <a:t>създава нов низ</a:t>
            </a:r>
            <a:endParaRPr lang="en-US" sz="3600" b="1" dirty="0">
              <a:solidFill>
                <a:schemeClr val="bg1"/>
              </a:solidFill>
              <a:cs typeface="Calibri"/>
            </a:endParaRPr>
          </a:p>
          <a:p>
            <a:pPr marL="360045" indent="-360045"/>
            <a:endParaRPr lang="bg-BG" dirty="0">
              <a:cs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1944" y="100750"/>
            <a:ext cx="9792489" cy="882654"/>
          </a:xfrm>
        </p:spPr>
        <p:txBody>
          <a:bodyPr>
            <a:normAutofit/>
          </a:bodyPr>
          <a:lstStyle/>
          <a:p>
            <a:r>
              <a:rPr lang="en-GB" sz="4000" dirty="0"/>
              <a:t>Конкатенация и </a:t>
            </a:r>
            <a:r>
              <a:rPr lang="en-GB" sz="4000" noProof="1">
                <a:latin typeface="Consolas" panose="020B0609020204030204" pitchFamily="49" charset="0"/>
                <a:cs typeface="Consolas" panose="020B0609020204030204" pitchFamily="49" charset="0"/>
              </a:rPr>
              <a:t>StringBuilder</a:t>
            </a:r>
            <a:r>
              <a:rPr lang="bg-BG" sz="4000" noProof="1"/>
              <a:t> (1)</a:t>
            </a:r>
            <a:endParaRPr lang="en-GB" sz="4000" noProof="1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506B9CF-1542-4DC2-9669-3B0436F995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1876" y="2610825"/>
            <a:ext cx="2572718" cy="2572718"/>
          </a:xfrm>
          <a:prstGeom prst="rect">
            <a:avLst/>
          </a:prstGeom>
        </p:spPr>
      </p:pic>
      <p:sp>
        <p:nvSpPr>
          <p:cNvPr id="12" name="Text Placeholder 1">
            <a:extLst>
              <a:ext uri="{FF2B5EF4-FFF2-40B4-BE49-F238E27FC236}">
                <a16:creationId xmlns:a16="http://schemas.microsoft.com/office/drawing/2014/main" id="{36E050D2-C761-4F39-AD95-6344A32F618F}"/>
              </a:ext>
            </a:extLst>
          </p:cNvPr>
          <p:cNvSpPr txBox="1">
            <a:spLocks/>
          </p:cNvSpPr>
          <p:nvPr/>
        </p:nvSpPr>
        <p:spPr>
          <a:xfrm>
            <a:off x="676272" y="2554350"/>
            <a:ext cx="10836275" cy="3509780"/>
          </a:xfrm>
          <a:prstGeom prst="rect">
            <a:avLst/>
          </a:prstGeom>
          <a:solidFill>
            <a:srgbClr val="F4F5F7">
              <a:lumMod val="75000"/>
              <a:alpha val="15000"/>
            </a:srgbClr>
          </a:solidFill>
          <a:ln w="12700">
            <a:solidFill>
              <a:srgbClr val="234465">
                <a:lumMod val="50000"/>
              </a:srgb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800" b="1" kern="1200" smtClean="0">
                <a:solidFill>
                  <a:schemeClr val="tx1"/>
                </a:solidFill>
                <a:latin typeface="Consolas" pitchFamily="49" charset="0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31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9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7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GB" noProof="1">
                <a:solidFill>
                  <a:srgbClr val="FFA000"/>
                </a:solidFill>
              </a:rPr>
              <a:t>Stopwatch</a:t>
            </a:r>
            <a:r>
              <a:rPr lang="en-GB" noProof="1">
                <a:solidFill>
                  <a:srgbClr val="234465"/>
                </a:solidFill>
              </a:rPr>
              <a:t> </a:t>
            </a:r>
            <a:r>
              <a:rPr lang="en-GB" noProof="1"/>
              <a:t>sw = </a:t>
            </a:r>
            <a:r>
              <a:rPr lang="en-GB" noProof="1">
                <a:solidFill>
                  <a:srgbClr val="FFA000"/>
                </a:solidFill>
              </a:rPr>
              <a:t>new Stopwatch()</a:t>
            </a:r>
            <a:r>
              <a:rPr lang="en-GB" noProof="1"/>
              <a:t>;</a:t>
            </a:r>
          </a:p>
          <a:p>
            <a:pPr>
              <a:defRPr/>
            </a:pPr>
            <a:r>
              <a:rPr lang="en-GB" noProof="1"/>
              <a:t>sw.</a:t>
            </a:r>
            <a:r>
              <a:rPr lang="en-GB" noProof="1">
                <a:solidFill>
                  <a:srgbClr val="FFA000"/>
                </a:solidFill>
              </a:rPr>
              <a:t>Start</a:t>
            </a:r>
            <a:r>
              <a:rPr lang="en-GB" noProof="1"/>
              <a:t>();</a:t>
            </a:r>
          </a:p>
          <a:p>
            <a:pPr>
              <a:defRPr/>
            </a:pPr>
            <a:r>
              <a:rPr lang="en-GB" noProof="1"/>
              <a:t>string text = "";</a:t>
            </a:r>
          </a:p>
          <a:p>
            <a:pPr>
              <a:defRPr/>
            </a:pPr>
            <a:r>
              <a:rPr lang="en-GB" noProof="1"/>
              <a:t>for (int i = 0; i &lt; 200000; i++)</a:t>
            </a:r>
          </a:p>
          <a:p>
            <a:pPr>
              <a:defRPr/>
            </a:pPr>
            <a:r>
              <a:rPr lang="en-GB" noProof="1"/>
              <a:t>  text </a:t>
            </a:r>
            <a:r>
              <a:rPr lang="en-GB" noProof="1">
                <a:solidFill>
                  <a:srgbClr val="FFA000"/>
                </a:solidFill>
              </a:rPr>
              <a:t>+=</a:t>
            </a:r>
            <a:r>
              <a:rPr lang="en-GB" noProof="1">
                <a:solidFill>
                  <a:srgbClr val="234465"/>
                </a:solidFill>
              </a:rPr>
              <a:t> </a:t>
            </a:r>
            <a:r>
              <a:rPr lang="en-GB" noProof="1"/>
              <a:t>i;</a:t>
            </a:r>
          </a:p>
          <a:p>
            <a:pPr>
              <a:defRPr/>
            </a:pPr>
            <a:r>
              <a:rPr lang="en-GB" noProof="1"/>
              <a:t>sw.</a:t>
            </a:r>
            <a:r>
              <a:rPr lang="en-GB" noProof="1">
                <a:solidFill>
                  <a:srgbClr val="FFA000"/>
                </a:solidFill>
              </a:rPr>
              <a:t>Stop</a:t>
            </a:r>
            <a:r>
              <a:rPr lang="en-GB" noProof="1"/>
              <a:t>();</a:t>
            </a:r>
          </a:p>
          <a:p>
            <a:pPr>
              <a:defRPr/>
            </a:pPr>
            <a:r>
              <a:rPr lang="en-GB" noProof="1"/>
              <a:t>Console.WriteLine(sw.</a:t>
            </a:r>
            <a:r>
              <a:rPr lang="en-GB" noProof="1">
                <a:solidFill>
                  <a:srgbClr val="FFA000"/>
                </a:solidFill>
              </a:rPr>
              <a:t>ElapsedMilliseconds</a:t>
            </a:r>
            <a:r>
              <a:rPr lang="en-GB" noProof="1"/>
              <a:t>);</a:t>
            </a:r>
            <a:r>
              <a:rPr lang="en-GB" noProof="1">
                <a:solidFill>
                  <a:srgbClr val="234465"/>
                </a:solidFill>
              </a:rPr>
              <a:t> </a:t>
            </a:r>
            <a:r>
              <a:rPr lang="en-GB" i="1" noProof="1">
                <a:solidFill>
                  <a:srgbClr val="00B050"/>
                </a:solidFill>
              </a:rPr>
              <a:t>// 73625</a:t>
            </a:r>
            <a:endParaRPr lang="en-GB" noProof="1">
              <a:solidFill>
                <a:srgbClr val="FFA000"/>
              </a:solidFill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3C66187-3229-4719-A12A-FF0DD5171E3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89066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Текстов контейнер 6">
            <a:extLst>
              <a:ext uri="{FF2B5EF4-FFF2-40B4-BE49-F238E27FC236}">
                <a16:creationId xmlns:a16="http://schemas.microsoft.com/office/drawing/2014/main" id="{AA00E608-301A-45C8-BB96-148876025A1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360045" indent="-360045"/>
            <a:r>
              <a:rPr lang="en-US" sz="3400" dirty="0">
                <a:solidFill>
                  <a:srgbClr val="234465"/>
                </a:solidFill>
                <a:latin typeface="Calibri"/>
                <a:cs typeface="Calibri"/>
              </a:rPr>
              <a:t>Използване на </a:t>
            </a:r>
            <a:r>
              <a:rPr lang="en-US" sz="3400" b="1" noProof="1">
                <a:solidFill>
                  <a:schemeClr val="bg1"/>
                </a:solidFill>
                <a:latin typeface="Consolas"/>
                <a:cs typeface="Calibri"/>
              </a:rPr>
              <a:t>StringBuilder</a:t>
            </a:r>
            <a:r>
              <a:rPr lang="en-US" sz="3400" noProof="1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bg-BG" sz="3400" noProof="1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60045" indent="-360045"/>
            <a:endParaRPr lang="bg-BG" dirty="0">
              <a:cs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1944" y="100750"/>
            <a:ext cx="9792489" cy="882654"/>
          </a:xfrm>
        </p:spPr>
        <p:txBody>
          <a:bodyPr>
            <a:normAutofit/>
          </a:bodyPr>
          <a:lstStyle/>
          <a:p>
            <a:r>
              <a:rPr lang="en-GB" sz="4000" dirty="0"/>
              <a:t>Конкатенация и </a:t>
            </a:r>
            <a:r>
              <a:rPr lang="en-GB" sz="4000" noProof="1">
                <a:latin typeface="Consolas" panose="020B0609020204030204" pitchFamily="49" charset="0"/>
                <a:cs typeface="Consolas" panose="020B0609020204030204" pitchFamily="49" charset="0"/>
              </a:rPr>
              <a:t>StringBuilder</a:t>
            </a:r>
            <a:r>
              <a:rPr lang="bg-BG" sz="4000" noProof="1"/>
              <a:t> (2)</a:t>
            </a:r>
            <a:endParaRPr lang="en-GB" sz="4000" noProof="1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51ED10F-2D77-4803-AF83-F922682A4D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1876" y="2115954"/>
            <a:ext cx="2572718" cy="2572718"/>
          </a:xfrm>
          <a:prstGeom prst="rect">
            <a:avLst/>
          </a:prstGeom>
        </p:spPr>
      </p:pic>
      <p:sp>
        <p:nvSpPr>
          <p:cNvPr id="11" name="Text Placeholder 1">
            <a:extLst>
              <a:ext uri="{FF2B5EF4-FFF2-40B4-BE49-F238E27FC236}">
                <a16:creationId xmlns:a16="http://schemas.microsoft.com/office/drawing/2014/main" id="{B560A72C-209A-43A9-BC7C-D92839A8AEAD}"/>
              </a:ext>
            </a:extLst>
          </p:cNvPr>
          <p:cNvSpPr txBox="1">
            <a:spLocks/>
          </p:cNvSpPr>
          <p:nvPr/>
        </p:nvSpPr>
        <p:spPr>
          <a:xfrm>
            <a:off x="676272" y="2034000"/>
            <a:ext cx="10836275" cy="3509780"/>
          </a:xfrm>
          <a:prstGeom prst="rect">
            <a:avLst/>
          </a:prstGeom>
          <a:solidFill>
            <a:srgbClr val="F4F5F7">
              <a:lumMod val="75000"/>
              <a:alpha val="15000"/>
            </a:srgbClr>
          </a:solidFill>
          <a:ln w="12700">
            <a:solidFill>
              <a:srgbClr val="234465">
                <a:lumMod val="50000"/>
              </a:srgb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800" b="1" kern="1200" smtClean="0">
                <a:solidFill>
                  <a:schemeClr val="tx1"/>
                </a:solidFill>
                <a:latin typeface="Consolas" pitchFamily="49" charset="0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31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9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7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GB" noProof="1">
                <a:solidFill>
                  <a:srgbClr val="FFA000"/>
                </a:solidFill>
              </a:rPr>
              <a:t>Stopwatch</a:t>
            </a:r>
            <a:r>
              <a:rPr lang="en-GB" noProof="1">
                <a:solidFill>
                  <a:srgbClr val="234465"/>
                </a:solidFill>
              </a:rPr>
              <a:t> </a:t>
            </a:r>
            <a:r>
              <a:rPr lang="en-GB" noProof="1"/>
              <a:t>sw = </a:t>
            </a:r>
            <a:r>
              <a:rPr lang="en-GB" noProof="1">
                <a:solidFill>
                  <a:srgbClr val="FFA000"/>
                </a:solidFill>
              </a:rPr>
              <a:t>new Stopwatch()</a:t>
            </a:r>
            <a:r>
              <a:rPr lang="en-GB" noProof="1"/>
              <a:t>;</a:t>
            </a:r>
          </a:p>
          <a:p>
            <a:pPr>
              <a:defRPr/>
            </a:pPr>
            <a:r>
              <a:rPr lang="en-GB" noProof="1"/>
              <a:t>sw.</a:t>
            </a:r>
            <a:r>
              <a:rPr lang="en-GB" noProof="1">
                <a:solidFill>
                  <a:srgbClr val="FFA000"/>
                </a:solidFill>
              </a:rPr>
              <a:t>Start</a:t>
            </a:r>
            <a:r>
              <a:rPr lang="en-GB" noProof="1"/>
              <a:t>();</a:t>
            </a:r>
          </a:p>
          <a:p>
            <a:pPr>
              <a:defRPr/>
            </a:pPr>
            <a:r>
              <a:rPr lang="en-GB" noProof="1">
                <a:solidFill>
                  <a:srgbClr val="FFA000"/>
                </a:solidFill>
              </a:rPr>
              <a:t>StringBuilder</a:t>
            </a:r>
            <a:r>
              <a:rPr lang="en-GB" noProof="1">
                <a:solidFill>
                  <a:srgbClr val="234465"/>
                </a:solidFill>
              </a:rPr>
              <a:t> </a:t>
            </a:r>
            <a:r>
              <a:rPr lang="en-GB" noProof="1"/>
              <a:t>text = </a:t>
            </a:r>
            <a:r>
              <a:rPr lang="en-GB" noProof="1">
                <a:solidFill>
                  <a:srgbClr val="FFA000"/>
                </a:solidFill>
              </a:rPr>
              <a:t>new StringBuilder()</a:t>
            </a:r>
            <a:r>
              <a:rPr lang="en-GB" noProof="1"/>
              <a:t>;</a:t>
            </a:r>
          </a:p>
          <a:p>
            <a:pPr>
              <a:defRPr/>
            </a:pPr>
            <a:r>
              <a:rPr lang="en-GB" noProof="1"/>
              <a:t>for (int i = 0; i &lt; 200000; i++)</a:t>
            </a:r>
          </a:p>
          <a:p>
            <a:pPr>
              <a:defRPr/>
            </a:pPr>
            <a:r>
              <a:rPr lang="en-GB" noProof="1"/>
              <a:t>  text.</a:t>
            </a:r>
            <a:r>
              <a:rPr lang="en-GB" noProof="1">
                <a:solidFill>
                  <a:srgbClr val="FFA000"/>
                </a:solidFill>
              </a:rPr>
              <a:t>Append</a:t>
            </a:r>
            <a:r>
              <a:rPr lang="en-GB" noProof="1"/>
              <a:t>(i);</a:t>
            </a:r>
          </a:p>
          <a:p>
            <a:pPr>
              <a:defRPr/>
            </a:pPr>
            <a:r>
              <a:rPr lang="en-GB" noProof="1"/>
              <a:t>sw.</a:t>
            </a:r>
            <a:r>
              <a:rPr lang="en-GB" noProof="1">
                <a:solidFill>
                  <a:srgbClr val="FFA000"/>
                </a:solidFill>
              </a:rPr>
              <a:t>Stop</a:t>
            </a:r>
            <a:r>
              <a:rPr lang="en-GB" noProof="1"/>
              <a:t>();</a:t>
            </a:r>
          </a:p>
          <a:p>
            <a:pPr>
              <a:defRPr/>
            </a:pPr>
            <a:r>
              <a:rPr lang="en-GB" noProof="1"/>
              <a:t>Console.WriteLine(sw.</a:t>
            </a:r>
            <a:r>
              <a:rPr lang="en-GB" noProof="1">
                <a:solidFill>
                  <a:srgbClr val="FFA000"/>
                </a:solidFill>
              </a:rPr>
              <a:t>ElapsedMilliseconds</a:t>
            </a:r>
            <a:r>
              <a:rPr lang="en-GB" noProof="1"/>
              <a:t>);</a:t>
            </a:r>
            <a:r>
              <a:rPr lang="en-GB" noProof="1">
                <a:solidFill>
                  <a:srgbClr val="234465"/>
                </a:solidFill>
              </a:rPr>
              <a:t> </a:t>
            </a:r>
            <a:r>
              <a:rPr lang="en-GB" i="1" noProof="1">
                <a:solidFill>
                  <a:srgbClr val="00B050"/>
                </a:solidFill>
              </a:rPr>
              <a:t>// 16</a:t>
            </a:r>
            <a:endParaRPr lang="en-GB" noProof="1">
              <a:solidFill>
                <a:srgbClr val="FFA000"/>
              </a:solidFill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8E0CAD14-5062-42AB-8A16-A69F1462CE1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83604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193480" y="1196707"/>
            <a:ext cx="11811941" cy="5508480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lnSpc>
                <a:spcPct val="115000"/>
              </a:lnSpc>
              <a:buClr>
                <a:schemeClr val="tx1"/>
              </a:buClr>
            </a:pPr>
            <a:r>
              <a:rPr lang="en-GB" sz="3400" b="1" dirty="0">
                <a:solidFill>
                  <a:schemeClr val="bg1"/>
                </a:solidFill>
                <a:latin typeface="Consolas"/>
              </a:rPr>
              <a:t>Append</a:t>
            </a:r>
            <a:r>
              <a:rPr lang="en-GB" sz="3400" dirty="0">
                <a:latin typeface="Consolas"/>
              </a:rPr>
              <a:t>(</a:t>
            </a:r>
            <a:r>
              <a:rPr lang="en-GB" sz="3400" b="1" dirty="0">
                <a:solidFill>
                  <a:schemeClr val="bg1"/>
                </a:solidFill>
                <a:latin typeface="Consolas"/>
              </a:rPr>
              <a:t>…</a:t>
            </a:r>
            <a:r>
              <a:rPr lang="en-GB" sz="3400" dirty="0">
                <a:latin typeface="Consolas"/>
              </a:rPr>
              <a:t>)</a:t>
            </a:r>
            <a:r>
              <a:rPr lang="en-GB" sz="3400" dirty="0"/>
              <a:t> – добавя текст в края на низ</a:t>
            </a:r>
            <a:r>
              <a:rPr lang="en-US" sz="3400" dirty="0"/>
              <a:t>a</a:t>
            </a:r>
            <a:endParaRPr lang="bg-BG" sz="3400" dirty="0"/>
          </a:p>
          <a:p>
            <a:pPr marL="0" indent="0">
              <a:lnSpc>
                <a:spcPct val="114999"/>
              </a:lnSpc>
              <a:buNone/>
            </a:pPr>
            <a:endParaRPr lang="en-GB" sz="3350" b="1" dirty="0">
              <a:solidFill>
                <a:schemeClr val="bg1"/>
              </a:solidFill>
              <a:cs typeface="Calibri"/>
            </a:endParaRPr>
          </a:p>
          <a:p>
            <a:pPr marL="360045" indent="-360045">
              <a:lnSpc>
                <a:spcPct val="114999"/>
              </a:lnSpc>
              <a:buClr>
                <a:schemeClr val="tx1"/>
              </a:buClr>
            </a:pPr>
            <a:endParaRPr lang="en-GB" sz="3350" b="1" dirty="0">
              <a:solidFill>
                <a:schemeClr val="bg1"/>
              </a:solidFill>
              <a:latin typeface="Calibri"/>
              <a:cs typeface="Calibri"/>
            </a:endParaRPr>
          </a:p>
          <a:p>
            <a:pPr marL="360045" indent="-360045">
              <a:lnSpc>
                <a:spcPct val="114999"/>
              </a:lnSpc>
              <a:buClr>
                <a:schemeClr val="tx1"/>
              </a:buClr>
            </a:pPr>
            <a:r>
              <a:rPr lang="en-GB" sz="3400" b="1" dirty="0">
                <a:solidFill>
                  <a:schemeClr val="bg1"/>
                </a:solidFill>
                <a:latin typeface="Consolas"/>
              </a:rPr>
              <a:t>Length</a:t>
            </a:r>
            <a:r>
              <a:rPr lang="en-GB" sz="3400" dirty="0"/>
              <a:t> – пази дължината на низа в буфера</a:t>
            </a:r>
            <a:endParaRPr lang="en-US" sz="3400" dirty="0">
              <a:cs typeface="Calibri"/>
            </a:endParaRPr>
          </a:p>
          <a:p>
            <a:pPr marL="360045" indent="-360045">
              <a:lnSpc>
                <a:spcPct val="114999"/>
              </a:lnSpc>
              <a:buClr>
                <a:schemeClr val="tx1"/>
              </a:buClr>
            </a:pPr>
            <a:endParaRPr lang="en-GB" sz="3350" dirty="0">
              <a:solidFill>
                <a:srgbClr val="234465"/>
              </a:solidFill>
              <a:cs typeface="Calibri"/>
            </a:endParaRPr>
          </a:p>
          <a:p>
            <a:pPr marL="360045" indent="-360045">
              <a:lnSpc>
                <a:spcPct val="115000"/>
              </a:lnSpc>
              <a:buClr>
                <a:schemeClr val="tx1"/>
              </a:buClr>
            </a:pPr>
            <a:endParaRPr lang="bg-BG" dirty="0">
              <a:solidFill>
                <a:schemeClr val="bg1"/>
              </a:solidFill>
              <a:latin typeface="Calibri"/>
              <a:cs typeface="Calibri"/>
            </a:endParaRPr>
          </a:p>
          <a:p>
            <a:pPr marL="360045" indent="-360045">
              <a:lnSpc>
                <a:spcPct val="115000"/>
              </a:lnSpc>
              <a:buClr>
                <a:schemeClr val="tx1"/>
              </a:buClr>
            </a:pPr>
            <a:r>
              <a:rPr lang="en-GB" sz="3400" b="1" dirty="0">
                <a:solidFill>
                  <a:schemeClr val="bg1"/>
                </a:solidFill>
                <a:latin typeface="Consolas"/>
              </a:rPr>
              <a:t>Clear</a:t>
            </a:r>
            <a:r>
              <a:rPr lang="en-GB" sz="3400" dirty="0">
                <a:latin typeface="Consolas"/>
              </a:rPr>
              <a:t>(</a:t>
            </a:r>
            <a:r>
              <a:rPr lang="en-GB" sz="3400" b="1" dirty="0">
                <a:solidFill>
                  <a:schemeClr val="bg1"/>
                </a:solidFill>
                <a:latin typeface="Consolas"/>
              </a:rPr>
              <a:t>…</a:t>
            </a:r>
            <a:r>
              <a:rPr lang="en-GB" sz="3400" dirty="0">
                <a:latin typeface="Consolas"/>
              </a:rPr>
              <a:t>)</a:t>
            </a:r>
            <a:r>
              <a:rPr lang="en-GB" sz="3400" b="1" dirty="0"/>
              <a:t> </a:t>
            </a:r>
            <a:r>
              <a:rPr lang="en-GB" sz="3400" dirty="0"/>
              <a:t>– премахва всички символи</a:t>
            </a:r>
            <a:endParaRPr lang="en-GB" sz="3400" b="1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noProof="1"/>
              <a:t>Методи за </a:t>
            </a:r>
            <a:r>
              <a:rPr lang="en-GB" sz="4000" noProof="1">
                <a:latin typeface="Consolas" panose="020B0609020204030204" pitchFamily="49" charset="0"/>
                <a:cs typeface="Consolas" panose="020B0609020204030204" pitchFamily="49" charset="0"/>
              </a:rPr>
              <a:t>StringBuilder</a:t>
            </a:r>
            <a:r>
              <a:rPr lang="en-GB" sz="4000" noProof="1"/>
              <a:t> </a:t>
            </a:r>
            <a:r>
              <a:rPr lang="en-GB" sz="4000" dirty="0"/>
              <a:t>(1)</a:t>
            </a:r>
            <a:endParaRPr lang="bg-BG" sz="4000" dirty="0"/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0AE268E9-77BC-438F-965E-2EC5BCF1E50A}"/>
              </a:ext>
            </a:extLst>
          </p:cNvPr>
          <p:cNvSpPr txBox="1">
            <a:spLocks/>
          </p:cNvSpPr>
          <p:nvPr/>
        </p:nvSpPr>
        <p:spPr>
          <a:xfrm>
            <a:off x="675424" y="1944000"/>
            <a:ext cx="10589042" cy="123345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799" dirty="0">
                <a:solidFill>
                  <a:schemeClr val="bg1"/>
                </a:solidFill>
              </a:rPr>
              <a:t>StringBuilder</a:t>
            </a:r>
            <a:r>
              <a:rPr lang="en-GB" sz="2799" dirty="0">
                <a:solidFill>
                  <a:schemeClr val="tx1"/>
                </a:solidFill>
              </a:rPr>
              <a:t> sb = </a:t>
            </a:r>
            <a:r>
              <a:rPr lang="en-GB" sz="2799" dirty="0">
                <a:solidFill>
                  <a:schemeClr val="bg1"/>
                </a:solidFill>
              </a:rPr>
              <a:t>new StringBuilder()</a:t>
            </a:r>
            <a:r>
              <a:rPr lang="en-GB" sz="2799" dirty="0">
                <a:solidFill>
                  <a:schemeClr val="tx1"/>
                </a:solidFill>
              </a:rPr>
              <a:t>;</a:t>
            </a:r>
          </a:p>
          <a:p>
            <a:r>
              <a:rPr lang="en-GB" sz="2799" dirty="0">
                <a:solidFill>
                  <a:schemeClr val="tx1"/>
                </a:solidFill>
              </a:rPr>
              <a:t>sb.</a:t>
            </a:r>
            <a:r>
              <a:rPr lang="en-GB" sz="2799" dirty="0">
                <a:solidFill>
                  <a:schemeClr val="bg1"/>
                </a:solidFill>
              </a:rPr>
              <a:t>Append</a:t>
            </a:r>
            <a:r>
              <a:rPr lang="en-GB" sz="2799" dirty="0">
                <a:solidFill>
                  <a:schemeClr val="tx1"/>
                </a:solidFill>
              </a:rPr>
              <a:t>("Hello Peter, how are you?");</a:t>
            </a:r>
            <a:endParaRPr lang="en-GB" sz="2799" b="0" i="1" dirty="0">
              <a:solidFill>
                <a:schemeClr val="accent2"/>
              </a:solidFill>
            </a:endParaRP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2BE201CC-8FA3-4EED-A162-1B650213F518}"/>
              </a:ext>
            </a:extLst>
          </p:cNvPr>
          <p:cNvSpPr txBox="1">
            <a:spLocks/>
          </p:cNvSpPr>
          <p:nvPr/>
        </p:nvSpPr>
        <p:spPr>
          <a:xfrm>
            <a:off x="675424" y="4194000"/>
            <a:ext cx="10589042" cy="123345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799" dirty="0">
                <a:solidFill>
                  <a:schemeClr val="tx1"/>
                </a:solidFill>
              </a:rPr>
              <a:t>sb.</a:t>
            </a:r>
            <a:r>
              <a:rPr lang="en-GB" sz="2799" dirty="0">
                <a:solidFill>
                  <a:schemeClr val="bg1"/>
                </a:solidFill>
              </a:rPr>
              <a:t>Append</a:t>
            </a:r>
            <a:r>
              <a:rPr lang="en-GB" sz="2799" dirty="0">
                <a:solidFill>
                  <a:schemeClr val="tx1"/>
                </a:solidFill>
              </a:rPr>
              <a:t>("Hello Peter, how are you?");</a:t>
            </a:r>
            <a:endParaRPr lang="bg-BG" sz="2799" dirty="0">
              <a:solidFill>
                <a:schemeClr val="tx1"/>
              </a:solidFill>
            </a:endParaRPr>
          </a:p>
          <a:p>
            <a:r>
              <a:rPr lang="en-GB" sz="2799" dirty="0">
                <a:solidFill>
                  <a:schemeClr val="tx1"/>
                </a:solidFill>
              </a:rPr>
              <a:t>Console.WriteLine(sb.</a:t>
            </a:r>
            <a:r>
              <a:rPr lang="en-GB" sz="2799" dirty="0">
                <a:solidFill>
                  <a:schemeClr val="bg1"/>
                </a:solidFill>
              </a:rPr>
              <a:t>Length</a:t>
            </a:r>
            <a:r>
              <a:rPr lang="en-GB" sz="2799" dirty="0">
                <a:solidFill>
                  <a:schemeClr val="tx1"/>
                </a:solidFill>
              </a:rPr>
              <a:t>); </a:t>
            </a:r>
            <a:r>
              <a:rPr lang="en-GB" sz="2799" i="1" dirty="0">
                <a:solidFill>
                  <a:schemeClr val="accent2"/>
                </a:solidFill>
              </a:rPr>
              <a:t>// 25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6EF1FA9F-4F73-49B4-B172-AA886844519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6673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lnSpc>
                <a:spcPct val="100000"/>
              </a:lnSpc>
              <a:buClr>
                <a:schemeClr val="tx1"/>
              </a:buClr>
            </a:pPr>
            <a:r>
              <a:rPr lang="bg-BG" sz="3400" b="1" dirty="0">
                <a:solidFill>
                  <a:schemeClr val="bg1"/>
                </a:solidFill>
                <a:latin typeface="Consolas"/>
              </a:rPr>
              <a:t>[</a:t>
            </a:r>
            <a:r>
              <a:rPr lang="en-GB" sz="3400" b="1" noProof="1">
                <a:solidFill>
                  <a:schemeClr val="bg1"/>
                </a:solidFill>
                <a:latin typeface="Consolas"/>
              </a:rPr>
              <a:t>int</a:t>
            </a:r>
            <a:r>
              <a:rPr lang="en-GB" sz="3400" b="1" dirty="0">
                <a:solidFill>
                  <a:schemeClr val="bg1"/>
                </a:solidFill>
                <a:latin typeface="Consolas"/>
              </a:rPr>
              <a:t> индекс]</a:t>
            </a:r>
            <a:r>
              <a:rPr lang="en-GB" sz="3400" dirty="0"/>
              <a:t> – </a:t>
            </a:r>
            <a:r>
              <a:rPr lang="en-US" sz="3400" dirty="0"/>
              <a:t>връща символ на даден индекс</a:t>
            </a:r>
            <a:endParaRPr lang="en-GB" sz="3400" b="1" dirty="0">
              <a:solidFill>
                <a:schemeClr val="bg1"/>
              </a:solidFill>
              <a:cs typeface="Calibri"/>
            </a:endParaRPr>
          </a:p>
          <a:p>
            <a:pPr marL="360045" indent="-360045">
              <a:lnSpc>
                <a:spcPct val="100000"/>
              </a:lnSpc>
              <a:buClr>
                <a:schemeClr val="tx1"/>
              </a:buClr>
            </a:pPr>
            <a:endParaRPr lang="en-GB" b="1" dirty="0">
              <a:solidFill>
                <a:schemeClr val="bg1"/>
              </a:solidFill>
              <a:cs typeface="Calibri"/>
            </a:endParaRPr>
          </a:p>
          <a:p>
            <a:pPr marL="360045" indent="-360045">
              <a:lnSpc>
                <a:spcPct val="100000"/>
              </a:lnSpc>
              <a:buClr>
                <a:schemeClr val="tx1"/>
              </a:buClr>
            </a:pPr>
            <a:endParaRPr lang="en-GB" b="1" dirty="0">
              <a:solidFill>
                <a:schemeClr val="bg1"/>
              </a:solidFill>
              <a:cs typeface="Calibri"/>
            </a:endParaRPr>
          </a:p>
          <a:p>
            <a:pPr marL="360045" indent="-360045">
              <a:lnSpc>
                <a:spcPct val="100000"/>
              </a:lnSpc>
              <a:buClr>
                <a:schemeClr val="tx1"/>
              </a:buClr>
            </a:pPr>
            <a:endParaRPr lang="en-GB" sz="2400" b="1" dirty="0">
              <a:solidFill>
                <a:schemeClr val="bg1"/>
              </a:solidFill>
              <a:cs typeface="Calibri"/>
            </a:endParaRPr>
          </a:p>
          <a:p>
            <a:pPr marL="360045" indent="-360045">
              <a:lnSpc>
                <a:spcPct val="100000"/>
              </a:lnSpc>
              <a:buClr>
                <a:schemeClr val="tx1"/>
              </a:buClr>
            </a:pPr>
            <a:r>
              <a:rPr lang="en-GB" sz="3400" b="1" noProof="1">
                <a:solidFill>
                  <a:schemeClr val="bg1"/>
                </a:solidFill>
                <a:latin typeface="Consolas"/>
              </a:rPr>
              <a:t>Insert</a:t>
            </a:r>
            <a:r>
              <a:rPr lang="en-GB" sz="3400" noProof="1">
                <a:latin typeface="Consolas"/>
              </a:rPr>
              <a:t>(</a:t>
            </a:r>
            <a:r>
              <a:rPr lang="en-GB" sz="3400" b="1" noProof="1">
                <a:solidFill>
                  <a:schemeClr val="bg1"/>
                </a:solidFill>
                <a:latin typeface="Consolas"/>
              </a:rPr>
              <a:t>int</a:t>
            </a:r>
            <a:r>
              <a:rPr lang="en-GB" sz="3400" b="1" dirty="0">
                <a:solidFill>
                  <a:schemeClr val="bg1"/>
                </a:solidFill>
                <a:latin typeface="Consolas"/>
              </a:rPr>
              <a:t> индекс, string низ</a:t>
            </a:r>
            <a:r>
              <a:rPr lang="en-GB" sz="3400" dirty="0">
                <a:latin typeface="Consolas"/>
              </a:rPr>
              <a:t>)</a:t>
            </a:r>
            <a:r>
              <a:rPr lang="en-GB" sz="3400" b="1" dirty="0">
                <a:solidFill>
                  <a:schemeClr val="bg1"/>
                </a:solidFill>
              </a:rPr>
              <a:t> </a:t>
            </a:r>
            <a:r>
              <a:rPr lang="en-GB" sz="3400" dirty="0"/>
              <a:t>–  вмъква низ на определен индекс</a:t>
            </a:r>
            <a:endParaRPr lang="en-US" sz="3400" dirty="0">
              <a:cs typeface="Calibri"/>
            </a:endParaRPr>
          </a:p>
          <a:p>
            <a:pPr marL="360045" indent="-360045">
              <a:buClr>
                <a:schemeClr val="tx1"/>
              </a:buClr>
            </a:pPr>
            <a:endParaRPr lang="en-GB" b="1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noProof="1"/>
              <a:t>Методи за </a:t>
            </a:r>
            <a:r>
              <a:rPr lang="en-GB" sz="4000" noProof="1">
                <a:latin typeface="Consolas" panose="020B0609020204030204" pitchFamily="49" charset="0"/>
                <a:cs typeface="Consolas" panose="020B0609020204030204" pitchFamily="49" charset="0"/>
              </a:rPr>
              <a:t>StringBuilder</a:t>
            </a:r>
            <a:r>
              <a:rPr lang="en-GB" sz="4000" noProof="1"/>
              <a:t> </a:t>
            </a:r>
            <a:r>
              <a:rPr lang="en-GB" sz="4000" dirty="0"/>
              <a:t>(2)</a:t>
            </a:r>
            <a:endParaRPr lang="bg-BG" sz="4000" dirty="0">
              <a:cs typeface="Calibri"/>
            </a:endParaRP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0AE268E9-77BC-438F-965E-2EC5BCF1E50A}"/>
              </a:ext>
            </a:extLst>
          </p:cNvPr>
          <p:cNvSpPr txBox="1">
            <a:spLocks/>
          </p:cNvSpPr>
          <p:nvPr/>
        </p:nvSpPr>
        <p:spPr>
          <a:xfrm>
            <a:off x="695400" y="1898541"/>
            <a:ext cx="10589042" cy="172615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>
                <a:solidFill>
                  <a:schemeClr val="bg1"/>
                </a:solidFill>
              </a:rPr>
              <a:t>StringBuilder</a:t>
            </a:r>
            <a:r>
              <a:rPr lang="en-US" sz="2600" dirty="0">
                <a:solidFill>
                  <a:schemeClr val="tx1"/>
                </a:solidFill>
              </a:rPr>
              <a:t> sb = </a:t>
            </a:r>
            <a:r>
              <a:rPr lang="en-US" sz="2600" dirty="0">
                <a:solidFill>
                  <a:schemeClr val="bg1"/>
                </a:solidFill>
              </a:rPr>
              <a:t>new StringBuilder()</a:t>
            </a:r>
            <a:r>
              <a:rPr lang="en-US" sz="2600" dirty="0">
                <a:solidFill>
                  <a:schemeClr val="tx1"/>
                </a:solidFill>
              </a:rPr>
              <a:t>;</a:t>
            </a:r>
          </a:p>
          <a:p>
            <a:r>
              <a:rPr lang="en-US" sz="2600" dirty="0">
                <a:solidFill>
                  <a:schemeClr val="tx1"/>
                </a:solidFill>
              </a:rPr>
              <a:t>sb.</a:t>
            </a:r>
            <a:r>
              <a:rPr lang="en-US" sz="2600" dirty="0">
                <a:solidFill>
                  <a:schemeClr val="bg1"/>
                </a:solidFill>
              </a:rPr>
              <a:t>Append</a:t>
            </a:r>
            <a:r>
              <a:rPr lang="en-US" sz="2600" dirty="0">
                <a:solidFill>
                  <a:schemeClr val="tx1"/>
                </a:solidFill>
              </a:rPr>
              <a:t>("Hello Peter, how are you?");</a:t>
            </a:r>
          </a:p>
          <a:p>
            <a:r>
              <a:rPr lang="en-US" sz="2600" dirty="0">
                <a:solidFill>
                  <a:schemeClr val="tx1"/>
                </a:solidFill>
              </a:rPr>
              <a:t>Console.WriteLine(sb</a:t>
            </a:r>
            <a:r>
              <a:rPr lang="en-US" sz="2600" dirty="0">
                <a:solidFill>
                  <a:schemeClr val="bg1"/>
                </a:solidFill>
              </a:rPr>
              <a:t>[</a:t>
            </a:r>
            <a:r>
              <a:rPr lang="en-US" sz="2600" dirty="0">
                <a:solidFill>
                  <a:schemeClr val="tx1"/>
                </a:solidFill>
              </a:rPr>
              <a:t>1</a:t>
            </a:r>
            <a:r>
              <a:rPr lang="en-US" sz="2600" dirty="0">
                <a:solidFill>
                  <a:schemeClr val="bg1"/>
                </a:solidFill>
              </a:rPr>
              <a:t>]</a:t>
            </a:r>
            <a:r>
              <a:rPr lang="en-US" sz="2600" dirty="0">
                <a:solidFill>
                  <a:schemeClr val="tx1"/>
                </a:solidFill>
              </a:rPr>
              <a:t>); </a:t>
            </a:r>
            <a:r>
              <a:rPr lang="en-US" sz="2600" i="1" dirty="0">
                <a:solidFill>
                  <a:schemeClr val="accent2"/>
                </a:solidFill>
              </a:rPr>
              <a:t>// e</a:t>
            </a: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2BE201CC-8FA3-4EED-A162-1B650213F518}"/>
              </a:ext>
            </a:extLst>
          </p:cNvPr>
          <p:cNvSpPr txBox="1">
            <a:spLocks/>
          </p:cNvSpPr>
          <p:nvPr/>
        </p:nvSpPr>
        <p:spPr>
          <a:xfrm>
            <a:off x="695400" y="4891283"/>
            <a:ext cx="10589042" cy="172615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600" dirty="0">
                <a:solidFill>
                  <a:schemeClr val="tx1"/>
                </a:solidFill>
              </a:rPr>
              <a:t>sb.</a:t>
            </a:r>
            <a:r>
              <a:rPr lang="en-GB" sz="2600" dirty="0">
                <a:solidFill>
                  <a:schemeClr val="bg1"/>
                </a:solidFill>
              </a:rPr>
              <a:t>Insert</a:t>
            </a:r>
            <a:r>
              <a:rPr lang="en-GB" sz="2600" dirty="0">
                <a:solidFill>
                  <a:schemeClr val="tx1"/>
                </a:solidFill>
              </a:rPr>
              <a:t>(11, " Ivanov");</a:t>
            </a:r>
          </a:p>
          <a:p>
            <a:r>
              <a:rPr lang="en-GB" sz="2600" dirty="0">
                <a:solidFill>
                  <a:schemeClr val="tx1"/>
                </a:solidFill>
              </a:rPr>
              <a:t>Console.WriteLine(sb); </a:t>
            </a:r>
          </a:p>
          <a:p>
            <a:r>
              <a:rPr lang="en-GB" sz="2600" i="1" dirty="0">
                <a:solidFill>
                  <a:schemeClr val="accent2"/>
                </a:solidFill>
              </a:rPr>
              <a:t>// Hello Peter Ivanov, how are you? 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88B8DF62-3701-4BB7-8FD9-CF0095661A7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11676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лавие 1">
            <a:extLst>
              <a:ext uri="{FF2B5EF4-FFF2-40B4-BE49-F238E27FC236}">
                <a16:creationId xmlns:a16="http://schemas.microsoft.com/office/drawing/2014/main" id="{44363BF8-376D-0EBB-9F73-CBC68D400D2C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sz="3950" dirty="0">
                <a:cs typeface="Arial"/>
              </a:rPr>
              <a:t>Определение и създаване</a:t>
            </a:r>
            <a:endParaRPr lang="bg-BG" sz="3950" dirty="0"/>
          </a:p>
        </p:txBody>
      </p:sp>
      <p:sp>
        <p:nvSpPr>
          <p:cNvPr id="3" name="Заглавие 2">
            <a:extLst>
              <a:ext uri="{FF2B5EF4-FFF2-40B4-BE49-F238E27FC236}">
                <a16:creationId xmlns:a16="http://schemas.microsoft.com/office/drawing/2014/main" id="{E4C64761-627D-1A99-C8E1-AFE554825C53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sz="5350" dirty="0">
                <a:ea typeface="+mj-lt"/>
                <a:cs typeface="+mj-lt"/>
              </a:rPr>
              <a:t>Какво е низ?</a:t>
            </a:r>
            <a:endParaRPr lang="bg-BG" sz="5350" b="0" dirty="0">
              <a:ea typeface="+mj-lt"/>
              <a:cs typeface="+mj-lt"/>
            </a:endParaRPr>
          </a:p>
        </p:txBody>
      </p:sp>
      <p:grpSp>
        <p:nvGrpSpPr>
          <p:cNvPr id="13" name="Group 35">
            <a:extLst>
              <a:ext uri="{FF2B5EF4-FFF2-40B4-BE49-F238E27FC236}">
                <a16:creationId xmlns:a16="http://schemas.microsoft.com/office/drawing/2014/main" id="{BC943F23-1F1E-C484-A5DC-508323F17547}"/>
              </a:ext>
            </a:extLst>
          </p:cNvPr>
          <p:cNvGrpSpPr/>
          <p:nvPr/>
        </p:nvGrpSpPr>
        <p:grpSpPr>
          <a:xfrm>
            <a:off x="4572394" y="2438659"/>
            <a:ext cx="3640946" cy="716251"/>
            <a:chOff x="3732207" y="2381248"/>
            <a:chExt cx="3641894" cy="716438"/>
          </a:xfrm>
          <a:scene3d>
            <a:camera prst="perspectiveHeroicExtremeRightFacing"/>
            <a:lightRig rig="threePt" dir="t"/>
          </a:scene3d>
        </p:grpSpPr>
        <p:grpSp>
          <p:nvGrpSpPr>
            <p:cNvPr id="5" name="Group 31">
              <a:extLst>
                <a:ext uri="{FF2B5EF4-FFF2-40B4-BE49-F238E27FC236}">
                  <a16:creationId xmlns:a16="http://schemas.microsoft.com/office/drawing/2014/main" id="{EB71AFDD-1BC2-65E4-635C-ECE7969F38AF}"/>
                </a:ext>
              </a:extLst>
            </p:cNvPr>
            <p:cNvGrpSpPr/>
            <p:nvPr/>
          </p:nvGrpSpPr>
          <p:grpSpPr>
            <a:xfrm>
              <a:off x="3732207" y="2381249"/>
              <a:ext cx="2910525" cy="716437"/>
              <a:chOff x="5103807" y="2438400"/>
              <a:chExt cx="2910525" cy="716437"/>
            </a:xfrm>
          </p:grpSpPr>
          <p:grpSp>
            <p:nvGrpSpPr>
              <p:cNvPr id="7" name="Group 26">
                <a:extLst>
                  <a:ext uri="{FF2B5EF4-FFF2-40B4-BE49-F238E27FC236}">
                    <a16:creationId xmlns:a16="http://schemas.microsoft.com/office/drawing/2014/main" id="{1A23DF23-6FBA-76EB-5847-88ABD3D3DCE7}"/>
                  </a:ext>
                </a:extLst>
              </p:cNvPr>
              <p:cNvGrpSpPr/>
              <p:nvPr/>
            </p:nvGrpSpPr>
            <p:grpSpPr>
              <a:xfrm>
                <a:off x="5103807" y="2438400"/>
                <a:ext cx="1447799" cy="716437"/>
                <a:chOff x="8778874" y="3371325"/>
                <a:chExt cx="1693862" cy="838200"/>
              </a:xfrm>
              <a:solidFill>
                <a:schemeClr val="bg2">
                  <a:alpha val="20000"/>
                </a:schemeClr>
              </a:solidFill>
            </p:grpSpPr>
            <p:sp>
              <p:nvSpPr>
                <p:cNvPr id="11" name="Rectangle 23">
                  <a:extLst>
                    <a:ext uri="{FF2B5EF4-FFF2-40B4-BE49-F238E27FC236}">
                      <a16:creationId xmlns:a16="http://schemas.microsoft.com/office/drawing/2014/main" id="{E7AD6ED0-0A7A-42DB-5B7E-5A3FFAFE7D95}"/>
                    </a:ext>
                  </a:extLst>
                </p:cNvPr>
                <p:cNvSpPr/>
                <p:nvPr/>
              </p:nvSpPr>
              <p:spPr bwMode="auto">
                <a:xfrm>
                  <a:off x="8778874" y="3371325"/>
                  <a:ext cx="838200" cy="838200"/>
                </a:xfrm>
                <a:prstGeom prst="rect">
                  <a:avLst/>
                </a:prstGeom>
                <a:grpFill/>
                <a:ln w="57150">
                  <a:solidFill>
                    <a:schemeClr val="bg2">
                      <a:alpha val="4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2799" b="1" dirty="0">
                      <a:solidFill>
                        <a:schemeClr val="bg2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H</a:t>
                  </a:r>
                  <a:endParaRPr lang="bg-BG" sz="2799" b="1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2" name="Rectangle 24">
                  <a:extLst>
                    <a:ext uri="{FF2B5EF4-FFF2-40B4-BE49-F238E27FC236}">
                      <a16:creationId xmlns:a16="http://schemas.microsoft.com/office/drawing/2014/main" id="{69DFE546-6944-DE21-F7B6-A0D6143C794C}"/>
                    </a:ext>
                  </a:extLst>
                </p:cNvPr>
                <p:cNvSpPr/>
                <p:nvPr/>
              </p:nvSpPr>
              <p:spPr bwMode="auto">
                <a:xfrm>
                  <a:off x="9634536" y="3371325"/>
                  <a:ext cx="838200" cy="838200"/>
                </a:xfrm>
                <a:prstGeom prst="rect">
                  <a:avLst/>
                </a:prstGeom>
                <a:grpFill/>
                <a:ln w="57150">
                  <a:solidFill>
                    <a:schemeClr val="bg2">
                      <a:alpha val="4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2799" b="1" dirty="0">
                      <a:solidFill>
                        <a:schemeClr val="bg2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e</a:t>
                  </a:r>
                  <a:endParaRPr lang="bg-BG" sz="2799" b="1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grpSp>
            <p:nvGrpSpPr>
              <p:cNvPr id="8" name="Group 28">
                <a:extLst>
                  <a:ext uri="{FF2B5EF4-FFF2-40B4-BE49-F238E27FC236}">
                    <a16:creationId xmlns:a16="http://schemas.microsoft.com/office/drawing/2014/main" id="{1D8C3794-F1F4-C0C5-395C-C64A02DD5AE3}"/>
                  </a:ext>
                </a:extLst>
              </p:cNvPr>
              <p:cNvGrpSpPr/>
              <p:nvPr/>
            </p:nvGrpSpPr>
            <p:grpSpPr>
              <a:xfrm>
                <a:off x="6566533" y="2438400"/>
                <a:ext cx="1447799" cy="716437"/>
                <a:chOff x="8778874" y="3371325"/>
                <a:chExt cx="1693862" cy="838200"/>
              </a:xfrm>
              <a:solidFill>
                <a:schemeClr val="bg2">
                  <a:alpha val="20000"/>
                </a:schemeClr>
              </a:solidFill>
            </p:grpSpPr>
            <p:sp>
              <p:nvSpPr>
                <p:cNvPr id="9" name="Rectangle 29">
                  <a:extLst>
                    <a:ext uri="{FF2B5EF4-FFF2-40B4-BE49-F238E27FC236}">
                      <a16:creationId xmlns:a16="http://schemas.microsoft.com/office/drawing/2014/main" id="{C10EF44D-779E-CD24-7044-69065B38F945}"/>
                    </a:ext>
                  </a:extLst>
                </p:cNvPr>
                <p:cNvSpPr/>
                <p:nvPr/>
              </p:nvSpPr>
              <p:spPr bwMode="auto">
                <a:xfrm>
                  <a:off x="8778874" y="3371325"/>
                  <a:ext cx="838200" cy="838200"/>
                </a:xfrm>
                <a:prstGeom prst="rect">
                  <a:avLst/>
                </a:prstGeom>
                <a:grpFill/>
                <a:ln w="57150">
                  <a:solidFill>
                    <a:schemeClr val="bg2">
                      <a:alpha val="4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2799" b="1" dirty="0">
                      <a:solidFill>
                        <a:schemeClr val="bg2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l</a:t>
                  </a:r>
                  <a:endParaRPr lang="bg-BG" sz="2799" b="1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0" name="Rectangle 30">
                  <a:extLst>
                    <a:ext uri="{FF2B5EF4-FFF2-40B4-BE49-F238E27FC236}">
                      <a16:creationId xmlns:a16="http://schemas.microsoft.com/office/drawing/2014/main" id="{4747E8D2-075C-637E-EBB5-DBAA2232EAC8}"/>
                    </a:ext>
                  </a:extLst>
                </p:cNvPr>
                <p:cNvSpPr/>
                <p:nvPr/>
              </p:nvSpPr>
              <p:spPr bwMode="auto">
                <a:xfrm>
                  <a:off x="9634536" y="3371325"/>
                  <a:ext cx="838200" cy="838200"/>
                </a:xfrm>
                <a:prstGeom prst="rect">
                  <a:avLst/>
                </a:prstGeom>
                <a:grpFill/>
                <a:ln w="57150">
                  <a:solidFill>
                    <a:schemeClr val="bg2">
                      <a:alpha val="4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2799" b="1" dirty="0">
                      <a:solidFill>
                        <a:schemeClr val="bg2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l</a:t>
                  </a:r>
                  <a:endParaRPr lang="bg-BG" sz="2799" b="1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</p:grpSp>
        <p:sp>
          <p:nvSpPr>
            <p:cNvPr id="6" name="Rectangle 33">
              <a:extLst>
                <a:ext uri="{FF2B5EF4-FFF2-40B4-BE49-F238E27FC236}">
                  <a16:creationId xmlns:a16="http://schemas.microsoft.com/office/drawing/2014/main" id="{FC2CD414-7F21-3055-8CA3-C22E37AEE9E1}"/>
                </a:ext>
              </a:extLst>
            </p:cNvPr>
            <p:cNvSpPr/>
            <p:nvPr/>
          </p:nvSpPr>
          <p:spPr bwMode="auto">
            <a:xfrm>
              <a:off x="6657664" y="2381248"/>
              <a:ext cx="716437" cy="716437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 w="57150">
              <a:solidFill>
                <a:schemeClr val="bg2">
                  <a:alpha val="4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799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o</a:t>
              </a:r>
              <a:endParaRPr lang="bg-BG" sz="2799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3" name="Group 35">
            <a:extLst>
              <a:ext uri="{FF2B5EF4-FFF2-40B4-BE49-F238E27FC236}">
                <a16:creationId xmlns:a16="http://schemas.microsoft.com/office/drawing/2014/main" id="{EB4F64BD-553D-B548-72F9-295BD10D4CA3}"/>
              </a:ext>
            </a:extLst>
          </p:cNvPr>
          <p:cNvGrpSpPr/>
          <p:nvPr/>
        </p:nvGrpSpPr>
        <p:grpSpPr>
          <a:xfrm>
            <a:off x="4572394" y="2438659"/>
            <a:ext cx="3640946" cy="716251"/>
            <a:chOff x="3732207" y="2381248"/>
            <a:chExt cx="3641894" cy="716438"/>
          </a:xfrm>
          <a:scene3d>
            <a:camera prst="perspectiveHeroicExtremeRightFacing"/>
            <a:lightRig rig="threePt" dir="t"/>
          </a:scene3d>
        </p:grpSpPr>
        <p:grpSp>
          <p:nvGrpSpPr>
            <p:cNvPr id="15" name="Group 31">
              <a:extLst>
                <a:ext uri="{FF2B5EF4-FFF2-40B4-BE49-F238E27FC236}">
                  <a16:creationId xmlns:a16="http://schemas.microsoft.com/office/drawing/2014/main" id="{8FC2C548-7FFA-0A32-4C59-6C2957D57FCE}"/>
                </a:ext>
              </a:extLst>
            </p:cNvPr>
            <p:cNvGrpSpPr/>
            <p:nvPr/>
          </p:nvGrpSpPr>
          <p:grpSpPr>
            <a:xfrm>
              <a:off x="3732207" y="2381249"/>
              <a:ext cx="2910525" cy="716437"/>
              <a:chOff x="5103807" y="2438400"/>
              <a:chExt cx="2910525" cy="716437"/>
            </a:xfrm>
          </p:grpSpPr>
          <p:grpSp>
            <p:nvGrpSpPr>
              <p:cNvPr id="17" name="Group 26">
                <a:extLst>
                  <a:ext uri="{FF2B5EF4-FFF2-40B4-BE49-F238E27FC236}">
                    <a16:creationId xmlns:a16="http://schemas.microsoft.com/office/drawing/2014/main" id="{0D6A1185-FEDA-0DF3-DFB1-66DBA5E93533}"/>
                  </a:ext>
                </a:extLst>
              </p:cNvPr>
              <p:cNvGrpSpPr/>
              <p:nvPr/>
            </p:nvGrpSpPr>
            <p:grpSpPr>
              <a:xfrm>
                <a:off x="5103807" y="2438400"/>
                <a:ext cx="1447799" cy="716437"/>
                <a:chOff x="8778874" y="3371325"/>
                <a:chExt cx="1693862" cy="838200"/>
              </a:xfrm>
              <a:solidFill>
                <a:schemeClr val="bg2">
                  <a:alpha val="20000"/>
                </a:schemeClr>
              </a:solidFill>
            </p:grpSpPr>
            <p:sp>
              <p:nvSpPr>
                <p:cNvPr id="21" name="Rectangle 23">
                  <a:extLst>
                    <a:ext uri="{FF2B5EF4-FFF2-40B4-BE49-F238E27FC236}">
                      <a16:creationId xmlns:a16="http://schemas.microsoft.com/office/drawing/2014/main" id="{796CD2AC-E1DD-DE0F-53F1-F0502F5A53BB}"/>
                    </a:ext>
                  </a:extLst>
                </p:cNvPr>
                <p:cNvSpPr/>
                <p:nvPr/>
              </p:nvSpPr>
              <p:spPr bwMode="auto">
                <a:xfrm>
                  <a:off x="8778874" y="3371325"/>
                  <a:ext cx="838200" cy="838200"/>
                </a:xfrm>
                <a:prstGeom prst="rect">
                  <a:avLst/>
                </a:prstGeom>
                <a:grpFill/>
                <a:ln w="57150">
                  <a:solidFill>
                    <a:schemeClr val="bg2">
                      <a:alpha val="4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2799" b="1" dirty="0">
                      <a:solidFill>
                        <a:schemeClr val="bg2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H</a:t>
                  </a:r>
                  <a:endParaRPr lang="bg-BG" sz="2799" b="1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22" name="Rectangle 24">
                  <a:extLst>
                    <a:ext uri="{FF2B5EF4-FFF2-40B4-BE49-F238E27FC236}">
                      <a16:creationId xmlns:a16="http://schemas.microsoft.com/office/drawing/2014/main" id="{1F4B86DD-E011-AEC7-AD12-99F2CA15191C}"/>
                    </a:ext>
                  </a:extLst>
                </p:cNvPr>
                <p:cNvSpPr/>
                <p:nvPr/>
              </p:nvSpPr>
              <p:spPr bwMode="auto">
                <a:xfrm>
                  <a:off x="9634536" y="3371325"/>
                  <a:ext cx="838200" cy="838200"/>
                </a:xfrm>
                <a:prstGeom prst="rect">
                  <a:avLst/>
                </a:prstGeom>
                <a:grpFill/>
                <a:ln w="57150">
                  <a:solidFill>
                    <a:schemeClr val="bg2">
                      <a:alpha val="4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2799" b="1" dirty="0">
                      <a:solidFill>
                        <a:schemeClr val="bg2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e</a:t>
                  </a:r>
                  <a:endParaRPr lang="bg-BG" sz="2799" b="1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grpSp>
            <p:nvGrpSpPr>
              <p:cNvPr id="18" name="Group 28">
                <a:extLst>
                  <a:ext uri="{FF2B5EF4-FFF2-40B4-BE49-F238E27FC236}">
                    <a16:creationId xmlns:a16="http://schemas.microsoft.com/office/drawing/2014/main" id="{F616F7CF-7AAA-AF36-634C-D71BB71E34B2}"/>
                  </a:ext>
                </a:extLst>
              </p:cNvPr>
              <p:cNvGrpSpPr/>
              <p:nvPr/>
            </p:nvGrpSpPr>
            <p:grpSpPr>
              <a:xfrm>
                <a:off x="6566533" y="2438400"/>
                <a:ext cx="1447799" cy="716437"/>
                <a:chOff x="8778874" y="3371325"/>
                <a:chExt cx="1693862" cy="838200"/>
              </a:xfrm>
              <a:solidFill>
                <a:schemeClr val="bg2">
                  <a:alpha val="20000"/>
                </a:schemeClr>
              </a:solidFill>
            </p:grpSpPr>
            <p:sp>
              <p:nvSpPr>
                <p:cNvPr id="19" name="Rectangle 29">
                  <a:extLst>
                    <a:ext uri="{FF2B5EF4-FFF2-40B4-BE49-F238E27FC236}">
                      <a16:creationId xmlns:a16="http://schemas.microsoft.com/office/drawing/2014/main" id="{D11901C4-D458-A836-A419-21CFC9DB096B}"/>
                    </a:ext>
                  </a:extLst>
                </p:cNvPr>
                <p:cNvSpPr/>
                <p:nvPr/>
              </p:nvSpPr>
              <p:spPr bwMode="auto">
                <a:xfrm>
                  <a:off x="8778874" y="3371325"/>
                  <a:ext cx="838200" cy="838200"/>
                </a:xfrm>
                <a:prstGeom prst="rect">
                  <a:avLst/>
                </a:prstGeom>
                <a:grpFill/>
                <a:ln w="57150">
                  <a:solidFill>
                    <a:schemeClr val="bg2">
                      <a:alpha val="4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2799" b="1" dirty="0">
                      <a:solidFill>
                        <a:schemeClr val="bg2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l</a:t>
                  </a:r>
                  <a:endParaRPr lang="bg-BG" sz="2799" b="1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20" name="Rectangle 30">
                  <a:extLst>
                    <a:ext uri="{FF2B5EF4-FFF2-40B4-BE49-F238E27FC236}">
                      <a16:creationId xmlns:a16="http://schemas.microsoft.com/office/drawing/2014/main" id="{57A63020-D838-6C24-D3AC-B9FCF3047815}"/>
                    </a:ext>
                  </a:extLst>
                </p:cNvPr>
                <p:cNvSpPr/>
                <p:nvPr/>
              </p:nvSpPr>
              <p:spPr bwMode="auto">
                <a:xfrm>
                  <a:off x="9634536" y="3371325"/>
                  <a:ext cx="838200" cy="838200"/>
                </a:xfrm>
                <a:prstGeom prst="rect">
                  <a:avLst/>
                </a:prstGeom>
                <a:grpFill/>
                <a:ln w="57150">
                  <a:solidFill>
                    <a:schemeClr val="bg2">
                      <a:alpha val="4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2799" b="1" dirty="0">
                      <a:solidFill>
                        <a:schemeClr val="bg2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l</a:t>
                  </a:r>
                  <a:endParaRPr lang="bg-BG" sz="2799" b="1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</p:grpSp>
        <p:sp>
          <p:nvSpPr>
            <p:cNvPr id="16" name="Rectangle 33">
              <a:extLst>
                <a:ext uri="{FF2B5EF4-FFF2-40B4-BE49-F238E27FC236}">
                  <a16:creationId xmlns:a16="http://schemas.microsoft.com/office/drawing/2014/main" id="{2B5AE92D-E0FB-E347-A629-8E5401442A58}"/>
                </a:ext>
              </a:extLst>
            </p:cNvPr>
            <p:cNvSpPr/>
            <p:nvPr/>
          </p:nvSpPr>
          <p:spPr bwMode="auto">
            <a:xfrm>
              <a:off x="6657664" y="2381248"/>
              <a:ext cx="716437" cy="716437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 w="57150">
              <a:solidFill>
                <a:schemeClr val="bg2">
                  <a:alpha val="4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799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o</a:t>
              </a:r>
              <a:endParaRPr lang="bg-BG" sz="2799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50849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ов контейнер 4">
            <a:extLst>
              <a:ext uri="{FF2B5EF4-FFF2-40B4-BE49-F238E27FC236}">
                <a16:creationId xmlns:a16="http://schemas.microsoft.com/office/drawing/2014/main" id="{D839EE7B-CDB5-4F5A-A7E9-3D48BF24E33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457200" indent="-457200">
              <a:buClr>
                <a:schemeClr val="tx1"/>
              </a:buClr>
            </a:pPr>
            <a:r>
              <a:rPr lang="en-GB" sz="3400" b="1" dirty="0">
                <a:solidFill>
                  <a:schemeClr val="bg1"/>
                </a:solidFill>
                <a:latin typeface="Consolas"/>
              </a:rPr>
              <a:t>Replace</a:t>
            </a:r>
            <a:r>
              <a:rPr lang="en-GB" sz="3400" dirty="0">
                <a:latin typeface="Consolas"/>
              </a:rPr>
              <a:t>(</a:t>
            </a:r>
            <a:r>
              <a:rPr lang="en-GB" sz="3400" b="1" noProof="1">
                <a:solidFill>
                  <a:schemeClr val="bg1"/>
                </a:solidFill>
                <a:latin typeface="Consolas"/>
              </a:rPr>
              <a:t>стара стойност</a:t>
            </a:r>
            <a:r>
              <a:rPr lang="en-GB" sz="3400" b="1" dirty="0">
                <a:solidFill>
                  <a:schemeClr val="bg1"/>
                </a:solidFill>
                <a:latin typeface="Consolas"/>
              </a:rPr>
              <a:t>, нова стойност</a:t>
            </a:r>
            <a:r>
              <a:rPr lang="en-GB" sz="3400" dirty="0">
                <a:latin typeface="Consolas"/>
              </a:rPr>
              <a:t>)</a:t>
            </a:r>
            <a:r>
              <a:rPr lang="en-GB" sz="3400" dirty="0"/>
              <a:t> – </a:t>
            </a:r>
            <a:br>
              <a:rPr lang="en-GB" sz="3400" dirty="0"/>
            </a:br>
            <a:r>
              <a:rPr lang="en-GB" sz="3400" dirty="0"/>
              <a:t>заменя всички стари стойности с нова стойност</a:t>
            </a:r>
            <a:endParaRPr lang="en-GB" sz="3400" dirty="0">
              <a:cs typeface="Calibri"/>
            </a:endParaRPr>
          </a:p>
          <a:p>
            <a:pPr marL="360045" indent="-360045">
              <a:buClr>
                <a:schemeClr val="tx1"/>
              </a:buClr>
            </a:pPr>
            <a:endParaRPr lang="en-US" sz="3200" dirty="0">
              <a:cs typeface="Calibri"/>
            </a:endParaRPr>
          </a:p>
          <a:p>
            <a:pPr marL="360045" indent="-360045">
              <a:buClr>
                <a:schemeClr val="tx1"/>
              </a:buClr>
            </a:pPr>
            <a:endParaRPr lang="en-GB" sz="3200" dirty="0">
              <a:cs typeface="Calibri"/>
            </a:endParaRPr>
          </a:p>
          <a:p>
            <a:pPr marL="457200" indent="-457200">
              <a:buClr>
                <a:schemeClr val="tx1"/>
              </a:buClr>
            </a:pPr>
            <a:r>
              <a:rPr lang="bg-BG" sz="3400" b="1" dirty="0">
                <a:solidFill>
                  <a:schemeClr val="bg1"/>
                </a:solidFill>
                <a:latin typeface="Consolas"/>
              </a:rPr>
              <a:t>Т</a:t>
            </a:r>
            <a:r>
              <a:rPr lang="en-GB" sz="3400" b="1" noProof="1">
                <a:solidFill>
                  <a:schemeClr val="bg1"/>
                </a:solidFill>
                <a:latin typeface="Consolas"/>
              </a:rPr>
              <a:t>oString</a:t>
            </a:r>
            <a:r>
              <a:rPr lang="en-GB" sz="3400" b="1" dirty="0">
                <a:solidFill>
                  <a:schemeClr val="bg1"/>
                </a:solidFill>
                <a:latin typeface="Consolas"/>
              </a:rPr>
              <a:t>()</a:t>
            </a:r>
            <a:r>
              <a:rPr lang="en-GB" sz="3400" b="1" dirty="0">
                <a:solidFill>
                  <a:schemeClr val="bg1"/>
                </a:solidFill>
              </a:rPr>
              <a:t> </a:t>
            </a:r>
            <a:r>
              <a:rPr lang="en-GB" sz="3400" dirty="0"/>
              <a:t>– </a:t>
            </a:r>
            <a:r>
              <a:rPr lang="bg-BG" sz="3400" dirty="0"/>
              <a:t>конвертира в</a:t>
            </a:r>
            <a:r>
              <a:rPr lang="en-GB" sz="3400" dirty="0"/>
              <a:t> </a:t>
            </a:r>
            <a:r>
              <a:rPr lang="en-GB" sz="3400" b="1" dirty="0">
                <a:solidFill>
                  <a:schemeClr val="bg1"/>
                </a:solidFill>
              </a:rPr>
              <a:t>низ</a:t>
            </a:r>
            <a:endParaRPr lang="en-GB" sz="3400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91944" y="100750"/>
            <a:ext cx="9792489" cy="882654"/>
          </a:xfrm>
        </p:spPr>
        <p:txBody>
          <a:bodyPr/>
          <a:lstStyle/>
          <a:p>
            <a:r>
              <a:rPr lang="en-GB" sz="3950" noProof="1"/>
              <a:t>Методи за </a:t>
            </a:r>
            <a:r>
              <a:rPr lang="en-GB" sz="3950" noProof="1">
                <a:latin typeface="Consolas" panose="020B0609020204030204" pitchFamily="49" charset="0"/>
                <a:cs typeface="Consolas" panose="020B0609020204030204" pitchFamily="49" charset="0"/>
              </a:rPr>
              <a:t>StringBuilder</a:t>
            </a:r>
            <a:r>
              <a:rPr lang="en-GB" sz="3950" noProof="1"/>
              <a:t> </a:t>
            </a:r>
            <a:r>
              <a:rPr lang="en-GB" sz="3950" dirty="0"/>
              <a:t>(3)</a:t>
            </a:r>
            <a:endParaRPr lang="bg-BG" sz="3950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DF2A58D-9347-4BD1-8005-2F51C84E0423}"/>
              </a:ext>
            </a:extLst>
          </p:cNvPr>
          <p:cNvSpPr txBox="1">
            <a:spLocks/>
          </p:cNvSpPr>
          <p:nvPr/>
        </p:nvSpPr>
        <p:spPr>
          <a:xfrm>
            <a:off x="763501" y="4509120"/>
            <a:ext cx="10662223" cy="18180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799" dirty="0">
                <a:solidFill>
                  <a:schemeClr val="tx1"/>
                </a:solidFill>
              </a:rPr>
              <a:t>string text = sb.</a:t>
            </a:r>
            <a:r>
              <a:rPr lang="en-GB" sz="2799" dirty="0">
                <a:solidFill>
                  <a:schemeClr val="bg1"/>
                </a:solidFill>
              </a:rPr>
              <a:t>ToString();</a:t>
            </a:r>
          </a:p>
          <a:p>
            <a:r>
              <a:rPr lang="en-GB" sz="2799" dirty="0">
                <a:solidFill>
                  <a:schemeClr val="tx1"/>
                </a:solidFill>
              </a:rPr>
              <a:t>Console.WriteLine(text); </a:t>
            </a:r>
          </a:p>
          <a:p>
            <a:r>
              <a:rPr lang="en-GB" sz="2799" i="1" dirty="0">
                <a:solidFill>
                  <a:schemeClr val="accent2"/>
                </a:solidFill>
              </a:rPr>
              <a:t>//</a:t>
            </a:r>
            <a:r>
              <a:rPr lang="bg-BG" sz="2799" i="1" dirty="0">
                <a:solidFill>
                  <a:schemeClr val="accent2"/>
                </a:solidFill>
              </a:rPr>
              <a:t> </a:t>
            </a:r>
            <a:r>
              <a:rPr lang="en-GB" sz="2799" i="1" dirty="0">
                <a:solidFill>
                  <a:schemeClr val="accent2"/>
                </a:solidFill>
              </a:rPr>
              <a:t>Hello George, how are you?</a:t>
            </a:r>
            <a:endParaRPr lang="bg-BG" sz="2799" i="1" dirty="0">
              <a:solidFill>
                <a:schemeClr val="accent2"/>
              </a:solidFill>
            </a:endParaRP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8E188498-BA63-4A05-BF8A-6A5C061D71A5}"/>
              </a:ext>
            </a:extLst>
          </p:cNvPr>
          <p:cNvSpPr txBox="1">
            <a:spLocks/>
          </p:cNvSpPr>
          <p:nvPr/>
        </p:nvSpPr>
        <p:spPr>
          <a:xfrm>
            <a:off x="763500" y="2433116"/>
            <a:ext cx="10665000" cy="1139900"/>
          </a:xfrm>
          <a:prstGeom prst="rect">
            <a:avLst/>
          </a:prstGeom>
          <a:solidFill>
            <a:srgbClr val="F4F5F7">
              <a:lumMod val="75000"/>
              <a:alpha val="15000"/>
            </a:srgbClr>
          </a:solidFill>
          <a:ln w="12700">
            <a:solidFill>
              <a:srgbClr val="234465">
                <a:lumMod val="50000"/>
              </a:srgb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800" b="1" kern="1200" smtClean="0">
                <a:solidFill>
                  <a:schemeClr val="tx1"/>
                </a:solidFill>
                <a:latin typeface="Consolas" pitchFamily="49" charset="0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31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9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7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noProof="1">
                <a:solidFill>
                  <a:srgbClr val="234465"/>
                </a:solidFill>
              </a:rPr>
              <a:t>sb.</a:t>
            </a:r>
            <a:r>
              <a:rPr lang="en-US" noProof="1">
                <a:solidFill>
                  <a:srgbClr val="FFA000"/>
                </a:solidFill>
              </a:rPr>
              <a:t>Append</a:t>
            </a:r>
            <a:r>
              <a:rPr lang="en-US" noProof="1">
                <a:solidFill>
                  <a:srgbClr val="234465"/>
                </a:solidFill>
              </a:rPr>
              <a:t>("Hello Peter, how are you?");</a:t>
            </a:r>
          </a:p>
          <a:p>
            <a:pPr>
              <a:defRPr/>
            </a:pPr>
            <a:r>
              <a:rPr lang="en-US" noProof="1">
                <a:solidFill>
                  <a:srgbClr val="234465"/>
                </a:solidFill>
              </a:rPr>
              <a:t>sb.</a:t>
            </a:r>
            <a:r>
              <a:rPr lang="en-US" noProof="1">
                <a:solidFill>
                  <a:srgbClr val="FFA000"/>
                </a:solidFill>
              </a:rPr>
              <a:t>Replace</a:t>
            </a:r>
            <a:r>
              <a:rPr lang="en-US" noProof="1">
                <a:solidFill>
                  <a:srgbClr val="234465"/>
                </a:solidFill>
              </a:rPr>
              <a:t>("Peter", "George");</a:t>
            </a:r>
            <a:endParaRPr lang="en-US" noProof="1">
              <a:solidFill>
                <a:srgbClr val="FFA000"/>
              </a:solidFill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19BE6CC5-647F-4CAF-8FFB-7CAEED505D3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36710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87145" y="1605613"/>
            <a:ext cx="7579238" cy="4771126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950" dirty="0"/>
              <a:t>Какво научихме днес? </a:t>
            </a:r>
            <a:endParaRPr lang="en-US" sz="3950" b="0" dirty="0">
              <a:ea typeface="+mj-lt"/>
              <a:cs typeface="+mj-lt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236446" y="1341697"/>
            <a:ext cx="11719109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tx1"/>
                </a:solidFill>
              </a:endParaRPr>
            </a:p>
          </p:txBody>
        </p:sp>
      </p:grpSp>
      <p:sp>
        <p:nvSpPr>
          <p:cNvPr id="15" name="Text Placeholder 1">
            <a:extLst>
              <a:ext uri="{FF2B5EF4-FFF2-40B4-BE49-F238E27FC236}">
                <a16:creationId xmlns:a16="http://schemas.microsoft.com/office/drawing/2014/main" id="{DE135139-76F1-45FD-9D66-86E4678BDFF3}"/>
              </a:ext>
            </a:extLst>
          </p:cNvPr>
          <p:cNvSpPr txBox="1">
            <a:spLocks/>
          </p:cNvSpPr>
          <p:nvPr/>
        </p:nvSpPr>
        <p:spPr>
          <a:xfrm>
            <a:off x="713101" y="1638432"/>
            <a:ext cx="11039929" cy="4569172"/>
          </a:xfrm>
          <a:prstGeom prst="rect">
            <a:avLst/>
          </a:prstGeom>
        </p:spPr>
        <p:txBody>
          <a:bodyPr vert="horz" wrap="square" lIns="107972" tIns="35991" rIns="107972" bIns="35991" rtlCol="0" anchor="t">
            <a:sp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565" indent="-456565" latinLnBrk="0">
              <a:lnSpc>
                <a:spcPct val="110000"/>
              </a:lnSpc>
              <a:spcBef>
                <a:spcPts val="1200"/>
              </a:spcBef>
              <a:buClr>
                <a:schemeClr val="tx1"/>
              </a:buClr>
            </a:pPr>
            <a:r>
              <a:rPr lang="en-US" sz="3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Низ</a:t>
            </a:r>
            <a:r>
              <a:rPr lang="bg-BG" sz="3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== </a:t>
            </a:r>
            <a:r>
              <a:rPr lang="en-US" sz="3800" dirty="0">
                <a:solidFill>
                  <a:schemeClr val="bg2"/>
                </a:solidFill>
              </a:rPr>
              <a:t>неизменими поредици от </a:t>
            </a:r>
            <a:r>
              <a:rPr lang="bg-BG" sz="3800" dirty="0">
                <a:solidFill>
                  <a:schemeClr val="bg2"/>
                </a:solidFill>
                <a:ea typeface="+mn-lt"/>
                <a:cs typeface="+mn-lt"/>
              </a:rPr>
              <a:t>символи</a:t>
            </a:r>
            <a:endParaRPr lang="en-US" sz="3800" dirty="0">
              <a:solidFill>
                <a:schemeClr val="bg2"/>
              </a:solidFill>
              <a:cs typeface="Calibri"/>
            </a:endParaRPr>
          </a:p>
          <a:p>
            <a:pPr marL="456565" indent="-456565" latinLnBrk="0">
              <a:lnSpc>
                <a:spcPct val="110000"/>
              </a:lnSpc>
              <a:spcBef>
                <a:spcPts val="1200"/>
              </a:spcBef>
            </a:pPr>
            <a:r>
              <a:rPr lang="en-US" sz="3800" dirty="0">
                <a:solidFill>
                  <a:schemeClr val="bg2"/>
                </a:solidFill>
              </a:rPr>
              <a:t>Методи за </a:t>
            </a:r>
            <a:r>
              <a:rPr lang="bg-BG" sz="3800" dirty="0">
                <a:solidFill>
                  <a:schemeClr val="bg2"/>
                </a:solidFill>
              </a:rPr>
              <a:t>операции с</a:t>
            </a:r>
            <a:r>
              <a:rPr lang="en-US" sz="3800" dirty="0">
                <a:solidFill>
                  <a:schemeClr val="bg2"/>
                </a:solidFill>
              </a:rPr>
              <a:t> низ</a:t>
            </a:r>
            <a:r>
              <a:rPr lang="bg-BG" sz="3800" dirty="0">
                <a:solidFill>
                  <a:schemeClr val="bg2"/>
                </a:solidFill>
              </a:rPr>
              <a:t>:</a:t>
            </a:r>
            <a:endParaRPr lang="en-US" sz="3800" dirty="0">
              <a:solidFill>
                <a:schemeClr val="bg2"/>
              </a:solidFill>
              <a:cs typeface="Calibri"/>
            </a:endParaRPr>
          </a:p>
          <a:p>
            <a:pPr marL="989965" lvl="1" indent="-380365" latinLnBrk="0">
              <a:lnSpc>
                <a:spcPct val="114000"/>
              </a:lnSpc>
              <a:spcBef>
                <a:spcPts val="1200"/>
              </a:spcBef>
              <a:buClr>
                <a:schemeClr val="bg2"/>
              </a:buClr>
            </a:pPr>
            <a:r>
              <a:rPr lang="en-US" sz="3400" b="1" noProof="1">
                <a:solidFill>
                  <a:schemeClr val="bg1">
                    <a:lumMod val="60000"/>
                    <a:lumOff val="40000"/>
                  </a:schemeClr>
                </a:solidFill>
                <a:latin typeface="Consolas"/>
              </a:rPr>
              <a:t>Concat</a:t>
            </a: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/>
              </a:rPr>
              <a:t>()</a:t>
            </a:r>
            <a:r>
              <a:rPr lang="en-US" sz="3400" dirty="0">
                <a:solidFill>
                  <a:schemeClr val="bg2"/>
                </a:solidFill>
              </a:rPr>
              <a:t>, </a:t>
            </a:r>
            <a:r>
              <a:rPr lang="en-US" sz="3400" b="1" noProof="1">
                <a:solidFill>
                  <a:schemeClr val="bg1">
                    <a:lumMod val="60000"/>
                    <a:lumOff val="40000"/>
                  </a:schemeClr>
                </a:solidFill>
                <a:latin typeface="Consolas"/>
              </a:rPr>
              <a:t>IndexOf</a:t>
            </a: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/>
              </a:rPr>
              <a:t>()</a:t>
            </a:r>
            <a:r>
              <a:rPr lang="en-US" sz="3400" dirty="0">
                <a:solidFill>
                  <a:schemeClr val="bg2"/>
                </a:solidFill>
              </a:rPr>
              <a:t>, </a:t>
            </a: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/>
              </a:rPr>
              <a:t>Contains()</a:t>
            </a:r>
            <a:r>
              <a:rPr lang="en-US" sz="3400" dirty="0">
                <a:solidFill>
                  <a:schemeClr val="bg2"/>
                </a:solidFill>
              </a:rPr>
              <a:t>,</a:t>
            </a:r>
            <a:br>
              <a:rPr lang="en-US" sz="3400" dirty="0">
                <a:solidFill>
                  <a:schemeClr val="bg2"/>
                </a:solidFill>
              </a:rPr>
            </a:b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/>
              </a:rPr>
              <a:t>Substring()</a:t>
            </a:r>
            <a:r>
              <a:rPr lang="en-US" sz="3400" dirty="0">
                <a:solidFill>
                  <a:schemeClr val="bg2"/>
                </a:solidFill>
              </a:rPr>
              <a:t>, </a:t>
            </a: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/>
              </a:rPr>
              <a:t>Split()</a:t>
            </a:r>
            <a:r>
              <a:rPr lang="en-US" sz="3400" dirty="0">
                <a:solidFill>
                  <a:schemeClr val="bg2"/>
                </a:solidFill>
              </a:rPr>
              <a:t>, </a:t>
            </a: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/>
              </a:rPr>
              <a:t>Replace()</a:t>
            </a:r>
            <a:r>
              <a:rPr lang="en-US" sz="3400" dirty="0">
                <a:solidFill>
                  <a:schemeClr val="bg2"/>
                </a:solidFill>
              </a:rPr>
              <a:t>, …</a:t>
            </a:r>
            <a:endParaRPr lang="en-US" sz="3400" dirty="0">
              <a:solidFill>
                <a:schemeClr val="bg2"/>
              </a:solidFill>
              <a:cs typeface="Calibri"/>
            </a:endParaRPr>
          </a:p>
          <a:p>
            <a:pPr marL="456565" indent="-456565" latinLnBrk="0">
              <a:lnSpc>
                <a:spcPct val="110000"/>
              </a:lnSpc>
              <a:spcBef>
                <a:spcPts val="1200"/>
              </a:spcBef>
              <a:buClr>
                <a:schemeClr val="bg2"/>
              </a:buClr>
            </a:pPr>
            <a:r>
              <a:rPr lang="en-US" sz="3800" b="1" noProof="1">
                <a:solidFill>
                  <a:schemeClr val="bg1">
                    <a:lumMod val="60000"/>
                    <a:lumOff val="40000"/>
                  </a:schemeClr>
                </a:solidFill>
                <a:latin typeface="Consolas"/>
              </a:rPr>
              <a:t>StringBuilder</a:t>
            </a:r>
            <a:r>
              <a:rPr lang="en-US" sz="3800" dirty="0">
                <a:solidFill>
                  <a:schemeClr val="bg2"/>
                </a:solidFill>
              </a:rPr>
              <a:t> </a:t>
            </a:r>
            <a:r>
              <a:rPr lang="bg-BG" sz="3800" dirty="0">
                <a:solidFill>
                  <a:schemeClr val="bg2"/>
                </a:solidFill>
              </a:rPr>
              <a:t>за </a:t>
            </a:r>
            <a:r>
              <a:rPr lang="en-US" sz="3800" dirty="0">
                <a:solidFill>
                  <a:schemeClr val="bg2"/>
                </a:solidFill>
              </a:rPr>
              <a:t>ефективно изгражадане / модефикация на низ</a:t>
            </a:r>
            <a:endParaRPr lang="bg-BG" sz="3800" dirty="0">
              <a:solidFill>
                <a:schemeClr val="bg2"/>
              </a:solidFill>
            </a:endParaRP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F4CE0C33-101E-459A-90B8-7DFCE88FB63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84814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Въпроси?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2870653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bg-BG" dirty="0"/>
              <a:t>Този курс</a:t>
            </a:r>
            <a:r>
              <a:rPr lang="en-US" dirty="0"/>
              <a:t> (</a:t>
            </a:r>
            <a:r>
              <a:rPr lang="bg-BG" dirty="0"/>
              <a:t>презентации, примери, демонстрационен код, упражнения, домашни, видео и други активи</a:t>
            </a:r>
            <a:r>
              <a:rPr lang="en-US" dirty="0"/>
              <a:t>) </a:t>
            </a:r>
            <a:r>
              <a:rPr lang="bg-BG" dirty="0"/>
              <a:t>представлява</a:t>
            </a:r>
            <a:r>
              <a:rPr lang="en-US" dirty="0"/>
              <a:t> </a:t>
            </a:r>
            <a:r>
              <a:rPr lang="bg-BG" b="1" dirty="0"/>
              <a:t>защитено авторско съдържание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bg-BG" dirty="0"/>
              <a:t>Нерегламентирано копиране</a:t>
            </a:r>
            <a:r>
              <a:rPr lang="en-US" dirty="0"/>
              <a:t>,</a:t>
            </a:r>
            <a:r>
              <a:rPr lang="bg-BG" dirty="0"/>
              <a:t> разпространение или използване е незаконно</a:t>
            </a:r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СофтУни</a:t>
            </a:r>
            <a:r>
              <a:rPr lang="en-US" dirty="0"/>
              <a:t>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Софтуерен университет</a:t>
            </a:r>
            <a:r>
              <a:rPr lang="en-US" dirty="0"/>
              <a:t>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  <a:p>
            <a:pPr>
              <a:lnSpc>
                <a:spcPct val="120000"/>
              </a:lnSpc>
            </a:pP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986F1241-4467-4A33-8F42-658BD1961EF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86703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794444" y="999000"/>
            <a:ext cx="10326000" cy="5546589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lnSpc>
                <a:spcPct val="100000"/>
              </a:lnSpc>
              <a:buClr>
                <a:schemeClr val="tx1"/>
              </a:buClr>
            </a:pPr>
            <a:r>
              <a:rPr lang="en-US" sz="3300" b="1" dirty="0">
                <a:solidFill>
                  <a:schemeClr val="bg1"/>
                </a:solidFill>
              </a:rPr>
              <a:t>Низ</a:t>
            </a:r>
            <a:r>
              <a:rPr lang="en-US" sz="3300" dirty="0"/>
              <a:t> (</a:t>
            </a:r>
            <a:r>
              <a:rPr lang="bg-BG" sz="3300" b="1" dirty="0">
                <a:solidFill>
                  <a:schemeClr val="bg1"/>
                </a:solidFill>
              </a:rPr>
              <a:t>стринг</a:t>
            </a:r>
            <a:r>
              <a:rPr lang="bg-BG" sz="3300" dirty="0"/>
              <a:t>) == </a:t>
            </a:r>
            <a:r>
              <a:rPr lang="en-US" sz="3300" dirty="0"/>
              <a:t>редица от символи (текст)</a:t>
            </a:r>
            <a:endParaRPr lang="bg-BG" sz="3300" dirty="0">
              <a:cs typeface="Calibri"/>
            </a:endParaRPr>
          </a:p>
          <a:p>
            <a:pPr marL="360045" indent="-360045">
              <a:lnSpc>
                <a:spcPct val="100000"/>
              </a:lnSpc>
              <a:buClr>
                <a:schemeClr val="tx1"/>
              </a:buClr>
            </a:pPr>
            <a:r>
              <a:rPr lang="en-US" sz="3300" dirty="0"/>
              <a:t>Низът е </a:t>
            </a:r>
            <a:r>
              <a:rPr lang="en-US" sz="3300" b="1" dirty="0">
                <a:solidFill>
                  <a:schemeClr val="bg1"/>
                </a:solidFill>
              </a:rPr>
              <a:t>тип данни </a:t>
            </a:r>
            <a:r>
              <a:rPr lang="en-US" sz="3300" dirty="0"/>
              <a:t>в C#</a:t>
            </a:r>
            <a:endParaRPr lang="en-US" sz="3300" dirty="0">
              <a:cs typeface="Calibri"/>
            </a:endParaRPr>
          </a:p>
          <a:p>
            <a:pPr lvl="1" indent="-360045">
              <a:lnSpc>
                <a:spcPct val="100000"/>
              </a:lnSpc>
            </a:pPr>
            <a:r>
              <a:rPr lang="en-US" sz="3300" dirty="0"/>
              <a:t>Декларира се с</a:t>
            </a:r>
            <a:r>
              <a:rPr lang="en-US" sz="3300" dirty="0">
                <a:latin typeface="Calibri"/>
                <a:cs typeface="Calibri"/>
              </a:rPr>
              <a:t> ключувата дума</a:t>
            </a:r>
            <a:r>
              <a:rPr lang="en-US" sz="3300" dirty="0">
                <a:solidFill>
                  <a:srgbClr val="234465"/>
                </a:solidFill>
                <a:latin typeface="Calibri"/>
                <a:cs typeface="Calibri"/>
              </a:rPr>
              <a:t> </a:t>
            </a:r>
            <a:r>
              <a:rPr lang="en-US" sz="3300" b="1" dirty="0">
                <a:solidFill>
                  <a:schemeClr val="bg1"/>
                </a:solidFill>
                <a:latin typeface="Consolas"/>
              </a:rPr>
              <a:t>string</a:t>
            </a:r>
            <a:r>
              <a:rPr lang="en-US" sz="3300" dirty="0"/>
              <a:t> </a:t>
            </a:r>
            <a:endParaRPr lang="en-US" sz="3300" dirty="0">
              <a:cs typeface="Calibri"/>
            </a:endParaRPr>
          </a:p>
          <a:p>
            <a:pPr lvl="1" indent="-360045">
              <a:lnSpc>
                <a:spcPct val="100000"/>
              </a:lnSpc>
            </a:pPr>
            <a:r>
              <a:rPr lang="bg-BG" sz="3300" dirty="0"/>
              <a:t>Той</a:t>
            </a:r>
            <a:r>
              <a:rPr lang="en-US" sz="3300" dirty="0"/>
              <a:t> е от</a:t>
            </a:r>
            <a:r>
              <a:rPr lang="en-US" sz="3300" dirty="0">
                <a:solidFill>
                  <a:srgbClr val="234465"/>
                </a:solidFill>
                <a:latin typeface="Calibri"/>
                <a:cs typeface="Calibri"/>
              </a:rPr>
              <a:t>  </a:t>
            </a:r>
            <a:r>
              <a:rPr lang="en-US" sz="3300" b="1" noProof="1">
                <a:solidFill>
                  <a:schemeClr val="bg1"/>
                </a:solidFill>
                <a:latin typeface="Consolas"/>
              </a:rPr>
              <a:t>System.String</a:t>
            </a:r>
            <a:r>
              <a:rPr lang="en-US" sz="3300" dirty="0"/>
              <a:t> .NET тип данни</a:t>
            </a:r>
            <a:endParaRPr lang="en-US" sz="3300" dirty="0">
              <a:cs typeface="Calibri"/>
            </a:endParaRPr>
          </a:p>
          <a:p>
            <a:pPr marL="360045" indent="-360045">
              <a:lnSpc>
                <a:spcPct val="100000"/>
              </a:lnSpc>
            </a:pPr>
            <a:r>
              <a:rPr lang="en-US" sz="3300" dirty="0"/>
              <a:t>Низовете са </a:t>
            </a:r>
            <a:r>
              <a:rPr lang="bg-BG" sz="3300" dirty="0"/>
              <a:t>оградени</a:t>
            </a:r>
            <a:r>
              <a:rPr lang="en-US" sz="3300" dirty="0"/>
              <a:t> </a:t>
            </a:r>
            <a:r>
              <a:rPr lang="bg-BG" sz="3300" dirty="0"/>
              <a:t>с</a:t>
            </a:r>
            <a:r>
              <a:rPr lang="en-US" sz="3300" dirty="0"/>
              <a:t> кавички:</a:t>
            </a:r>
            <a:endParaRPr lang="en-US" sz="3300" dirty="0">
              <a:cs typeface="Calibri"/>
            </a:endParaRPr>
          </a:p>
          <a:p>
            <a:pPr marL="360045" indent="-360045">
              <a:lnSpc>
                <a:spcPct val="100000"/>
              </a:lnSpc>
            </a:pPr>
            <a:endParaRPr lang="en-US" sz="3300" dirty="0">
              <a:cs typeface="Calibri"/>
            </a:endParaRPr>
          </a:p>
          <a:p>
            <a:pPr marL="360045" indent="-360045">
              <a:lnSpc>
                <a:spcPct val="100000"/>
              </a:lnSpc>
              <a:buClr>
                <a:schemeClr val="tx1"/>
              </a:buClr>
            </a:pPr>
            <a:r>
              <a:rPr lang="bg-BG" sz="3300" b="1" dirty="0">
                <a:solidFill>
                  <a:schemeClr val="bg1"/>
                </a:solidFill>
              </a:rPr>
              <a:t>Конкатенация</a:t>
            </a:r>
            <a:r>
              <a:rPr lang="bg-BG" sz="3300" dirty="0"/>
              <a:t> (долепяне)</a:t>
            </a:r>
            <a:r>
              <a:rPr lang="en-US" sz="3300" dirty="0"/>
              <a:t> на два низа се</a:t>
            </a:r>
            <a:r>
              <a:rPr lang="bg-BG" sz="3300" dirty="0"/>
              <a:t> извършва с оператора</a:t>
            </a:r>
            <a:r>
              <a:rPr lang="en-US" sz="3300" dirty="0"/>
              <a:t> </a:t>
            </a:r>
            <a:r>
              <a:rPr lang="en-US" sz="3300" b="1" dirty="0">
                <a:solidFill>
                  <a:schemeClr val="bg1"/>
                </a:solidFill>
              </a:rPr>
              <a:t>+</a:t>
            </a:r>
            <a:r>
              <a:rPr lang="en-US" sz="3300" b="1" dirty="0"/>
              <a:t>:</a:t>
            </a:r>
            <a:endParaRPr lang="en-US" sz="3300" b="1" dirty="0">
              <a:cs typeface="Calibri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/>
              <a:t>Какво е низ?</a:t>
            </a:r>
            <a:endParaRPr lang="bg-BG" sz="3950" dirty="0">
              <a:cs typeface="Calibri"/>
            </a:endParaRP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271000" y="4239000"/>
            <a:ext cx="3892447" cy="58728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 defTabSz="1219170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en-US" sz="2399" dirty="0">
                <a:solidFill>
                  <a:schemeClr val="bg1"/>
                </a:solidFill>
              </a:rPr>
              <a:t>string</a:t>
            </a:r>
            <a:r>
              <a:rPr lang="en-US" sz="2399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399" dirty="0">
                <a:solidFill>
                  <a:schemeClr val="tx1"/>
                </a:solidFill>
              </a:rPr>
              <a:t>s</a:t>
            </a:r>
            <a:r>
              <a:rPr lang="en-US" sz="2399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399" dirty="0">
                <a:solidFill>
                  <a:schemeClr val="tx1"/>
                </a:solidFill>
              </a:rPr>
              <a:t>=</a:t>
            </a:r>
            <a:r>
              <a:rPr lang="en-US" sz="2399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399" dirty="0">
                <a:solidFill>
                  <a:schemeClr val="tx1"/>
                </a:solidFill>
              </a:rPr>
              <a:t>"Hello, C#";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271000" y="6087507"/>
            <a:ext cx="5793817" cy="58728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 defTabSz="1219170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en-US" sz="2399" dirty="0">
                <a:solidFill>
                  <a:schemeClr val="bg1"/>
                </a:solidFill>
              </a:rPr>
              <a:t>string</a:t>
            </a:r>
            <a:r>
              <a:rPr lang="en-US" sz="2399" dirty="0">
                <a:solidFill>
                  <a:schemeClr val="tx1"/>
                </a:solidFill>
              </a:rPr>
              <a:t> s = "Hello" </a:t>
            </a:r>
            <a:r>
              <a:rPr lang="en-US" sz="2399" dirty="0">
                <a:solidFill>
                  <a:schemeClr val="bg1"/>
                </a:solidFill>
              </a:rPr>
              <a:t>+</a:t>
            </a:r>
            <a:r>
              <a:rPr lang="en-US" sz="2399" dirty="0">
                <a:solidFill>
                  <a:schemeClr val="tx1"/>
                </a:solidFill>
              </a:rPr>
              <a:t> " " </a:t>
            </a:r>
            <a:r>
              <a:rPr lang="en-US" sz="2399" dirty="0">
                <a:solidFill>
                  <a:schemeClr val="bg1"/>
                </a:solidFill>
              </a:rPr>
              <a:t>+</a:t>
            </a:r>
            <a:r>
              <a:rPr lang="en-US" sz="2399" dirty="0">
                <a:solidFill>
                  <a:schemeClr val="tx1"/>
                </a:solidFill>
              </a:rPr>
              <a:t> "C#";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4B6A1814-B677-49CD-BFC8-FA9BB8C2572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7395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54642" y="1008630"/>
            <a:ext cx="9924553" cy="5274674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lnSpc>
                <a:spcPct val="100000"/>
              </a:lnSpc>
              <a:spcBef>
                <a:spcPts val="1200"/>
              </a:spcBef>
            </a:pPr>
            <a:r>
              <a:rPr lang="en-US" sz="3600" dirty="0">
                <a:ea typeface="+mn-lt"/>
                <a:cs typeface="+mn-lt"/>
              </a:rPr>
              <a:t>Низовете са </a:t>
            </a:r>
            <a:r>
              <a:rPr lang="en-US" sz="3600" b="1" dirty="0">
                <a:solidFill>
                  <a:schemeClr val="bg1"/>
                </a:solidFill>
                <a:ea typeface="+mn-lt"/>
                <a:cs typeface="+mn-lt"/>
              </a:rPr>
              <a:t>неизмени</a:t>
            </a:r>
            <a:r>
              <a:rPr lang="bg-BG" sz="3600" b="1" dirty="0">
                <a:solidFill>
                  <a:schemeClr val="bg1"/>
                </a:solidFill>
                <a:ea typeface="+mn-lt"/>
                <a:cs typeface="+mn-lt"/>
              </a:rPr>
              <a:t>ми</a:t>
            </a:r>
            <a:r>
              <a:rPr lang="en-US" sz="3600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3600" dirty="0">
                <a:ea typeface="+mn-lt"/>
                <a:cs typeface="+mn-lt"/>
              </a:rPr>
              <a:t>(само за четене) поредици от символи</a:t>
            </a:r>
            <a:endParaRPr lang="bg-BG" sz="3350" dirty="0">
              <a:cs typeface="Calibri"/>
            </a:endParaRPr>
          </a:p>
          <a:p>
            <a:pPr marL="360045" indent="-360045">
              <a:lnSpc>
                <a:spcPct val="100000"/>
              </a:lnSpc>
              <a:spcBef>
                <a:spcPts val="1200"/>
              </a:spcBef>
            </a:pPr>
            <a:r>
              <a:rPr lang="en-US" sz="3600" dirty="0"/>
              <a:t>Достъпват се чрез </a:t>
            </a:r>
            <a:r>
              <a:rPr lang="en-US" sz="3600" b="1" dirty="0">
                <a:solidFill>
                  <a:schemeClr val="bg1"/>
                </a:solidFill>
              </a:rPr>
              <a:t>индекс</a:t>
            </a:r>
            <a:endParaRPr lang="en-US" sz="3600" dirty="0">
              <a:cs typeface="Calibri"/>
            </a:endParaRPr>
          </a:p>
          <a:p>
            <a:pPr marL="360045" indent="-360045">
              <a:lnSpc>
                <a:spcPct val="100000"/>
              </a:lnSpc>
              <a:spcBef>
                <a:spcPts val="1200"/>
              </a:spcBef>
            </a:pPr>
            <a:endParaRPr lang="en-US" sz="3600" dirty="0">
              <a:cs typeface="Calibri"/>
            </a:endParaRP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endParaRPr lang="en-US" sz="3600" dirty="0"/>
          </a:p>
          <a:p>
            <a:pPr marL="360045" indent="-360045">
              <a:lnSpc>
                <a:spcPct val="100000"/>
              </a:lnSpc>
              <a:spcBef>
                <a:spcPts val="2500"/>
              </a:spcBef>
            </a:pPr>
            <a:r>
              <a:rPr lang="en-US" sz="3600" dirty="0"/>
              <a:t>Низовете са </a:t>
            </a:r>
            <a:r>
              <a:rPr lang="en-US" sz="3600" b="1" dirty="0">
                <a:solidFill>
                  <a:schemeClr val="bg1"/>
                </a:solidFill>
              </a:rPr>
              <a:t>unicode</a:t>
            </a:r>
            <a:r>
              <a:rPr lang="en-US" sz="3600" dirty="0"/>
              <a:t> </a:t>
            </a:r>
            <a:endParaRPr lang="en-US" sz="3600" dirty="0">
              <a:cs typeface="Calibri"/>
            </a:endParaRPr>
          </a:p>
          <a:p>
            <a:pPr marL="360045" indent="-360045"/>
            <a:endParaRPr lang="en-US" dirty="0">
              <a:cs typeface="Calibri"/>
            </a:endParaRPr>
          </a:p>
          <a:p>
            <a:pPr marL="360045" indent="-360045"/>
            <a:endParaRPr lang="bg-BG" dirty="0">
              <a:cs typeface="Calibri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950" dirty="0"/>
              <a:t>Низове в C#</a:t>
            </a:r>
            <a:endParaRPr lang="bg-BG" sz="3950" dirty="0">
              <a:cs typeface="Calibri"/>
            </a:endParaRP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2495601" y="3019680"/>
            <a:ext cx="5408791" cy="163345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 defTabSz="1219170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en-US" sz="2399" dirty="0">
                <a:solidFill>
                  <a:schemeClr val="bg1"/>
                </a:solidFill>
              </a:rPr>
              <a:t>string</a:t>
            </a:r>
            <a:r>
              <a:rPr lang="en-US" sz="2399" dirty="0">
                <a:solidFill>
                  <a:schemeClr val="tx1"/>
                </a:solidFill>
              </a:rPr>
              <a:t> str = "Hello, C#";</a:t>
            </a:r>
          </a:p>
          <a:p>
            <a:r>
              <a:rPr lang="en-US" sz="2399" dirty="0">
                <a:solidFill>
                  <a:schemeClr val="tx1"/>
                </a:solidFill>
              </a:rPr>
              <a:t>char ch = str[2]; </a:t>
            </a:r>
            <a:r>
              <a:rPr lang="en-US" sz="2399" i="1" dirty="0">
                <a:solidFill>
                  <a:schemeClr val="accent2"/>
                </a:solidFill>
              </a:rPr>
              <a:t>// OK</a:t>
            </a:r>
          </a:p>
          <a:p>
            <a:r>
              <a:rPr lang="en-US" sz="2399" dirty="0">
                <a:solidFill>
                  <a:schemeClr val="tx1"/>
                </a:solidFill>
              </a:rPr>
              <a:t>str[2] = 'a';    </a:t>
            </a:r>
            <a:r>
              <a:rPr lang="en-US" sz="2399" i="1" dirty="0">
                <a:solidFill>
                  <a:schemeClr val="accent2"/>
                </a:solidFill>
              </a:rPr>
              <a:t>// Error!</a:t>
            </a:r>
          </a:p>
        </p:txBody>
      </p:sp>
      <p:sp>
        <p:nvSpPr>
          <p:cNvPr id="13" name="Text Placeholder 5"/>
          <p:cNvSpPr txBox="1">
            <a:spLocks/>
          </p:cNvSpPr>
          <p:nvPr/>
        </p:nvSpPr>
        <p:spPr>
          <a:xfrm>
            <a:off x="2495600" y="5501488"/>
            <a:ext cx="7992888" cy="58251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 defTabSz="1219170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dirty="0">
                <a:solidFill>
                  <a:schemeClr val="bg1"/>
                </a:solidFill>
              </a:rPr>
              <a:t>string</a:t>
            </a:r>
            <a:r>
              <a:rPr lang="en-US" sz="2399" dirty="0">
                <a:solidFill>
                  <a:schemeClr val="tx2"/>
                </a:solidFill>
              </a:rPr>
              <a:t> </a:t>
            </a:r>
            <a:r>
              <a:rPr lang="en-US" sz="2399" dirty="0">
                <a:solidFill>
                  <a:schemeClr val="tx1"/>
                </a:solidFill>
              </a:rPr>
              <a:t>greeting</a:t>
            </a:r>
            <a:r>
              <a:rPr lang="en-US" sz="2399" dirty="0">
                <a:solidFill>
                  <a:schemeClr val="tx2"/>
                </a:solidFill>
              </a:rPr>
              <a:t> </a:t>
            </a:r>
            <a:r>
              <a:rPr lang="en-US" sz="2399" dirty="0">
                <a:solidFill>
                  <a:schemeClr val="tx1"/>
                </a:solidFill>
              </a:rPr>
              <a:t>=</a:t>
            </a:r>
            <a:r>
              <a:rPr lang="en-US" sz="2399" dirty="0">
                <a:solidFill>
                  <a:schemeClr val="tx2"/>
                </a:solidFill>
              </a:rPr>
              <a:t> </a:t>
            </a:r>
            <a:r>
              <a:rPr lang="en-US" sz="2399" dirty="0">
                <a:solidFill>
                  <a:schemeClr val="tx1"/>
                </a:solidFill>
              </a:rPr>
              <a:t>"</a:t>
            </a:r>
            <a:r>
              <a:rPr lang="ja-JP" altLang="en-US" sz="2399" dirty="0">
                <a:solidFill>
                  <a:schemeClr val="tx1"/>
                </a:solidFill>
              </a:rPr>
              <a:t>你好</a:t>
            </a:r>
            <a:r>
              <a:rPr lang="en-US" sz="2399" dirty="0">
                <a:solidFill>
                  <a:schemeClr val="tx1"/>
                </a:solidFill>
              </a:rPr>
              <a:t>"; </a:t>
            </a:r>
            <a:r>
              <a:rPr lang="en-US" sz="2399" i="1" dirty="0">
                <a:solidFill>
                  <a:schemeClr val="accent2"/>
                </a:solidFill>
              </a:rPr>
              <a:t>// (lí-hó) Taiwanese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EBB5BFF5-3EF3-4381-91F5-473EAE8193B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873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9" grpId="0" animBg="1"/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360045" indent="-360045"/>
            <a:r>
              <a:rPr lang="en-US" sz="3350" dirty="0">
                <a:ea typeface="+mn-lt"/>
                <a:cs typeface="+mn-lt"/>
              </a:rPr>
              <a:t>Низът се </a:t>
            </a:r>
            <a:r>
              <a:rPr lang="en-US" sz="3350" b="1" dirty="0">
                <a:solidFill>
                  <a:schemeClr val="bg1"/>
                </a:solidFill>
                <a:ea typeface="+mn-lt"/>
                <a:cs typeface="+mn-lt"/>
              </a:rPr>
              <a:t>инициализира</a:t>
            </a:r>
            <a:r>
              <a:rPr lang="en-US" sz="3350" dirty="0">
                <a:ea typeface="+mn-lt"/>
                <a:cs typeface="+mn-lt"/>
              </a:rPr>
              <a:t> </a:t>
            </a:r>
            <a:r>
              <a:rPr lang="bg-BG" sz="3350" dirty="0">
                <a:ea typeface="+mn-lt"/>
                <a:cs typeface="+mn-lt"/>
              </a:rPr>
              <a:t>по следния начин</a:t>
            </a:r>
            <a:r>
              <a:rPr lang="en-US" sz="3350" dirty="0"/>
              <a:t>:</a:t>
            </a:r>
            <a:endParaRPr lang="bg-BG" sz="3350" dirty="0">
              <a:cs typeface="Calibri"/>
            </a:endParaRPr>
          </a:p>
          <a:p>
            <a:pPr marL="360045" indent="-360045"/>
            <a:endParaRPr lang="en-US" dirty="0">
              <a:cs typeface="Calibri"/>
            </a:endParaRPr>
          </a:p>
          <a:p>
            <a:pPr marL="360045" indent="-360045"/>
            <a:r>
              <a:rPr lang="en-US" sz="3350" dirty="0"/>
              <a:t>Четене на </a:t>
            </a:r>
            <a:r>
              <a:rPr lang="en-US" sz="3350" b="1" dirty="0">
                <a:solidFill>
                  <a:schemeClr val="bg1"/>
                </a:solidFill>
              </a:rPr>
              <a:t>низ</a:t>
            </a:r>
            <a:r>
              <a:rPr lang="en-US" sz="3350" dirty="0"/>
              <a:t> от конзолата:</a:t>
            </a:r>
            <a:endParaRPr lang="en-US" sz="3350" dirty="0">
              <a:cs typeface="Calibri"/>
            </a:endParaRPr>
          </a:p>
          <a:p>
            <a:pPr marL="0" indent="0">
              <a:buNone/>
            </a:pPr>
            <a:endParaRPr lang="en-US" dirty="0"/>
          </a:p>
          <a:p>
            <a:pPr marL="360045" indent="-360045">
              <a:spcBef>
                <a:spcPts val="2999"/>
              </a:spcBef>
            </a:pPr>
            <a:r>
              <a:rPr lang="en-US" sz="3350" dirty="0"/>
              <a:t>Конвентиране на</a:t>
            </a:r>
            <a:r>
              <a:rPr lang="en-US" sz="3350" dirty="0">
                <a:solidFill>
                  <a:srgbClr val="234465"/>
                </a:solidFill>
              </a:rPr>
              <a:t> </a:t>
            </a:r>
            <a:r>
              <a:rPr lang="en-US" sz="3350" b="1" dirty="0">
                <a:solidFill>
                  <a:schemeClr val="bg1"/>
                </a:solidFill>
              </a:rPr>
              <a:t>низ</a:t>
            </a:r>
            <a:r>
              <a:rPr lang="en-US" sz="3350" dirty="0"/>
              <a:t> в </a:t>
            </a:r>
            <a:r>
              <a:rPr lang="en-US" sz="3350" b="1" dirty="0">
                <a:solidFill>
                  <a:schemeClr val="bg1"/>
                </a:solidFill>
              </a:rPr>
              <a:t>масив от </a:t>
            </a:r>
            <a:r>
              <a:rPr lang="bg-BG" sz="3350" b="1" dirty="0">
                <a:solidFill>
                  <a:schemeClr val="bg1"/>
                </a:solidFill>
              </a:rPr>
              <a:t>символи</a:t>
            </a:r>
            <a:r>
              <a:rPr lang="en-US" sz="3350" dirty="0"/>
              <a:t>:</a:t>
            </a:r>
            <a:endParaRPr lang="en-US" sz="3350" dirty="0">
              <a:cs typeface="Calibri"/>
            </a:endParaRPr>
          </a:p>
          <a:p>
            <a:pPr marL="360045" indent="-360045"/>
            <a:endParaRPr lang="bg-BG" dirty="0">
              <a:cs typeface="Calibri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3950" dirty="0">
                <a:ea typeface="+mj-lt"/>
                <a:cs typeface="+mj-lt"/>
              </a:rPr>
              <a:t>Основни операции с низове</a:t>
            </a:r>
            <a:endParaRPr lang="bg-BG" sz="3950" dirty="0">
              <a:cs typeface="Calibri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51000" y="1854000"/>
            <a:ext cx="5104070" cy="5446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0" eaLnBrk="0" hangingPunct="0">
              <a:lnSpc>
                <a:spcPct val="105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 str = "Hello, C#";</a:t>
            </a:r>
            <a:endParaRPr lang="bg-BG" sz="27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51000" y="3247411"/>
            <a:ext cx="6703854" cy="99693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string name = 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Console.ReadLine()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Console.WriteLine("Hi, " + name);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47459" y="4842131"/>
            <a:ext cx="8354111" cy="18827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7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str =</a:t>
            </a:r>
            <a:r>
              <a:rPr lang="en-US" sz="27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2799" b="1" dirty="0">
                <a:latin typeface="Consolas" pitchFamily="49" charset="0"/>
                <a:cs typeface="Consolas" pitchFamily="49" charset="0"/>
              </a:rPr>
              <a:t>new string(new char[] {'</a:t>
            </a:r>
            <a:r>
              <a:rPr lang="en-US" sz="2799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</a:t>
            </a:r>
            <a:r>
              <a:rPr lang="en-US" sz="2799" b="1" dirty="0">
                <a:latin typeface="Consolas" pitchFamily="49" charset="0"/>
                <a:cs typeface="Consolas" pitchFamily="49" charset="0"/>
              </a:rPr>
              <a:t>','</a:t>
            </a:r>
            <a:r>
              <a:rPr lang="en-US" sz="2799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sz="2799" b="1" dirty="0">
                <a:latin typeface="Consolas" pitchFamily="49" charset="0"/>
                <a:cs typeface="Consolas" pitchFamily="49" charset="0"/>
              </a:rPr>
              <a:t>','</a:t>
            </a:r>
            <a:r>
              <a:rPr lang="en-US" sz="2799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sz="2799" b="1" dirty="0">
                <a:latin typeface="Consolas" pitchFamily="49" charset="0"/>
                <a:cs typeface="Consolas" pitchFamily="49" charset="0"/>
              </a:rPr>
              <a:t>'});</a:t>
            </a:r>
            <a:endParaRPr lang="en-US" sz="27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char[] charArr = str.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ToCharArray()</a:t>
            </a:r>
            <a:r>
              <a:rPr lang="en-US" sz="27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['s',</a:t>
            </a:r>
            <a:r>
              <a:rPr lang="en-US" sz="2799" b="1" i="1" noProof="1">
                <a:solidFill>
                  <a:schemeClr val="accent2"/>
                </a:solidFill>
                <a:latin typeface="+mj-lt"/>
                <a:cs typeface="Consolas" pitchFamily="49" charset="0"/>
              </a:rPr>
              <a:t> </a:t>
            </a:r>
            <a:r>
              <a:rPr lang="en-US" sz="2799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't',</a:t>
            </a:r>
            <a:r>
              <a:rPr lang="en-US" sz="2799" b="1" i="1" noProof="1">
                <a:solidFill>
                  <a:schemeClr val="accent2"/>
                </a:solidFill>
                <a:latin typeface="+mj-lt"/>
                <a:cs typeface="Consolas" pitchFamily="49" charset="0"/>
              </a:rPr>
              <a:t> </a:t>
            </a:r>
            <a:r>
              <a:rPr lang="en-US" sz="2799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'r']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724B891-A9FB-4273-A3DF-AFBB182C5D3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158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лавие 1">
            <a:extLst>
              <a:ext uri="{FF2B5EF4-FFF2-40B4-BE49-F238E27FC236}">
                <a16:creationId xmlns:a16="http://schemas.microsoft.com/office/drawing/2014/main" id="{0924055D-6D8C-94C1-F662-E08900EC9166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sz="3950" dirty="0">
                <a:cs typeface="Arial"/>
              </a:rPr>
              <a:t>Конкатенация, подниз, заместване</a:t>
            </a:r>
            <a:endParaRPr lang="bg-BG" sz="3950" dirty="0"/>
          </a:p>
        </p:txBody>
      </p:sp>
      <p:sp>
        <p:nvSpPr>
          <p:cNvPr id="3" name="Заглавие 2">
            <a:extLst>
              <a:ext uri="{FF2B5EF4-FFF2-40B4-BE49-F238E27FC236}">
                <a16:creationId xmlns:a16="http://schemas.microsoft.com/office/drawing/2014/main" id="{FA893837-BC05-655B-B927-EB41C3893E65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sz="5350" dirty="0">
                <a:ea typeface="+mj-lt"/>
                <a:cs typeface="+mj-lt"/>
              </a:rPr>
              <a:t>Манипулиране на низ</a:t>
            </a:r>
            <a:endParaRPr lang="bg-BG" sz="5350" b="0" dirty="0">
              <a:ea typeface="+mj-lt"/>
              <a:cs typeface="+mj-lt"/>
            </a:endParaRPr>
          </a:p>
        </p:txBody>
      </p:sp>
      <p:pic>
        <p:nvPicPr>
          <p:cNvPr id="5" name="Picture 8">
            <a:extLst>
              <a:ext uri="{FF2B5EF4-FFF2-40B4-BE49-F238E27FC236}">
                <a16:creationId xmlns:a16="http://schemas.microsoft.com/office/drawing/2014/main" id="{C686FC39-C94F-D75B-5EBB-DE0FE8FF7CF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24758" y="1524496"/>
            <a:ext cx="2590125" cy="2220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606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5EDDD18C-3C8E-4AB3-866F-5897C13000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bg-BG" sz="3600" dirty="0"/>
              <a:t>Чрез символите</a:t>
            </a:r>
            <a:r>
              <a:rPr lang="en-US" sz="3600" dirty="0"/>
              <a:t> </a:t>
            </a:r>
            <a:r>
              <a:rPr lang="en-US" sz="3600" b="1" dirty="0">
                <a:solidFill>
                  <a:srgbClr val="FFA000"/>
                </a:solidFill>
                <a:latin typeface="Consolas"/>
              </a:rPr>
              <a:t>+</a:t>
            </a:r>
            <a:r>
              <a:rPr lang="en-US" sz="3600" b="1" dirty="0">
                <a:solidFill>
                  <a:srgbClr val="234465"/>
                </a:solidFill>
              </a:rPr>
              <a:t> </a:t>
            </a:r>
            <a:r>
              <a:rPr lang="en-US" sz="3600" dirty="0"/>
              <a:t>или </a:t>
            </a:r>
            <a:r>
              <a:rPr lang="en-US" sz="3600" b="1" dirty="0">
                <a:solidFill>
                  <a:srgbClr val="FFA000"/>
                </a:solidFill>
                <a:latin typeface="Consolas"/>
              </a:rPr>
              <a:t>+=</a:t>
            </a:r>
            <a:r>
              <a:rPr lang="bg-BG" sz="36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3600" b="1" dirty="0">
              <a:solidFill>
                <a:srgbClr val="234465"/>
              </a:solidFill>
              <a:latin typeface="Consolas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3600" b="1" dirty="0">
              <a:solidFill>
                <a:srgbClr val="234465"/>
              </a:solidFill>
              <a:latin typeface="Consolas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3600" b="1" dirty="0">
              <a:solidFill>
                <a:srgbClr val="234465"/>
              </a:solidFill>
              <a:latin typeface="Consolas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bg-BG" sz="3600" b="1" dirty="0">
              <a:solidFill>
                <a:srgbClr val="234465"/>
              </a:solidFill>
              <a:latin typeface="Consolas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defRPr/>
            </a:pPr>
            <a:r>
              <a:rPr lang="bg-BG" sz="3600" dirty="0">
                <a:latin typeface="Calibri"/>
                <a:cs typeface="Calibri"/>
              </a:rPr>
              <a:t>Чрез </a:t>
            </a:r>
            <a:r>
              <a:rPr lang="en-GB" sz="3600" dirty="0">
                <a:latin typeface="Calibri"/>
                <a:cs typeface="Calibri"/>
              </a:rPr>
              <a:t>метода</a:t>
            </a:r>
            <a:r>
              <a:rPr lang="en-GB" sz="3600" dirty="0">
                <a:solidFill>
                  <a:srgbClr val="234465"/>
                </a:solidFill>
                <a:latin typeface="Calibri"/>
                <a:cs typeface="Calibri"/>
              </a:rPr>
              <a:t> </a:t>
            </a:r>
            <a:r>
              <a:rPr lang="en-GB" sz="3600" b="1" noProof="1">
                <a:solidFill>
                  <a:srgbClr val="FFA000"/>
                </a:solidFill>
                <a:latin typeface="Consolas"/>
              </a:rPr>
              <a:t>Concat</a:t>
            </a:r>
            <a:r>
              <a:rPr lang="en-GB" sz="3600" b="1" dirty="0">
                <a:solidFill>
                  <a:srgbClr val="FFA000"/>
                </a:solidFill>
                <a:latin typeface="Consolas"/>
              </a:rPr>
              <a:t>()</a:t>
            </a:r>
            <a:r>
              <a:rPr lang="bg-BG" sz="36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en-GB" sz="3600" b="1" dirty="0">
              <a:solidFill>
                <a:srgbClr val="FFA000"/>
              </a:solidFill>
              <a:cs typeface="Calibri"/>
            </a:endParaRPr>
          </a:p>
          <a:p>
            <a:pPr marL="360045" indent="-360045"/>
            <a:endParaRPr lang="bg-BG" dirty="0">
              <a:cs typeface="Calibri"/>
            </a:endParaRPr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62BB45FD-E07F-4F12-A9F4-17724828F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3950" dirty="0"/>
              <a:t>Начини за конкатенация</a:t>
            </a:r>
            <a:endParaRPr lang="bg-BG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24884C88-A5E8-4DB8-BA46-66CED6DB0B84}"/>
              </a:ext>
            </a:extLst>
          </p:cNvPr>
          <p:cNvSpPr txBox="1">
            <a:spLocks/>
          </p:cNvSpPr>
          <p:nvPr/>
        </p:nvSpPr>
        <p:spPr>
          <a:xfrm>
            <a:off x="767408" y="1844674"/>
            <a:ext cx="7582876" cy="1008262"/>
          </a:xfrm>
          <a:prstGeom prst="rect">
            <a:avLst/>
          </a:prstGeom>
          <a:solidFill>
            <a:srgbClr val="F4F5F7">
              <a:lumMod val="75000"/>
              <a:alpha val="15000"/>
            </a:srgbClr>
          </a:solidFill>
          <a:ln w="12700">
            <a:solidFill>
              <a:srgbClr val="234465">
                <a:lumMod val="50000"/>
              </a:srgb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800" b="1" kern="1200" smtClean="0">
                <a:solidFill>
                  <a:schemeClr val="tx1"/>
                </a:solidFill>
                <a:latin typeface="Consolas" pitchFamily="49" charset="0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31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9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7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defRPr/>
            </a:pPr>
            <a:r>
              <a:rPr lang="en-US" sz="2400" dirty="0">
                <a:solidFill>
                  <a:srgbClr val="FFA000"/>
                </a:solidFill>
              </a:rPr>
              <a:t>string</a:t>
            </a:r>
            <a:r>
              <a:rPr lang="en-US" sz="2400" dirty="0">
                <a:solidFill>
                  <a:srgbClr val="234465"/>
                </a:solidFill>
              </a:rPr>
              <a:t> </a:t>
            </a:r>
            <a:r>
              <a:rPr lang="en-US" sz="2400" dirty="0"/>
              <a:t>text = </a:t>
            </a:r>
            <a:r>
              <a:rPr lang="en-US" sz="2400" dirty="0">
                <a:solidFill>
                  <a:srgbClr val="FFA000"/>
                </a:solidFill>
              </a:rPr>
              <a:t>"Hello"</a:t>
            </a:r>
            <a:r>
              <a:rPr lang="en-US" sz="2400" dirty="0">
                <a:solidFill>
                  <a:srgbClr val="234465"/>
                </a:solidFill>
              </a:rPr>
              <a:t> </a:t>
            </a:r>
            <a:r>
              <a:rPr lang="en-US" sz="2400" dirty="0">
                <a:solidFill>
                  <a:srgbClr val="FFA000"/>
                </a:solidFill>
              </a:rPr>
              <a:t>+</a:t>
            </a:r>
            <a:r>
              <a:rPr lang="en-US" sz="2400" dirty="0">
                <a:solidFill>
                  <a:srgbClr val="234465"/>
                </a:solidFill>
              </a:rPr>
              <a:t> </a:t>
            </a:r>
            <a:r>
              <a:rPr lang="en-US" sz="2400" dirty="0">
                <a:solidFill>
                  <a:srgbClr val="FFA000"/>
                </a:solidFill>
              </a:rPr>
              <a:t>"</a:t>
            </a:r>
            <a:r>
              <a:rPr lang="en-US" sz="2400" dirty="0"/>
              <a:t>,</a:t>
            </a:r>
            <a:r>
              <a:rPr lang="en-US" sz="2400" dirty="0">
                <a:solidFill>
                  <a:srgbClr val="234465"/>
                </a:solidFill>
              </a:rPr>
              <a:t> </a:t>
            </a:r>
            <a:r>
              <a:rPr lang="en-US" sz="2400" dirty="0">
                <a:solidFill>
                  <a:srgbClr val="FFA000"/>
                </a:solidFill>
              </a:rPr>
              <a:t>"</a:t>
            </a:r>
            <a:r>
              <a:rPr lang="en-US" sz="2400" dirty="0">
                <a:solidFill>
                  <a:srgbClr val="234465"/>
                </a:solidFill>
              </a:rPr>
              <a:t> </a:t>
            </a:r>
            <a:r>
              <a:rPr lang="en-US" sz="2400" dirty="0">
                <a:solidFill>
                  <a:srgbClr val="FFA000"/>
                </a:solidFill>
              </a:rPr>
              <a:t>+</a:t>
            </a:r>
            <a:r>
              <a:rPr lang="en-US" sz="2400" dirty="0">
                <a:solidFill>
                  <a:srgbClr val="234465"/>
                </a:solidFill>
              </a:rPr>
              <a:t> </a:t>
            </a:r>
            <a:r>
              <a:rPr lang="en-US" sz="2400" dirty="0">
                <a:solidFill>
                  <a:srgbClr val="FFA000"/>
                </a:solidFill>
              </a:rPr>
              <a:t>"world</a:t>
            </a:r>
            <a:r>
              <a:rPr lang="en-US" sz="2400" dirty="0"/>
              <a:t>!</a:t>
            </a:r>
            <a:r>
              <a:rPr lang="en-US" sz="2400" dirty="0">
                <a:solidFill>
                  <a:srgbClr val="FFA000"/>
                </a:solidFill>
              </a:rPr>
              <a:t>"</a:t>
            </a:r>
            <a:r>
              <a:rPr lang="en-US" sz="2400" dirty="0"/>
              <a:t>; </a:t>
            </a:r>
            <a:br>
              <a:rPr lang="en-US" sz="2400" dirty="0">
                <a:solidFill>
                  <a:srgbClr val="234465"/>
                </a:solidFill>
              </a:rPr>
            </a:br>
            <a:r>
              <a:rPr lang="en-US" sz="2400" i="1" dirty="0">
                <a:solidFill>
                  <a:srgbClr val="00B050"/>
                </a:solidFill>
              </a:rPr>
              <a:t>// "Hello, world!"</a:t>
            </a:r>
            <a:endParaRPr lang="en-US" sz="2400" dirty="0">
              <a:solidFill>
                <a:srgbClr val="234465"/>
              </a:solidFill>
            </a:endParaRP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B14DD657-887E-4CBA-865A-F36A61667E38}"/>
              </a:ext>
            </a:extLst>
          </p:cNvPr>
          <p:cNvSpPr txBox="1">
            <a:spLocks/>
          </p:cNvSpPr>
          <p:nvPr/>
        </p:nvSpPr>
        <p:spPr>
          <a:xfrm>
            <a:off x="767408" y="4725145"/>
            <a:ext cx="7582876" cy="1926269"/>
          </a:xfrm>
          <a:prstGeom prst="rect">
            <a:avLst/>
          </a:prstGeom>
          <a:solidFill>
            <a:srgbClr val="F4F5F7">
              <a:lumMod val="75000"/>
              <a:alpha val="15000"/>
            </a:srgbClr>
          </a:solidFill>
          <a:ln w="12700">
            <a:solidFill>
              <a:srgbClr val="234465">
                <a:lumMod val="50000"/>
              </a:srgb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en-US" sz="2400" dirty="0">
                <a:solidFill>
                  <a:schemeClr val="tx1"/>
                </a:solidFill>
              </a:rPr>
              <a:t>string </a:t>
            </a:r>
            <a:r>
              <a:rPr lang="en-US" sz="2400" dirty="0">
                <a:solidFill>
                  <a:schemeClr val="bg1"/>
                </a:solidFill>
              </a:rPr>
              <a:t>greet</a:t>
            </a:r>
            <a:r>
              <a:rPr lang="en-US" sz="2400" dirty="0">
                <a:solidFill>
                  <a:schemeClr val="tx1"/>
                </a:solidFill>
              </a:rPr>
              <a:t> = "Hello, ";</a:t>
            </a:r>
          </a:p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en-US" sz="2400" dirty="0">
                <a:solidFill>
                  <a:schemeClr val="tx1"/>
                </a:solidFill>
              </a:rPr>
              <a:t>string </a:t>
            </a:r>
            <a:r>
              <a:rPr lang="en-US" sz="2400" dirty="0">
                <a:solidFill>
                  <a:schemeClr val="bg1"/>
                </a:solidFill>
              </a:rPr>
              <a:t>name</a:t>
            </a:r>
            <a:r>
              <a:rPr lang="en-US" sz="2400" dirty="0">
                <a:solidFill>
                  <a:schemeClr val="tx1"/>
                </a:solidFill>
              </a:rPr>
              <a:t> = "John";</a:t>
            </a:r>
          </a:p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en-US" sz="2400" dirty="0">
                <a:solidFill>
                  <a:schemeClr val="tx1"/>
                </a:solidFill>
              </a:rPr>
              <a:t>string result = string.</a:t>
            </a:r>
            <a:r>
              <a:rPr lang="en-US" sz="2400" dirty="0">
                <a:solidFill>
                  <a:schemeClr val="bg1"/>
                </a:solidFill>
              </a:rPr>
              <a:t>Concat</a:t>
            </a:r>
            <a:r>
              <a:rPr lang="en-US" sz="2400" dirty="0">
                <a:solidFill>
                  <a:schemeClr val="tx1"/>
                </a:solidFill>
              </a:rPr>
              <a:t>(greet, name);</a:t>
            </a:r>
          </a:p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en-US" sz="2400" dirty="0">
                <a:solidFill>
                  <a:schemeClr val="tx1"/>
                </a:solidFill>
              </a:rPr>
              <a:t>Console.WriteLine(result);</a:t>
            </a:r>
            <a:r>
              <a:rPr lang="en-US" sz="2400" dirty="0">
                <a:solidFill>
                  <a:srgbClr val="234465"/>
                </a:solidFill>
              </a:rPr>
              <a:t> </a:t>
            </a:r>
            <a:r>
              <a:rPr lang="en-US" sz="2400" i="1" dirty="0">
                <a:solidFill>
                  <a:srgbClr val="00B050"/>
                </a:solidFill>
              </a:rPr>
              <a:t>//"Hello, John"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98597FAB-81AA-4D15-8023-5AFB154002FF}"/>
              </a:ext>
            </a:extLst>
          </p:cNvPr>
          <p:cNvSpPr txBox="1">
            <a:spLocks/>
          </p:cNvSpPr>
          <p:nvPr/>
        </p:nvSpPr>
        <p:spPr>
          <a:xfrm>
            <a:off x="767408" y="2996953"/>
            <a:ext cx="7581676" cy="1033717"/>
          </a:xfrm>
          <a:prstGeom prst="rect">
            <a:avLst/>
          </a:prstGeom>
          <a:solidFill>
            <a:srgbClr val="F4F5F7">
              <a:lumMod val="75000"/>
              <a:alpha val="15000"/>
            </a:srgbClr>
          </a:solidFill>
          <a:ln w="12700">
            <a:solidFill>
              <a:srgbClr val="234465">
                <a:lumMod val="50000"/>
              </a:srgb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en-GB" sz="2400" dirty="0">
                <a:solidFill>
                  <a:srgbClr val="FFA000"/>
                </a:solidFill>
              </a:rPr>
              <a:t>string</a:t>
            </a:r>
            <a:r>
              <a:rPr lang="en-GB" sz="2400" dirty="0">
                <a:solidFill>
                  <a:srgbClr val="234465">
                    <a:lumMod val="75000"/>
                  </a:srgbClr>
                </a:solidFill>
              </a:rPr>
              <a:t> </a:t>
            </a:r>
            <a:r>
              <a:rPr lang="en-GB" sz="2400" dirty="0">
                <a:solidFill>
                  <a:schemeClr val="tx1"/>
                </a:solidFill>
              </a:rPr>
              <a:t>text = </a:t>
            </a:r>
            <a:r>
              <a:rPr lang="en-GB" sz="2400" dirty="0">
                <a:solidFill>
                  <a:srgbClr val="FFA000"/>
                </a:solidFill>
              </a:rPr>
              <a:t>"Hello, "</a:t>
            </a:r>
            <a:r>
              <a:rPr lang="en-GB" sz="2400" dirty="0">
                <a:solidFill>
                  <a:schemeClr val="tx1"/>
                </a:solidFill>
              </a:rPr>
              <a:t>;</a:t>
            </a:r>
          </a:p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en-GB" sz="2400" dirty="0">
                <a:solidFill>
                  <a:schemeClr val="tx1"/>
                </a:solidFill>
              </a:rPr>
              <a:t>text</a:t>
            </a:r>
            <a:r>
              <a:rPr lang="en-GB" sz="2400" dirty="0">
                <a:solidFill>
                  <a:srgbClr val="234465">
                    <a:lumMod val="75000"/>
                  </a:srgbClr>
                </a:solidFill>
              </a:rPr>
              <a:t> </a:t>
            </a:r>
            <a:r>
              <a:rPr lang="en-GB" sz="2400" dirty="0">
                <a:solidFill>
                  <a:srgbClr val="FFA000"/>
                </a:solidFill>
              </a:rPr>
              <a:t>+=</a:t>
            </a:r>
            <a:r>
              <a:rPr lang="en-GB" sz="2400" dirty="0">
                <a:solidFill>
                  <a:srgbClr val="234465">
                    <a:lumMod val="75000"/>
                  </a:srgbClr>
                </a:solidFill>
              </a:rPr>
              <a:t> </a:t>
            </a:r>
            <a:r>
              <a:rPr lang="en-GB" sz="2400" dirty="0">
                <a:solidFill>
                  <a:srgbClr val="FFA000"/>
                </a:solidFill>
              </a:rPr>
              <a:t>"John"</a:t>
            </a:r>
            <a:r>
              <a:rPr lang="en-GB" sz="2400" dirty="0">
                <a:solidFill>
                  <a:schemeClr val="tx1"/>
                </a:solidFill>
              </a:rPr>
              <a:t>;</a:t>
            </a:r>
            <a:r>
              <a:rPr lang="en-GB" sz="2400" dirty="0">
                <a:solidFill>
                  <a:srgbClr val="234465"/>
                </a:solidFill>
              </a:rPr>
              <a:t> </a:t>
            </a:r>
            <a:r>
              <a:rPr lang="en-GB" sz="2400" i="1" dirty="0">
                <a:solidFill>
                  <a:srgbClr val="00B050"/>
                </a:solidFill>
              </a:rPr>
              <a:t>//"Hello, John"</a:t>
            </a:r>
          </a:p>
        </p:txBody>
      </p:sp>
      <p:pic>
        <p:nvPicPr>
          <p:cNvPr id="11" name="Picture 2" descr="https://www.iconspng.com/uploads/man-hello/man-hello.png">
            <a:extLst>
              <a:ext uri="{FF2B5EF4-FFF2-40B4-BE49-F238E27FC236}">
                <a16:creationId xmlns:a16="http://schemas.microsoft.com/office/drawing/2014/main" id="{EF4BDF4C-7540-418E-B789-E8FDD4E963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8388" y="1607950"/>
            <a:ext cx="2286000" cy="4361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 Number">
            <a:extLst>
              <a:ext uri="{FF2B5EF4-FFF2-40B4-BE49-F238E27FC236}">
                <a16:creationId xmlns:a16="http://schemas.microsoft.com/office/drawing/2014/main" id="{F3B99290-3004-494F-994E-E812B68216C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37825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11000" y="1196125"/>
            <a:ext cx="12070598" cy="5528766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360045" indent="-360045"/>
            <a:r>
              <a:rPr lang="en-US" sz="3600" dirty="0"/>
              <a:t>Прочетете </a:t>
            </a:r>
            <a:r>
              <a:rPr lang="en-US" sz="3600" b="1" dirty="0">
                <a:solidFill>
                  <a:schemeClr val="bg1"/>
                </a:solidFill>
              </a:rPr>
              <a:t>масив от низ</a:t>
            </a:r>
            <a:r>
              <a:rPr lang="bg-BG" sz="3600" b="1" dirty="0">
                <a:solidFill>
                  <a:schemeClr val="bg1"/>
                </a:solidFill>
              </a:rPr>
              <a:t>ове</a:t>
            </a:r>
            <a:endParaRPr lang="bg-BG" dirty="0">
              <a:solidFill>
                <a:schemeClr val="bg1"/>
              </a:solidFill>
            </a:endParaRPr>
          </a:p>
          <a:p>
            <a:pPr marL="360045" indent="-360045"/>
            <a:r>
              <a:rPr lang="en-US" sz="3600" dirty="0">
                <a:solidFill>
                  <a:srgbClr val="234465"/>
                </a:solidFill>
                <a:cs typeface="Calibri"/>
              </a:rPr>
              <a:t>Повторете </a:t>
            </a:r>
            <a:r>
              <a:rPr lang="bg-BG" sz="3600" dirty="0">
                <a:solidFill>
                  <a:srgbClr val="234465"/>
                </a:solidFill>
                <a:cs typeface="Calibri"/>
              </a:rPr>
              <a:t>всеки низ</a:t>
            </a:r>
            <a:r>
              <a:rPr lang="en-US" sz="3600" dirty="0">
                <a:solidFill>
                  <a:srgbClr val="234465"/>
                </a:solidFill>
                <a:cs typeface="Calibri"/>
              </a:rPr>
              <a:t> </a:t>
            </a:r>
            <a:r>
              <a:rPr lang="en-US" sz="3600" b="1" dirty="0">
                <a:solidFill>
                  <a:schemeClr val="bg1"/>
                </a:solidFill>
                <a:cs typeface="Calibri"/>
              </a:rPr>
              <a:t>n</a:t>
            </a:r>
            <a:r>
              <a:rPr lang="en-US" sz="3600" dirty="0">
                <a:solidFill>
                  <a:srgbClr val="234465"/>
                </a:solidFill>
                <a:cs typeface="Calibri"/>
              </a:rPr>
              <a:t> пъти, където </a:t>
            </a:r>
            <a:r>
              <a:rPr lang="en-US" sz="3600" b="1" dirty="0">
                <a:solidFill>
                  <a:schemeClr val="bg1"/>
                </a:solidFill>
                <a:cs typeface="Calibri"/>
              </a:rPr>
              <a:t>n</a:t>
            </a:r>
            <a:r>
              <a:rPr lang="en-US" sz="3600" dirty="0">
                <a:solidFill>
                  <a:srgbClr val="234465"/>
                </a:solidFill>
                <a:cs typeface="Calibri"/>
              </a:rPr>
              <a:t> е дължината на низа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/>
              <a:t>Задача: </a:t>
            </a:r>
            <a:r>
              <a:rPr lang="bg-BG" sz="3950" dirty="0">
                <a:ea typeface="+mj-lt"/>
                <a:cs typeface="+mj-lt"/>
              </a:rPr>
              <a:t>Повторение</a:t>
            </a:r>
            <a:r>
              <a:rPr lang="en-US" sz="3950" dirty="0">
                <a:ea typeface="+mj-lt"/>
                <a:cs typeface="+mj-lt"/>
              </a:rPr>
              <a:t> на низове</a:t>
            </a:r>
            <a:endParaRPr lang="en-US" sz="3950" dirty="0">
              <a:cs typeface="Calibri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BBD55F0-61AB-4EE0-9987-C178BD8D292B}"/>
              </a:ext>
            </a:extLst>
          </p:cNvPr>
          <p:cNvGrpSpPr/>
          <p:nvPr/>
        </p:nvGrpSpPr>
        <p:grpSpPr>
          <a:xfrm>
            <a:off x="2091000" y="3204000"/>
            <a:ext cx="8275996" cy="618162"/>
            <a:chOff x="2055812" y="3150668"/>
            <a:chExt cx="8278152" cy="618323"/>
          </a:xfrm>
        </p:grpSpPr>
        <p:sp>
          <p:nvSpPr>
            <p:cNvPr id="7" name="Text Placeholder 6">
              <a:extLst>
                <a:ext uri="{FF2B5EF4-FFF2-40B4-BE49-F238E27FC236}">
                  <a16:creationId xmlns:a16="http://schemas.microsoft.com/office/drawing/2014/main" id="{90218C0A-1147-47CE-9290-BDCDB8E00991}"/>
                </a:ext>
              </a:extLst>
            </p:cNvPr>
            <p:cNvSpPr txBox="1">
              <a:spLocks/>
            </p:cNvSpPr>
            <p:nvPr/>
          </p:nvSpPr>
          <p:spPr>
            <a:xfrm>
              <a:off x="2055812" y="3150668"/>
              <a:ext cx="2133600" cy="618323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>
              <a:lvl1pPr marL="0" indent="0" algn="l" defTabSz="1218438" rtl="0" eaLnBrk="1" latinLnBrk="1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lang="en-US" sz="2398" b="1" kern="1200" noProof="1" smtClean="0">
                  <a:solidFill>
                    <a:schemeClr val="tx1">
                      <a:lumMod val="75000"/>
                    </a:schemeClr>
                  </a:solidFill>
                  <a:effectLst/>
                  <a:latin typeface="Consolas" pitchFamily="49" charset="0"/>
                  <a:ea typeface="+mn-ea"/>
                  <a:cs typeface="Consolas" pitchFamily="49" charset="0"/>
                </a:defRPr>
              </a:lvl1pPr>
              <a:lvl2pPr marL="989981" indent="-380762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1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523048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132267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1485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070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5992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69143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78362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600" dirty="0">
                  <a:solidFill>
                    <a:schemeClr val="tx1"/>
                  </a:solidFill>
                </a:rPr>
                <a:t>hi abc add</a:t>
              </a:r>
            </a:p>
          </p:txBody>
        </p:sp>
        <p:sp>
          <p:nvSpPr>
            <p:cNvPr id="9" name="Text Placeholder 6">
              <a:extLst>
                <a:ext uri="{FF2B5EF4-FFF2-40B4-BE49-F238E27FC236}">
                  <a16:creationId xmlns:a16="http://schemas.microsoft.com/office/drawing/2014/main" id="{079F40E5-F5D4-411C-B722-7217C5DA075F}"/>
                </a:ext>
              </a:extLst>
            </p:cNvPr>
            <p:cNvSpPr txBox="1">
              <a:spLocks/>
            </p:cNvSpPr>
            <p:nvPr/>
          </p:nvSpPr>
          <p:spPr>
            <a:xfrm>
              <a:off x="5789612" y="3150668"/>
              <a:ext cx="4544352" cy="618323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>
              <a:lvl1pPr marL="0" indent="0" algn="l" defTabSz="1218438" rtl="0" eaLnBrk="1" latinLnBrk="1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lang="en-US" sz="2398" b="1" kern="1200" noProof="1" smtClean="0">
                  <a:solidFill>
                    <a:schemeClr val="tx1">
                      <a:lumMod val="75000"/>
                    </a:schemeClr>
                  </a:solidFill>
                  <a:effectLst/>
                  <a:latin typeface="Consolas" pitchFamily="49" charset="0"/>
                  <a:ea typeface="+mn-ea"/>
                  <a:cs typeface="Consolas" pitchFamily="49" charset="0"/>
                </a:defRPr>
              </a:lvl1pPr>
              <a:lvl2pPr marL="989981" indent="-380762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1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523048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132267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1485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070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5992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69143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78362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600" dirty="0">
                  <a:solidFill>
                    <a:schemeClr val="tx1"/>
                  </a:solidFill>
                </a:rPr>
                <a:t>hihiabcabcabcaddaddadd</a:t>
              </a:r>
            </a:p>
          </p:txBody>
        </p:sp>
        <p:sp>
          <p:nvSpPr>
            <p:cNvPr id="5" name="Arrow: Right 4">
              <a:extLst>
                <a:ext uri="{FF2B5EF4-FFF2-40B4-BE49-F238E27FC236}">
                  <a16:creationId xmlns:a16="http://schemas.microsoft.com/office/drawing/2014/main" id="{81149D02-C691-40D1-B5C7-4CE47F003239}"/>
                </a:ext>
              </a:extLst>
            </p:cNvPr>
            <p:cNvSpPr/>
            <p:nvPr/>
          </p:nvSpPr>
          <p:spPr bwMode="auto">
            <a:xfrm>
              <a:off x="4599240" y="3202633"/>
              <a:ext cx="685800" cy="461665"/>
            </a:xfrm>
            <a:prstGeom prst="right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D672C02-0D5E-4F30-BA85-0259F2A43AD5}"/>
              </a:ext>
            </a:extLst>
          </p:cNvPr>
          <p:cNvGrpSpPr/>
          <p:nvPr/>
        </p:nvGrpSpPr>
        <p:grpSpPr>
          <a:xfrm>
            <a:off x="2091000" y="4255403"/>
            <a:ext cx="8275996" cy="618162"/>
            <a:chOff x="2055812" y="3150668"/>
            <a:chExt cx="8278152" cy="618323"/>
          </a:xfrm>
        </p:grpSpPr>
        <p:sp>
          <p:nvSpPr>
            <p:cNvPr id="13" name="Text Placeholder 6">
              <a:extLst>
                <a:ext uri="{FF2B5EF4-FFF2-40B4-BE49-F238E27FC236}">
                  <a16:creationId xmlns:a16="http://schemas.microsoft.com/office/drawing/2014/main" id="{6861BC3B-F76B-4BDD-9561-7A641010F467}"/>
                </a:ext>
              </a:extLst>
            </p:cNvPr>
            <p:cNvSpPr txBox="1">
              <a:spLocks/>
            </p:cNvSpPr>
            <p:nvPr/>
          </p:nvSpPr>
          <p:spPr>
            <a:xfrm>
              <a:off x="2055812" y="3150668"/>
              <a:ext cx="2133600" cy="618323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>
              <a:lvl1pPr marL="0" indent="0" algn="l" defTabSz="1218438" rtl="0" eaLnBrk="1" latinLnBrk="1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lang="en-US" sz="2398" b="1" kern="1200" noProof="1" smtClean="0">
                  <a:solidFill>
                    <a:schemeClr val="tx1">
                      <a:lumMod val="75000"/>
                    </a:schemeClr>
                  </a:solidFill>
                  <a:effectLst/>
                  <a:latin typeface="Consolas" pitchFamily="49" charset="0"/>
                  <a:ea typeface="+mn-ea"/>
                  <a:cs typeface="Consolas" pitchFamily="49" charset="0"/>
                </a:defRPr>
              </a:lvl1pPr>
              <a:lvl2pPr marL="989981" indent="-380762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1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523048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132267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1485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070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5992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69143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78362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600" dirty="0">
                  <a:solidFill>
                    <a:schemeClr val="tx1"/>
                  </a:solidFill>
                </a:rPr>
                <a:t>work</a:t>
              </a:r>
            </a:p>
          </p:txBody>
        </p:sp>
        <p:sp>
          <p:nvSpPr>
            <p:cNvPr id="14" name="Text Placeholder 6">
              <a:extLst>
                <a:ext uri="{FF2B5EF4-FFF2-40B4-BE49-F238E27FC236}">
                  <a16:creationId xmlns:a16="http://schemas.microsoft.com/office/drawing/2014/main" id="{BEC4A38A-68C2-437B-A237-BFCC1D2EA22E}"/>
                </a:ext>
              </a:extLst>
            </p:cNvPr>
            <p:cNvSpPr txBox="1">
              <a:spLocks/>
            </p:cNvSpPr>
            <p:nvPr/>
          </p:nvSpPr>
          <p:spPr>
            <a:xfrm>
              <a:off x="5789612" y="3150668"/>
              <a:ext cx="4544352" cy="618323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>
              <a:lvl1pPr marL="0" indent="0" algn="l" defTabSz="1218438" rtl="0" eaLnBrk="1" latinLnBrk="1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lang="en-US" sz="2398" b="1" kern="1200" noProof="1" smtClean="0">
                  <a:solidFill>
                    <a:schemeClr val="tx1">
                      <a:lumMod val="75000"/>
                    </a:schemeClr>
                  </a:solidFill>
                  <a:effectLst/>
                  <a:latin typeface="Consolas" pitchFamily="49" charset="0"/>
                  <a:ea typeface="+mn-ea"/>
                  <a:cs typeface="Consolas" pitchFamily="49" charset="0"/>
                </a:defRPr>
              </a:lvl1pPr>
              <a:lvl2pPr marL="989981" indent="-380762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1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523048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132267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1485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070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5992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69143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78362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600" dirty="0">
                  <a:solidFill>
                    <a:schemeClr val="tx1"/>
                  </a:solidFill>
                </a:rPr>
                <a:t>workworkworkwork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658C7A4-0C2A-428F-A711-41751689B7BB}"/>
              </a:ext>
            </a:extLst>
          </p:cNvPr>
          <p:cNvGrpSpPr/>
          <p:nvPr/>
        </p:nvGrpSpPr>
        <p:grpSpPr>
          <a:xfrm>
            <a:off x="2091000" y="5306806"/>
            <a:ext cx="8275996" cy="618162"/>
            <a:chOff x="2055812" y="3150668"/>
            <a:chExt cx="8278152" cy="618323"/>
          </a:xfrm>
        </p:grpSpPr>
        <p:sp>
          <p:nvSpPr>
            <p:cNvPr id="17" name="Text Placeholder 6">
              <a:extLst>
                <a:ext uri="{FF2B5EF4-FFF2-40B4-BE49-F238E27FC236}">
                  <a16:creationId xmlns:a16="http://schemas.microsoft.com/office/drawing/2014/main" id="{39D14F1B-CC54-46F8-93DA-09EA06CD56DA}"/>
                </a:ext>
              </a:extLst>
            </p:cNvPr>
            <p:cNvSpPr txBox="1">
              <a:spLocks/>
            </p:cNvSpPr>
            <p:nvPr/>
          </p:nvSpPr>
          <p:spPr>
            <a:xfrm>
              <a:off x="2055812" y="3150668"/>
              <a:ext cx="2133600" cy="618323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>
              <a:lvl1pPr marL="0" indent="0" algn="l" defTabSz="1218438" rtl="0" eaLnBrk="1" latinLnBrk="1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lang="en-US" sz="2398" b="1" kern="1200" noProof="1" smtClean="0">
                  <a:solidFill>
                    <a:schemeClr val="tx1">
                      <a:lumMod val="75000"/>
                    </a:schemeClr>
                  </a:solidFill>
                  <a:effectLst/>
                  <a:latin typeface="Consolas" pitchFamily="49" charset="0"/>
                  <a:ea typeface="+mn-ea"/>
                  <a:cs typeface="Consolas" pitchFamily="49" charset="0"/>
                </a:defRPr>
              </a:lvl1pPr>
              <a:lvl2pPr marL="989981" indent="-380762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1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523048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132267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1485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070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5992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69143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78362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600" dirty="0">
                  <a:solidFill>
                    <a:schemeClr val="tx1"/>
                  </a:solidFill>
                </a:rPr>
                <a:t>ball</a:t>
              </a:r>
            </a:p>
          </p:txBody>
        </p:sp>
        <p:sp>
          <p:nvSpPr>
            <p:cNvPr id="18" name="Text Placeholder 6">
              <a:extLst>
                <a:ext uri="{FF2B5EF4-FFF2-40B4-BE49-F238E27FC236}">
                  <a16:creationId xmlns:a16="http://schemas.microsoft.com/office/drawing/2014/main" id="{32876783-7718-43E5-B5FC-D5A020A6726A}"/>
                </a:ext>
              </a:extLst>
            </p:cNvPr>
            <p:cNvSpPr txBox="1">
              <a:spLocks/>
            </p:cNvSpPr>
            <p:nvPr/>
          </p:nvSpPr>
          <p:spPr>
            <a:xfrm>
              <a:off x="5789612" y="3150668"/>
              <a:ext cx="4544352" cy="618323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>
              <a:lvl1pPr marL="0" indent="0" algn="l" defTabSz="1218438" rtl="0" eaLnBrk="1" latinLnBrk="1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lang="en-US" sz="2398" b="1" kern="1200" noProof="1" smtClean="0">
                  <a:solidFill>
                    <a:schemeClr val="tx1">
                      <a:lumMod val="75000"/>
                    </a:schemeClr>
                  </a:solidFill>
                  <a:effectLst/>
                  <a:latin typeface="Consolas" pitchFamily="49" charset="0"/>
                  <a:ea typeface="+mn-ea"/>
                  <a:cs typeface="Consolas" pitchFamily="49" charset="0"/>
                </a:defRPr>
              </a:lvl1pPr>
              <a:lvl2pPr marL="989981" indent="-380762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1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523048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132267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1485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070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5992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69143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78362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600" dirty="0">
                  <a:solidFill>
                    <a:schemeClr val="tx1"/>
                  </a:solidFill>
                </a:rPr>
                <a:t>ballballballball</a:t>
              </a:r>
            </a:p>
          </p:txBody>
        </p:sp>
      </p:grpSp>
      <p:sp>
        <p:nvSpPr>
          <p:cNvPr id="22" name="Arrow: Right 4">
            <a:extLst>
              <a:ext uri="{FF2B5EF4-FFF2-40B4-BE49-F238E27FC236}">
                <a16:creationId xmlns:a16="http://schemas.microsoft.com/office/drawing/2014/main" id="{81149D02-C691-40D1-B5C7-4CE47F003239}"/>
              </a:ext>
            </a:extLst>
          </p:cNvPr>
          <p:cNvSpPr/>
          <p:nvPr/>
        </p:nvSpPr>
        <p:spPr bwMode="auto">
          <a:xfrm>
            <a:off x="4633766" y="4301531"/>
            <a:ext cx="685621" cy="461545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Arrow: Right 4">
            <a:extLst>
              <a:ext uri="{FF2B5EF4-FFF2-40B4-BE49-F238E27FC236}">
                <a16:creationId xmlns:a16="http://schemas.microsoft.com/office/drawing/2014/main" id="{81149D02-C691-40D1-B5C7-4CE47F003239}"/>
              </a:ext>
            </a:extLst>
          </p:cNvPr>
          <p:cNvSpPr/>
          <p:nvPr/>
        </p:nvSpPr>
        <p:spPr bwMode="auto">
          <a:xfrm>
            <a:off x="4633766" y="5354294"/>
            <a:ext cx="685621" cy="461545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D21B864C-BD67-4B87-9A2C-39FBC3408CC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79382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</p:bldLst>
  </p:timing>
</p:sld>
</file>

<file path=ppt/theme/theme1.xml><?xml version="1.0" encoding="utf-8"?>
<a:theme xmlns:a="http://schemas.openxmlformats.org/drawingml/2006/main" name="SoftUni">
  <a:themeElements>
    <a:clrScheme name="Custom 28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296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3380</TotalTime>
  <Words>2054</Words>
  <Application>Microsoft Macintosh PowerPoint</Application>
  <PresentationFormat>Widescreen</PresentationFormat>
  <Paragraphs>364</Paragraphs>
  <Slides>33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</vt:lpstr>
      <vt:lpstr>Calibri</vt:lpstr>
      <vt:lpstr>Consolas</vt:lpstr>
      <vt:lpstr>Wingdings</vt:lpstr>
      <vt:lpstr>Wingdings 2</vt:lpstr>
      <vt:lpstr>SoftUni</vt:lpstr>
      <vt:lpstr>Стрингообработка</vt:lpstr>
      <vt:lpstr>Съдържание</vt:lpstr>
      <vt:lpstr>Какво е низ?</vt:lpstr>
      <vt:lpstr>Какво е низ?</vt:lpstr>
      <vt:lpstr>Низове в C#</vt:lpstr>
      <vt:lpstr>Основни операции с низове</vt:lpstr>
      <vt:lpstr>Манипулиране на низ</vt:lpstr>
      <vt:lpstr>Начини за конкатенация</vt:lpstr>
      <vt:lpstr>Задача: Повторение на низове</vt:lpstr>
      <vt:lpstr>Решение: Повторение на низове</vt:lpstr>
      <vt:lpstr>Търсене (1)</vt:lpstr>
      <vt:lpstr>Търсене (2)</vt:lpstr>
      <vt:lpstr>Търсене (3)</vt:lpstr>
      <vt:lpstr>Подниз</vt:lpstr>
      <vt:lpstr>Задача: Подниз</vt:lpstr>
      <vt:lpstr>Решение: Подниз</vt:lpstr>
      <vt:lpstr>Разделяне (1)</vt:lpstr>
      <vt:lpstr>Разделяне (2)</vt:lpstr>
      <vt:lpstr>Разделяне (3)</vt:lpstr>
      <vt:lpstr>Заместване</vt:lpstr>
      <vt:lpstr>Задача: Текст филтър</vt:lpstr>
      <vt:lpstr>Решение: Текст филтър</vt:lpstr>
      <vt:lpstr>Класът StringBuilder </vt:lpstr>
      <vt:lpstr>Какво е StringBuilder?</vt:lpstr>
      <vt:lpstr>Употреба на класа StringBuilder</vt:lpstr>
      <vt:lpstr>Конкатенация и StringBuilder (1)</vt:lpstr>
      <vt:lpstr>Конкатенация и StringBuilder (2)</vt:lpstr>
      <vt:lpstr>Методи за StringBuilder (1)</vt:lpstr>
      <vt:lpstr>Методи за StringBuilder (2)</vt:lpstr>
      <vt:lpstr>Методи за StringBuilder (3)</vt:lpstr>
      <vt:lpstr>Какво научихме днес? </vt:lpstr>
      <vt:lpstr>Въпроси?</vt:lpstr>
      <vt:lpstr>Лиценз</vt:lpstr>
    </vt:vector>
  </TitlesOfParts>
  <Manager/>
  <Company>SoftUni – https://softuni.org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Стрингообработка</dc:title>
  <dc:subject>Модул 2 - алгоритми и структури от данни</dc:subject>
  <dc:creator>Software University</dc:creator>
  <cp:keywords>Software University; SoftUni; programming; coding; software development; education; training; course; C#</cp:keywords>
  <dc:description>© SoftUni – https://softuni.org_x000d_
© Software University – https://softuni.bg_x000d_
_x000d_
Copyrighted document. Unauthorized copy, reproduction or use is not permitted.</dc:description>
  <cp:lastModifiedBy>Drinka</cp:lastModifiedBy>
  <cp:revision>690</cp:revision>
  <dcterms:created xsi:type="dcterms:W3CDTF">2018-05-23T13:08:44Z</dcterms:created>
  <dcterms:modified xsi:type="dcterms:W3CDTF">2023-08-19T12:59:01Z</dcterms:modified>
  <cp:category>programming; education; software engineering; software development</cp:category>
</cp:coreProperties>
</file>