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83" r:id="rId15"/>
    <p:sldId id="549" r:id="rId16"/>
    <p:sldId id="550" r:id="rId17"/>
    <p:sldId id="585" r:id="rId18"/>
    <p:sldId id="586" r:id="rId19"/>
    <p:sldId id="480" r:id="rId20"/>
    <p:sldId id="481" r:id="rId21"/>
    <p:sldId id="482" r:id="rId22"/>
    <p:sldId id="483" r:id="rId23"/>
    <p:sldId id="473" r:id="rId24"/>
    <p:sldId id="474" r:id="rId25"/>
    <p:sldId id="557" r:id="rId26"/>
    <p:sldId id="558" r:id="rId27"/>
    <p:sldId id="559" r:id="rId28"/>
    <p:sldId id="560" r:id="rId29"/>
    <p:sldId id="561" r:id="rId30"/>
    <p:sldId id="486" r:id="rId31"/>
    <p:sldId id="488" r:id="rId32"/>
    <p:sldId id="489" r:id="rId33"/>
    <p:sldId id="492" r:id="rId34"/>
    <p:sldId id="548" r:id="rId35"/>
    <p:sldId id="551" r:id="rId36"/>
    <p:sldId id="553" r:id="rId37"/>
    <p:sldId id="552" r:id="rId38"/>
    <p:sldId id="493" r:id="rId39"/>
    <p:sldId id="494" r:id="rId40"/>
    <p:sldId id="495" r:id="rId41"/>
    <p:sldId id="496" r:id="rId42"/>
    <p:sldId id="497" r:id="rId43"/>
    <p:sldId id="500" r:id="rId44"/>
    <p:sldId id="501" r:id="rId45"/>
    <p:sldId id="503" r:id="rId46"/>
    <p:sldId id="581" r:id="rId47"/>
    <p:sldId id="582" r:id="rId48"/>
    <p:sldId id="509" r:id="rId49"/>
    <p:sldId id="510" r:id="rId50"/>
    <p:sldId id="511" r:id="rId51"/>
    <p:sldId id="512" r:id="rId52"/>
    <p:sldId id="513" r:id="rId53"/>
    <p:sldId id="534" r:id="rId54"/>
    <p:sldId id="401" r:id="rId55"/>
    <p:sldId id="58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Какво е метод?" id="{B8E029D6-3356-44EC-B2EC-987E53008042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86616286-266C-4916-B879-5ED6CF2B93E8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9DB0CA9E-E806-4B1B-8A75-A669274E433E}">
          <p14:sldIdLst>
            <p14:sldId id="475"/>
            <p14:sldId id="476"/>
            <p14:sldId id="477"/>
            <p14:sldId id="583"/>
            <p14:sldId id="549"/>
            <p14:sldId id="550"/>
            <p14:sldId id="585"/>
            <p14:sldId id="586"/>
            <p14:sldId id="480"/>
            <p14:sldId id="481"/>
            <p14:sldId id="482"/>
            <p14:sldId id="483"/>
          </p14:sldIdLst>
        </p14:section>
        <p14:section name="Стойностни и референтни типове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2D2FCCA4-C068-409E-BD38-11BD0AD8481B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552"/>
            <p14:sldId id="493"/>
          </p14:sldIdLst>
        </p14:section>
        <p14:section name="Варианти на методи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172491D3-CC80-44C5-BDE8-DAFCA2406F2E}">
          <p14:sldIdLst>
            <p14:sldId id="500"/>
            <p14:sldId id="501"/>
            <p14:sldId id="503"/>
            <p14:sldId id="581"/>
            <p14:sldId id="582"/>
          </p14:sldIdLst>
        </p14:section>
        <p14:section name="Именуване и най-добри практики" id="{B438187C-4688-43FA-AFAA-489AC873E874}">
          <p14:sldIdLst>
            <p14:sldId id="509"/>
            <p14:sldId id="510"/>
            <p14:sldId id="511"/>
            <p14:sldId id="512"/>
            <p14:sldId id="513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6" autoAdjust="0"/>
    <p:restoredTop sz="95170" autoAdjust="0"/>
  </p:normalViewPr>
  <p:slideViewPr>
    <p:cSldViewPr showGuides="1">
      <p:cViewPr varScale="1">
        <p:scale>
          <a:sx n="106" d="100"/>
          <a:sy n="106" d="100"/>
        </p:scale>
        <p:origin x="184" y="5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8FF6BE-11E4-4601-B83F-E9A192316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1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445F89-DD57-43B2-A54A-42D0135BB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51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6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5288E9-F4B5-4B61-AB1A-0BD93E896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EABE1-BEB9-4295-96E9-D8F17709B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8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021340-922C-4FB3-BBF3-158119F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3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970B97-D440-4A18-B106-18F7EA9D4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00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BDA762-1985-4DB1-A4A1-60F0DF9C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80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4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6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8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909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</a:rPr>
              <a:t>Main)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PrintFooter()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974381" cy="9284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3D1956-634F-4EEB-B1C2-5874F0F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5DA3D-A696-4DBC-82AC-F3B5DE4D5E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Методи с параметри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rgbClr val="FFA000"/>
                </a:solidFill>
              </a:rPr>
              <a:t>Параметрите</a:t>
            </a:r>
            <a:r>
              <a:rPr lang="bg-BG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 метода могат да бъдат</a:t>
            </a:r>
            <a:r>
              <a:rPr lang="en-US" sz="3200" dirty="0"/>
              <a:t> </a:t>
            </a:r>
            <a:r>
              <a:rPr lang="bg-BG" sz="3200" dirty="0"/>
              <a:t>от</a:t>
            </a:r>
            <a:r>
              <a:rPr lang="bg-BG" sz="3200" b="1" dirty="0">
                <a:solidFill>
                  <a:srgbClr val="FFA000"/>
                </a:solidFill>
              </a:rPr>
              <a:t> еднакъв </a:t>
            </a:r>
            <a:r>
              <a:rPr lang="bg-BG" sz="3200" dirty="0"/>
              <a:t>или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rgbClr val="FFA000"/>
                </a:solidFill>
              </a:rPr>
              <a:t>различен тип</a:t>
            </a:r>
            <a:endParaRPr lang="en-US" sz="32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Извикваме метода с конкретни стойности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FA000"/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698" y="4937749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698" y="2259000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3049" y="4930170"/>
            <a:ext cx="4394320" cy="1626249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 при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  <a:r>
              <a:rPr lang="bg-BG" sz="2799" b="1" noProof="1">
                <a:solidFill>
                  <a:schemeClr val="bg2"/>
                </a:solidFill>
              </a:rPr>
              <a:t>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67376" y="2685438"/>
            <a:ext cx="4039554" cy="1257787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end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527D207-069D-4422-9DD7-FF501F5C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rgbClr val="FFA000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Параметрите може да са от </a:t>
            </a:r>
            <a:r>
              <a:rPr lang="bg-BG" sz="3600" b="1" dirty="0">
                <a:solidFill>
                  <a:srgbClr val="FFA000"/>
                </a:solidFill>
              </a:rPr>
              <a:t>различен тип</a:t>
            </a:r>
            <a:endParaRPr lang="en-US" sz="3600" b="1" dirty="0">
              <a:solidFill>
                <a:srgbClr val="FFA000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rgbClr val="FFA000"/>
                </a:solidFill>
              </a:rPr>
              <a:t>име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rgbClr val="FFA000"/>
                </a:solidFill>
              </a:rPr>
              <a:t>тип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07527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000" y="3372688"/>
            <a:ext cx="393398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BBB3CA-57E9-4118-AB87-E41C26801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съответната оценка</a:t>
            </a:r>
            <a:r>
              <a:rPr lang="bg-BG" sz="3600" b="1" dirty="0">
                <a:solidFill>
                  <a:schemeClr val="bg1"/>
                </a:solidFill>
              </a:rPr>
              <a:t>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2F8F822-050C-49E5-9D10-E96BCE41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2" y="1539000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rgbClr val="FFA000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en-US" sz="2600" i="1" noProof="1">
                <a:solidFill>
                  <a:srgbClr val="00B050"/>
                </a:solidFill>
              </a:rPr>
              <a:t>continue with the rest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rgbClr val="FFA000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rgbClr val="FFA000"/>
                </a:solidFill>
              </a:rPr>
              <a:t>отрицателно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0</a:t>
            </a:r>
            <a:r>
              <a:rPr lang="bg-BG" sz="3600" dirty="0"/>
              <a:t> 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4" y="274840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0" y="2748864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3" y="281949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4" y="3919557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0998" y="5127448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3" y="514663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4" y="507553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3" y="3990649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0" y="3990648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A517A1-461A-4409-80FC-65A8C5CCA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2029F-27ED-4D97-912A-65F421FB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rgbClr val="FFA000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</a:t>
            </a:r>
            <a:r>
              <a:rPr lang="bg-BG" sz="3200" b="1" dirty="0">
                <a:solidFill>
                  <a:srgbClr val="FFA000"/>
                </a:solidFill>
              </a:rPr>
              <a:t>множество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начини</a:t>
            </a:r>
            <a:r>
              <a:rPr lang="bg-BG" sz="3200" dirty="0"/>
              <a:t>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96000" y="2812648"/>
            <a:ext cx="2925000" cy="1336352"/>
          </a:xfrm>
          <a:prstGeom prst="wedgeRoundRectCallout">
            <a:avLst>
              <a:gd name="adj1" fmla="val -4643"/>
              <a:gd name="adj2" fmla="val -95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2"/>
                </a:solidFill>
              </a:rPr>
              <a:t>default value)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793178" y="5591663"/>
            <a:ext cx="6477822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могат да бъдат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пропуснати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2398" y="501994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580467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6" y="5591663"/>
            <a:ext cx="358046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582056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метод?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Деклариране и извикване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параметри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Стойностни и референтни типове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Връщане на стойности 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Варианти на методи (</a:t>
            </a:r>
            <a:r>
              <a:rPr lang="en-US" sz="3200" dirty="0"/>
              <a:t>overloading methods)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Ред на изпълнение 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Именуване и най-добри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</a:t>
            </a:r>
            <a:r>
              <a:rPr lang="bg-BG" sz="3600" b="1" dirty="0">
                <a:solidFill>
                  <a:srgbClr val="FFA000"/>
                </a:solidFill>
              </a:rPr>
              <a:t>отпечатва</a:t>
            </a:r>
            <a:r>
              <a:rPr lang="bg-BG" sz="3600" dirty="0"/>
              <a:t> </a:t>
            </a:r>
            <a:r>
              <a:rPr lang="bg-BG" sz="3600" b="1" dirty="0">
                <a:solidFill>
                  <a:srgbClr val="FFA000"/>
                </a:solidFill>
              </a:rPr>
              <a:t>триъгълник</a:t>
            </a:r>
            <a:r>
              <a:rPr lang="bg-BG" sz="3600" dirty="0"/>
              <a:t>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876" y="2676833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033" y="2261732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6085" y="369623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29" y="355405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523" y="362514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5191" y="3625140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5400" y="2480611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235133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rgbClr val="FFA000"/>
                </a:solidFill>
              </a:rPr>
              <a:t>първата половина </a:t>
            </a:r>
            <a:r>
              <a:rPr lang="bg-BG" sz="3200" dirty="0"/>
              <a:t>(от </a:t>
            </a:r>
            <a:r>
              <a:rPr lang="en-US" sz="3200" dirty="0"/>
              <a:t>1 </a:t>
            </a:r>
            <a:r>
              <a:rPr lang="bg-BG" sz="3200" dirty="0"/>
              <a:t>до </a:t>
            </a:r>
            <a:r>
              <a:rPr lang="en-US" sz="3200" dirty="0"/>
              <a:t>n</a:t>
            </a:r>
            <a:r>
              <a:rPr lang="bg-BG" sz="3200" dirty="0"/>
              <a:t>) и след това </a:t>
            </a:r>
            <a:r>
              <a:rPr lang="bg-BG" sz="3200" b="1" dirty="0">
                <a:solidFill>
                  <a:srgbClr val="FFA000"/>
                </a:solidFill>
              </a:rPr>
              <a:t>втората половина </a:t>
            </a:r>
            <a:r>
              <a:rPr lang="bg-BG" sz="3200" dirty="0"/>
              <a:t>(от </a:t>
            </a:r>
            <a:r>
              <a:rPr lang="en-US" sz="3200" dirty="0"/>
              <a:t>n – 1 </a:t>
            </a:r>
            <a:r>
              <a:rPr lang="bg-BG" sz="3200" dirty="0"/>
              <a:t>до 1) 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371000" y="2857910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8760" y="2644608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362387" y="4246965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362386" y="5606191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 - 1…1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https://judge.softuni.bg/Contests/Practice/Index/3160#3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и динамична памет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29507" y="863159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 от </a:t>
            </a:r>
            <a:r>
              <a:rPr lang="bg-BG" sz="3200" b="1" dirty="0">
                <a:solidFill>
                  <a:schemeClr val="bg1"/>
                </a:solidFill>
              </a:rPr>
              <a:t>стойностен тип</a:t>
            </a:r>
            <a:r>
              <a:rPr lang="bg-BG" sz="3200" dirty="0"/>
              <a:t> пазят директно своята стойност в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float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double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bool</a:t>
            </a:r>
            <a:r>
              <a:rPr lang="en-US" sz="3200" b="1" dirty="0"/>
              <a:t>, </a:t>
            </a:r>
            <a:br>
              <a:rPr lang="en-US" sz="3200" b="1" dirty="0"/>
            </a:br>
            <a:r>
              <a:rPr lang="en-US" sz="3200" b="1" noProof="1">
                <a:latin typeface="Consolas" panose="020B0609020204030204" pitchFamily="49" charset="0"/>
              </a:rPr>
              <a:t>char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BigInteger</a:t>
            </a:r>
            <a:r>
              <a:rPr lang="en-US" sz="3200" b="1" dirty="0"/>
              <a:t>, …</a:t>
            </a:r>
            <a:endParaRPr lang="bg-BG" sz="3200" b="1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Всяка променлива има свое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копие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>
                <a:solidFill>
                  <a:schemeClr val="bg1"/>
                </a:solidFill>
              </a:rPr>
              <a:t>стойността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16000" y="4583965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256000" y="2438999"/>
            <a:ext cx="3323873" cy="409913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426426" y="2625953"/>
            <a:ext cx="2983020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426426" y="3674894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463819" y="4740890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433178" y="5862773"/>
            <a:ext cx="1150514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952678" y="3677399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(4 bytes)</a:t>
            </a:r>
            <a:endParaRPr lang="en-US" sz="23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952678" y="4758258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(2 bytes)</a:t>
            </a:r>
            <a:endParaRPr lang="en-US" sz="239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982135" y="5856928"/>
            <a:ext cx="135367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(1 byte)</a:t>
            </a:r>
            <a:endParaRPr lang="en-US" sz="23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348588" y="5324757"/>
            <a:ext cx="1126418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result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414491" y="4155110"/>
            <a:ext cx="623906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ch</a:t>
            </a:r>
            <a:endParaRPr lang="en-US" sz="2399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426428" y="3128003"/>
            <a:ext cx="573415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i</a:t>
            </a:r>
            <a:endParaRPr lang="en-US" sz="2799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  <a:r>
              <a:rPr lang="bg-BG" sz="3200" dirty="0"/>
              <a:t> от динамичната памет (</a:t>
            </a:r>
            <a:r>
              <a:rPr lang="en-US" sz="3200" dirty="0"/>
              <a:t>heap)</a:t>
            </a:r>
            <a:r>
              <a:rPr lang="bg-BG" sz="3200" dirty="0"/>
              <a:t>, където е записана стойността им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573103" y="1295957"/>
            <a:ext cx="3006629" cy="502789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675143" y="1362249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567132" y="1295465"/>
            <a:ext cx="3006629" cy="502838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669172" y="1361757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697566" y="3366275"/>
            <a:ext cx="2547748" cy="816741"/>
            <a:chOff x="5996279" y="3366257"/>
            <a:chExt cx="2548412" cy="8169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true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(1 byte)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result</a:t>
              </a:r>
              <a:endParaRPr lang="en-US" sz="1799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764757" y="2645360"/>
            <a:ext cx="2456197" cy="831338"/>
            <a:chOff x="6063486" y="2645154"/>
            <a:chExt cx="2456837" cy="831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A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(2 bytes)</a:t>
              </a:r>
              <a:endParaRPr 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ch</a:t>
              </a:r>
              <a:endParaRPr lang="en-US" sz="16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745081" y="1941968"/>
            <a:ext cx="2475871" cy="839862"/>
            <a:chOff x="6043807" y="1941579"/>
            <a:chExt cx="2476516" cy="8400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(4 bytes)</a:t>
              </a:r>
              <a:endParaRPr 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i</a:t>
              </a:r>
              <a:endParaRPr lang="en-US" sz="16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542660" y="4069667"/>
            <a:ext cx="5431750" cy="838935"/>
            <a:chOff x="5841332" y="4069832"/>
            <a:chExt cx="5433165" cy="839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int32@9ae764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obj</a:t>
              </a:r>
              <a:endParaRPr lang="en-US" sz="1799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4 bytes</a:t>
              </a:r>
              <a:endParaRPr lang="en-US" sz="16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519937" y="4742821"/>
            <a:ext cx="5674330" cy="803186"/>
            <a:chOff x="5818603" y="4743162"/>
            <a:chExt cx="5675808" cy="80339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String@7cdaf2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str</a:t>
              </a:r>
              <a:endParaRPr lang="en-US" sz="1799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82034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Hello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348807" y="5071198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string</a:t>
              </a:r>
              <a:endParaRPr lang="en-US" sz="16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618403" y="5436945"/>
            <a:ext cx="5886110" cy="757646"/>
            <a:chOff x="5917094" y="5437467"/>
            <a:chExt cx="5887643" cy="7578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byte[]@190d11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bytes</a:t>
              </a:r>
              <a:endParaRPr lang="en-US" sz="1799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3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 []</a:t>
              </a:r>
              <a:endParaRPr lang="en-US" sz="16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0FEC155-AFE6-4CAD-9AF6-AC97422739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прекратява изпълнението на метода</a:t>
            </a:r>
            <a:endParaRPr lang="en-US" sz="3400" dirty="0"/>
          </a:p>
          <a:p>
            <a:r>
              <a:rPr lang="bg-BG" sz="3400" dirty="0"/>
              <a:t>Връща се конкретна стойност</a:t>
            </a:r>
            <a:endParaRPr lang="en-US" sz="3400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rgbClr val="FFA000"/>
                </a:solidFill>
              </a:rPr>
              <a:t>прекратени</a:t>
            </a:r>
            <a:r>
              <a:rPr lang="en-US" sz="3400" dirty="0"/>
              <a:t> </a:t>
            </a:r>
            <a:r>
              <a:rPr lang="bg-BG" sz="3400" b="1" dirty="0">
                <a:solidFill>
                  <a:srgbClr val="FFA000"/>
                </a:solidFill>
              </a:rPr>
              <a:t>само</a:t>
            </a:r>
            <a:r>
              <a:rPr lang="bg-BG" sz="3400" dirty="0"/>
              <a:t> с ключовата дума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bg-BG" sz="3400" dirty="0"/>
              <a:t> 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22322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61728-8069-4775-A5ED-2DB76FD9F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188D4-FF46-A0D3-E03D-E18A8DBD7403}"/>
              </a:ext>
            </a:extLst>
          </p:cNvPr>
          <p:cNvGrpSpPr/>
          <p:nvPr/>
        </p:nvGrpSpPr>
        <p:grpSpPr>
          <a:xfrm>
            <a:off x="2793824" y="2774651"/>
            <a:ext cx="6894687" cy="2736668"/>
            <a:chOff x="2793824" y="2774651"/>
            <a:chExt cx="6894687" cy="2736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E948D6-42C3-4447-8FC2-55BCA526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5" y="2774651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362A31-5F40-431D-B4B7-51175EEE5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3051296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12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F4524D-D92D-4B11-9E95-3DF692E0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4" y="4323685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3" name="Right Arrow 14">
              <a:extLst>
                <a:ext uri="{FF2B5EF4-FFF2-40B4-BE49-F238E27FC236}">
                  <a16:creationId xmlns:a16="http://schemas.microsoft.com/office/drawing/2014/main" id="{78273AC2-D375-47B5-88FD-7988BC3E468D}"/>
                </a:ext>
              </a:extLst>
            </p:cNvPr>
            <p:cNvSpPr/>
            <p:nvPr/>
          </p:nvSpPr>
          <p:spPr>
            <a:xfrm flipV="1">
              <a:off x="3796411" y="4624719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66E673-B46E-4055-8829-58904C8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4525234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634171F-5415-4C3C-B065-E7868E428F3A}"/>
                </a:ext>
              </a:extLst>
            </p:cNvPr>
            <p:cNvSpPr/>
            <p:nvPr/>
          </p:nvSpPr>
          <p:spPr>
            <a:xfrm flipV="1">
              <a:off x="3796411" y="3184553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A3377B-FEF0-41C6-9289-6CA4FE3C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9" y="2885348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4ADDD8-96C5-490F-AEA8-B0B1D489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3161993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48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89EC55-6884-4991-AB07-0D82EB86B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8" y="4434382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7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9" name="Right Arrow 14">
              <a:extLst>
                <a:ext uri="{FF2B5EF4-FFF2-40B4-BE49-F238E27FC236}">
                  <a16:creationId xmlns:a16="http://schemas.microsoft.com/office/drawing/2014/main" id="{37577219-85D8-42A5-99C1-932A8F5C8105}"/>
                </a:ext>
              </a:extLst>
            </p:cNvPr>
            <p:cNvSpPr/>
            <p:nvPr/>
          </p:nvSpPr>
          <p:spPr>
            <a:xfrm flipV="1">
              <a:off x="7615485" y="4735416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BB558D-FBA1-44A9-86FC-F21D1813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4635931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56</a:t>
              </a:r>
            </a:p>
          </p:txBody>
        </p:sp>
        <p:sp>
          <p:nvSpPr>
            <p:cNvPr id="21" name="Right Arrow 14">
              <a:extLst>
                <a:ext uri="{FF2B5EF4-FFF2-40B4-BE49-F238E27FC236}">
                  <a16:creationId xmlns:a16="http://schemas.microsoft.com/office/drawing/2014/main" id="{114A43CB-7D0B-4CF3-95EC-B9F049308488}"/>
                </a:ext>
              </a:extLst>
            </p:cNvPr>
            <p:cNvSpPr/>
            <p:nvPr/>
          </p:nvSpPr>
          <p:spPr>
            <a:xfrm flipV="1">
              <a:off x="7615485" y="3295251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34F9B0CD-FE70-44D1-A0D1-28BA33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2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https://judge.softuni.bg/Contests/Practice/Index/3160#4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9F5333-08A4-45D2-A6B7-2F69B870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метод, който получава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dirty="0"/>
              <a:t>, което означава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повторения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Методът трябва да връща </a:t>
            </a:r>
            <a:r>
              <a:rPr lang="bg-BG" b="1" dirty="0">
                <a:solidFill>
                  <a:schemeClr val="bg1"/>
                </a:solidFill>
              </a:rPr>
              <a:t>нов стринг</a:t>
            </a:r>
            <a:r>
              <a:rPr lang="en-US" dirty="0"/>
              <a:t>, </a:t>
            </a:r>
            <a:r>
              <a:rPr lang="bg-BG" dirty="0"/>
              <a:t>който представлява </a:t>
            </a:r>
            <a:r>
              <a:rPr lang="bg-BG" b="1" dirty="0">
                <a:solidFill>
                  <a:schemeClr val="bg1"/>
                </a:solidFill>
              </a:rPr>
              <a:t>въведения стринг</a:t>
            </a:r>
            <a:r>
              <a:rPr lang="en-US" dirty="0"/>
              <a:t>, </a:t>
            </a:r>
            <a:r>
              <a:rPr lang="bg-BG" dirty="0"/>
              <a:t>повторен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пъти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/>
              <a:t>Повторение на стринг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884837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4161482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abcabcabc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5433872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791318" y="573490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5635420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791318" y="4294740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76EF317-04D5-432B-85BB-938DA25D1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1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5B5E1B-06A5-47E0-B361-4A7AF3FB1079}"/>
              </a:ext>
            </a:extLst>
          </p:cNvPr>
          <p:cNvSpPr txBox="1">
            <a:spLocks/>
          </p:cNvSpPr>
          <p:nvPr/>
        </p:nvSpPr>
        <p:spPr>
          <a:xfrm>
            <a:off x="677863" y="1700808"/>
            <a:ext cx="10836275" cy="4095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static void Main()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inputStr = Console.ReadLine();</a:t>
            </a:r>
          </a:p>
          <a:p>
            <a:pPr>
              <a:defRPr/>
            </a:pPr>
            <a:r>
              <a:rPr lang="en-GB" noProof="1"/>
              <a:t>  int count = int.Parse(Console.ReadLine());</a:t>
            </a:r>
          </a:p>
          <a:p>
            <a:pPr>
              <a:defRPr/>
            </a:pPr>
            <a:endParaRPr lang="en-GB" noProof="1"/>
          </a:p>
          <a:p>
            <a:pPr>
              <a:defRPr/>
            </a:pPr>
            <a:r>
              <a:rPr lang="en-GB" noProof="1"/>
              <a:t>  string result =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(inputStr, count);</a:t>
            </a:r>
          </a:p>
          <a:p>
            <a:pPr>
              <a:defRPr/>
            </a:pPr>
            <a:r>
              <a:rPr lang="en-GB" noProof="1"/>
              <a:t>  Console.WriteLine(result);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1C2359-1366-4CA2-AFD6-B7BF3709D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0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F306FB-1E41-48BD-88B6-0426865A8EDA}"/>
              </a:ext>
            </a:extLst>
          </p:cNvPr>
          <p:cNvSpPr txBox="1">
            <a:spLocks/>
          </p:cNvSpPr>
          <p:nvPr/>
        </p:nvSpPr>
        <p:spPr>
          <a:xfrm>
            <a:off x="384306" y="1491548"/>
            <a:ext cx="11423388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private static </a:t>
            </a:r>
            <a:r>
              <a:rPr lang="en-GB" noProof="1">
                <a:solidFill>
                  <a:srgbClr val="FFA000"/>
                </a:solidFill>
              </a:rPr>
              <a:t>string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(string str,</a:t>
            </a:r>
            <a:r>
              <a:rPr lang="en-GB" noProof="1">
                <a:latin typeface="Calibri"/>
              </a:rPr>
              <a:t> </a:t>
            </a:r>
            <a:r>
              <a:rPr lang="en-GB" noProof="1"/>
              <a:t>int count)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StringBuilder result = new StringBuilder();</a:t>
            </a:r>
          </a:p>
          <a:p>
            <a:pPr>
              <a:defRPr/>
            </a:pPr>
            <a:r>
              <a:rPr lang="en-GB" noProof="1"/>
              <a:t>  for (int i = 0; i &lt; count; i++)</a:t>
            </a:r>
          </a:p>
          <a:p>
            <a:pPr>
              <a:defRPr/>
            </a:pPr>
            <a:r>
              <a:rPr lang="en-GB" noProof="1"/>
              <a:t>  {</a:t>
            </a:r>
          </a:p>
          <a:p>
            <a:pPr>
              <a:defRPr/>
            </a:pPr>
            <a:r>
              <a:rPr lang="en-GB" noProof="1"/>
              <a:t>    result.Append(str);</a:t>
            </a:r>
          </a:p>
          <a:p>
            <a:pPr>
              <a:defRPr/>
            </a:pPr>
            <a:r>
              <a:rPr lang="en-GB" noProof="1"/>
              <a:t>  }</a:t>
            </a:r>
          </a:p>
          <a:p>
            <a:pPr>
              <a:defRPr/>
            </a:pPr>
            <a:r>
              <a:rPr lang="en-GB" noProof="1">
                <a:solidFill>
                  <a:srgbClr val="234465"/>
                </a:solidFill>
              </a:rPr>
              <a:t>  </a:t>
            </a:r>
            <a:r>
              <a:rPr lang="en-GB" noProof="1">
                <a:solidFill>
                  <a:srgbClr val="FFA000"/>
                </a:solidFill>
              </a:rPr>
              <a:t>return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result.ToString();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48F810-77CE-448B-B116-B1BB78239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2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метод, който </a:t>
            </a:r>
            <a:r>
              <a:rPr lang="bg-BG" sz="3200" b="1" dirty="0">
                <a:solidFill>
                  <a:schemeClr val="bg1"/>
                </a:solidFill>
              </a:rPr>
              <a:t>изчислява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връща</a:t>
            </a:r>
            <a:r>
              <a:rPr lang="bg-BG" sz="3200" dirty="0"/>
              <a:t> стойността на дадено число – </a:t>
            </a:r>
            <a:r>
              <a:rPr lang="bg-BG" sz="3200" b="1" dirty="0">
                <a:solidFill>
                  <a:schemeClr val="bg1"/>
                </a:solidFill>
              </a:rPr>
              <a:t>база</a:t>
            </a:r>
            <a:r>
              <a:rPr lang="bg-BG" sz="3200" dirty="0"/>
              <a:t>, повдигнато на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степен</a:t>
            </a:r>
            <a:r>
              <a:rPr lang="bg-BG" sz="3200" dirty="0"/>
              <a:t>:</a:t>
            </a:r>
            <a:endParaRPr lang="en-US" sz="3200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https://judge.softuni.bg/Contests/Practice/Index/3160#6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1583" y="1089000"/>
            <a:ext cx="10618861" cy="5583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извикан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7009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6168" y="2087161"/>
            <a:ext cx="3329133" cy="994234"/>
          </a:xfrm>
          <a:prstGeom prst="wedgeRoundRectCallout">
            <a:avLst>
              <a:gd name="adj1" fmla="val -62108"/>
              <a:gd name="adj2" fmla="val 46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7008" y="576301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08368" y="3145987"/>
            <a:ext cx="2582632" cy="190757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03ECBA-EE60-487A-A79E-7B7B104277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rgbClr val="FFA000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rgbClr val="FFA000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rgbClr val="FFA000"/>
                </a:solidFill>
              </a:rPr>
              <a:t>сигнатура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rgbClr val="FFA000"/>
                </a:solidFill>
              </a:rPr>
              <a:t>еднакви имена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 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61000" y="180900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Сигнатура</a:t>
            </a:r>
            <a:endParaRPr lang="bg-BG" sz="2799" b="1" dirty="0">
              <a:solidFill>
                <a:srgbClr val="FFFFFF"/>
              </a:solidFill>
            </a:endParaRP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1893403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166428"/>
              <a:gd name="adj2" fmla="val -102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097D5F7-4D45-6B2F-77A1-9C5DCF6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65" y="4372654"/>
            <a:ext cx="3198540" cy="1737422"/>
          </a:xfrm>
          <a:prstGeom prst="wedgeRoundRectCallout">
            <a:avLst>
              <a:gd name="adj1" fmla="val -26107"/>
              <a:gd name="adj2" fmla="val -95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1FB26F-5CFC-F5D2-C2D1-E1CF705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04" y="4372653"/>
            <a:ext cx="3198540" cy="1737422"/>
          </a:xfrm>
          <a:prstGeom prst="wedgeRoundRectCallout">
            <a:avLst>
              <a:gd name="adj1" fmla="val -79912"/>
              <a:gd name="adj2" fmla="val -7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</a:t>
            </a:r>
            <a:r>
              <a:rPr lang="bg-BG" sz="3600" b="1" dirty="0">
                <a:solidFill>
                  <a:schemeClr val="bg1"/>
                </a:solidFill>
              </a:rPr>
              <a:t>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92DDF0B-DB2C-4B3C-BED2-31E6E118A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Ред на изпълнение в програмата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2BE654-20BD-48FF-A496-028EAE7C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rgbClr val="FFA000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всички четни цифри </a:t>
            </a:r>
            <a:r>
              <a:rPr lang="bg-BG" sz="3200" dirty="0"/>
              <a:t>на дадено число по </a:t>
            </a:r>
            <a:r>
              <a:rPr lang="bg-BG" sz="3200" b="1" dirty="0">
                <a:solidFill>
                  <a:srgbClr val="FFA000"/>
                </a:solidFill>
              </a:rPr>
              <a:t>сумата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всички нечетни цифри </a:t>
            </a:r>
            <a:r>
              <a:rPr lang="bg-BG" sz="3200" dirty="0"/>
              <a:t>на същото число</a:t>
            </a:r>
            <a:r>
              <a:rPr lang="en-US" sz="3200" dirty="0"/>
              <a:t>:</a:t>
            </a:r>
          </a:p>
          <a:p>
            <a:pPr marL="895350" lvl="2" indent="0">
              <a:buNone/>
            </a:pPr>
            <a:endParaRPr lang="en-US" sz="3200" dirty="0"/>
          </a:p>
          <a:p>
            <a:pPr lvl="2"/>
            <a:endParaRPr lang="en-US" sz="3200" dirty="0"/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61343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586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5681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3243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61343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rgbClr val="00B050">
                    <a:lumMod val="75000"/>
                  </a:srgbClr>
                </a:solidFill>
              </a:rPr>
              <a:t>// Use the same logic 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Решение</a:t>
            </a:r>
            <a:r>
              <a:rPr lang="en-GB" sz="3000" dirty="0"/>
              <a:t>: </a:t>
            </a:r>
            <a:r>
              <a:rPr lang="bg-BG" sz="3000" dirty="0"/>
              <a:t>Произведение от четни и нечетни цифри </a:t>
            </a:r>
            <a:r>
              <a:rPr lang="en-US" sz="3000" dirty="0"/>
              <a:t>(2)</a:t>
            </a:r>
            <a:endParaRPr lang="bg-BG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B29059-F7CF-4B7F-A6D2-945C860548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5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/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/>
              <a:t>Ако не можете да се сетите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за нещо, което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при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0168" y="3509933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4634" y="571440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71000" y="3519000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723" y="573392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EE5B-0DAA-4598-86B9-15F2DD940A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86173" y="1353816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 err="1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на код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 err="1">
                <a:solidFill>
                  <a:schemeClr val="bg1"/>
                </a:solidFill>
              </a:rPr>
              <a:t>преизползваме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извикаме 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8BA43B-CE4B-42EA-BF2B-3A96D8FFF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15062" y="655705"/>
            <a:ext cx="10321675" cy="5546589"/>
          </a:xfrm>
        </p:spPr>
        <p:txBody>
          <a:bodyPr>
            <a:normAutofit/>
          </a:bodyPr>
          <a:lstStyle/>
          <a:p>
            <a:pPr marL="442912" lvl="1" indent="0">
              <a:buNone/>
            </a:pPr>
            <a:endParaRPr lang="en-US" sz="34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rgbClr val="FFA000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41000" y="4104000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6628A2-B7C5-44E5-87F1-F21D74253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DF2399CE-BE6F-FAAF-E190-AAE40D3B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8146" y="4232069"/>
            <a:ext cx="571448" cy="5137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1F550-7AF1-8604-F74C-584CB548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032" y="5271769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bg-BG" sz="2600" b="1" noProof="1">
                <a:latin typeface="Consolas" pitchFamily="49" charset="0"/>
                <a:cs typeface="Consolas" pitchFamily="49" charset="0"/>
              </a:rPr>
              <a:t>а, аа,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k1, k2, k3, foo, bar</a:t>
            </a:r>
          </a:p>
        </p:txBody>
      </p:sp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B084115B-86A7-7B0D-28CF-2075858B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0743" y="5390079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неговата задача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– най-добри 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7951" y="4779000"/>
            <a:ext cx="3688049" cy="1462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Описателни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лесни за тестване </a:t>
            </a:r>
            <a:r>
              <a:rPr lang="bg-BG" sz="3200" b="1" noProof="1">
                <a:solidFill>
                  <a:srgbClr val="FFFFFF"/>
                </a:solidFill>
              </a:rPr>
              <a:t>методи 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652108-A27D-4170-9AA9-45507505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42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7"/>
            <a:ext cx="11798684" cy="5355680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Уверете се, че ползвате правилна </a:t>
            </a:r>
            <a:r>
              <a:rPr lang="bg-BG" b="1" dirty="0" err="1">
                <a:solidFill>
                  <a:schemeClr val="bg1"/>
                </a:solidFill>
              </a:rPr>
              <a:t>индентация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799"/>
              </a:spcBef>
            </a:pPr>
            <a:endParaRPr lang="en-US" dirty="0"/>
          </a:p>
          <a:p>
            <a:endParaRPr lang="bg-BG" dirty="0"/>
          </a:p>
          <a:p>
            <a:r>
              <a:rPr lang="bg-BG" dirty="0"/>
              <a:t>Оставяйте </a:t>
            </a:r>
            <a:r>
              <a:rPr lang="bg-BG" b="1" dirty="0">
                <a:solidFill>
                  <a:schemeClr val="bg1"/>
                </a:solidFill>
              </a:rPr>
              <a:t>празен ред </a:t>
            </a:r>
            <a:r>
              <a:rPr lang="bg-BG" dirty="0"/>
              <a:t>между </a:t>
            </a:r>
            <a:r>
              <a:rPr lang="bg-BG" b="1" dirty="0">
                <a:solidFill>
                  <a:schemeClr val="bg1"/>
                </a:solidFill>
              </a:rPr>
              <a:t>методи</a:t>
            </a:r>
            <a:r>
              <a:rPr lang="en-US" dirty="0"/>
              <a:t>, </a:t>
            </a:r>
            <a:r>
              <a:rPr lang="bg-BG" dirty="0"/>
              <a:t>след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 </a:t>
            </a:r>
            <a:r>
              <a:rPr lang="bg-BG" dirty="0"/>
              <a:t>и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условни конструкции</a:t>
            </a:r>
            <a:endParaRPr lang="en-US" dirty="0"/>
          </a:p>
          <a:p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къдрави скоби </a:t>
            </a:r>
            <a:r>
              <a:rPr lang="en-US" b="1" dirty="0">
                <a:solidFill>
                  <a:schemeClr val="bg1"/>
                </a:solidFill>
              </a:rPr>
              <a:t>{ }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тялото на циклите и условните конструкции </a:t>
            </a:r>
          </a:p>
          <a:p>
            <a:r>
              <a:rPr lang="bg-BG" dirty="0"/>
              <a:t>Избягвайте </a:t>
            </a:r>
            <a:r>
              <a:rPr lang="bg-BG" b="1" dirty="0">
                <a:solidFill>
                  <a:schemeClr val="bg1"/>
                </a:solidFill>
              </a:rPr>
              <a:t>дълги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редове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сложни изрази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753037"/>
            <a:ext cx="9956207" cy="2103480"/>
            <a:chOff x="693812" y="1753037"/>
            <a:chExt cx="9956207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318875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318875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281" y="1980949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1612" y="1980949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8221F34-53E6-438D-94F8-6E3AFE11A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365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връщат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стойност</a:t>
            </a:r>
            <a:r>
              <a:rPr lang="bg-BG" sz="3400" dirty="0">
                <a:solidFill>
                  <a:schemeClr val="bg2"/>
                </a:solidFill>
              </a:rPr>
              <a:t> или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да не</a:t>
            </a:r>
            <a:r>
              <a:rPr lang="bg-BG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48" y="782626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Не връща никакъв резултат</a:t>
            </a:r>
          </a:p>
          <a:p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от тип </a:t>
            </a:r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2487636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77471"/>
              <a:gd name="adj2" fmla="val 8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"Hello" 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189382A-8093-40A8-9A0F-31DE5FC8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383835-B74C-4A33-953B-709F5A2DB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63054" y="4734000"/>
            <a:ext cx="11465891" cy="768084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88643" y="2270679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511000" y="1590091"/>
            <a:ext cx="2609800" cy="710185"/>
          </a:xfrm>
          <a:prstGeom prst="wedgeRoundRectCallout">
            <a:avLst>
              <a:gd name="adj1" fmla="val -59963"/>
              <a:gd name="adj2" fmla="val 582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09351" y="1136870"/>
            <a:ext cx="2536895" cy="835925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Тип, който връщаме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70336" y="1590091"/>
            <a:ext cx="2141329" cy="592671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41000" y="2835684"/>
            <a:ext cx="1619965" cy="983453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Тяло на метода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8A67D7-D544-4FDF-9DA0-C3CB570A1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AAD6B4-173F-4FF9-9548-B63F76FA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</TotalTime>
  <Words>3547</Words>
  <Application>Microsoft Macintosh PowerPoint</Application>
  <PresentationFormat>Widescreen</PresentationFormat>
  <Paragraphs>711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Съкратен синтаксис за дефиниране на методи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Връщане на стойности в метода</vt:lpstr>
      <vt:lpstr>Ключовата дума return</vt:lpstr>
      <vt:lpstr>Употреба на върнатите стойности</vt:lpstr>
      <vt:lpstr>Задача: Лице на правоъгълник</vt:lpstr>
      <vt:lpstr>Решение: Лице на правоъгълник</vt:lpstr>
      <vt:lpstr>Задача: Повторение на стринг</vt:lpstr>
      <vt:lpstr>Решение: Повторение на стринг (1)</vt:lpstr>
      <vt:lpstr>Решение: Повторение на стринг (2)</vt:lpstr>
      <vt:lpstr>Задача: Степени</vt:lpstr>
      <vt:lpstr>Варианти на методи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Ред на изпълнение в програмата</vt:lpstr>
      <vt:lpstr>Изпълнение на програмата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Именуване на методи</vt:lpstr>
      <vt:lpstr>Правила при именуване</vt:lpstr>
      <vt:lpstr>Именуване на параметрите на метод</vt:lpstr>
      <vt:lpstr>Методи – най-добри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Software Development Course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305</cp:revision>
  <dcterms:created xsi:type="dcterms:W3CDTF">2018-05-23T13:08:44Z</dcterms:created>
  <dcterms:modified xsi:type="dcterms:W3CDTF">2022-12-21T11:16:42Z</dcterms:modified>
  <cp:category>Programming;computer programming;software development;web development</cp:category>
</cp:coreProperties>
</file>