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1" r:id="rId17"/>
    <p:sldId id="602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Настройки за отпечатване на таблица" id="{863BD062-3121-4220-9509-BD606D3C71EA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Отпечатване на таблица" id="{0513C316-E51D-48F6-894A-96DFD8A7CF1B}">
          <p14:sldIdLst>
            <p14:sldId id="595"/>
            <p14:sldId id="596"/>
            <p14:sldId id="597"/>
            <p14:sldId id="598"/>
            <p14:sldId id="599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784" autoAdjust="0"/>
  </p:normalViewPr>
  <p:slideViewPr>
    <p:cSldViewPr showGuides="1">
      <p:cViewPr>
        <p:scale>
          <a:sx n="75" d="100"/>
          <a:sy n="75" d="100"/>
        </p:scale>
        <p:origin x="979" y="3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Отпечатване на таблица и на отделни части от нея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The benefits of driverless printing and why PDF is the key | Adobe Blog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17277"/>
          <a:stretch/>
        </p:blipFill>
        <p:spPr bwMode="auto">
          <a:xfrm>
            <a:off x="6390123" y="3114001"/>
            <a:ext cx="524826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С</a:t>
            </a:r>
            <a:r>
              <a:rPr lang="bg-BG" dirty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</a:t>
            </a:r>
            <a:r>
              <a:rPr lang="bg-BG" dirty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Заглавия за печат</a:t>
            </a:r>
            <a:r>
              <a:rPr lang="en-US" dirty="0"/>
              <a:t>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062770"/>
            <a:ext cx="4442030" cy="3988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079000"/>
            <a:ext cx="4500000" cy="397229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64983"/>
              <a:gd name="adj2" fmla="val 87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-62209"/>
              <a:gd name="adj2" fmla="val 83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229000"/>
            <a:ext cx="10961783" cy="768084"/>
          </a:xfrm>
        </p:spPr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6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9663" y="1359000"/>
            <a:ext cx="8352673" cy="52405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901000" y="2574000"/>
            <a:ext cx="2114999" cy="1080000"/>
          </a:xfrm>
          <a:prstGeom prst="wedgeRoundRectCallout">
            <a:avLst>
              <a:gd name="adj1" fmla="val -76659"/>
              <a:gd name="adj2" fmla="val -98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82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589" y="1269000"/>
            <a:ext cx="8604822" cy="5398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06000" y="3114000"/>
            <a:ext cx="2925000" cy="1125000"/>
          </a:xfrm>
          <a:prstGeom prst="wedgeRoundRectCallout">
            <a:avLst>
              <a:gd name="adj1" fmla="val -71074"/>
              <a:gd name="adj2" fmla="val 1748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028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823" y="1230596"/>
            <a:ext cx="9702354" cy="54249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7695240" y="1416468"/>
            <a:ext cx="4095000" cy="1035000"/>
          </a:xfrm>
          <a:prstGeom prst="wedgeRoundRectCallout">
            <a:avLst>
              <a:gd name="adj1" fmla="val -18740"/>
              <a:gd name="adj2" fmla="val 4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за принтиране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483210" y="5000104"/>
            <a:ext cx="4307030" cy="1485000"/>
          </a:xfrm>
          <a:prstGeom prst="wedgeRoundRectCallout">
            <a:avLst>
              <a:gd name="adj1" fmla="val -25813"/>
              <a:gd name="adj2" fmla="val -32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Дясната част показва как ще изглежда таблицата след отпечатването ѝ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640311" y="1437677"/>
            <a:ext cx="2835000" cy="639596"/>
          </a:xfrm>
          <a:prstGeom prst="wedgeRoundRectCallout">
            <a:avLst>
              <a:gd name="adj1" fmla="val -54789"/>
              <a:gd name="adj2" fmla="val 64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 на копията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76070" y="3063584"/>
            <a:ext cx="3575510" cy="1035000"/>
          </a:xfrm>
          <a:prstGeom prst="wedgeRoundRectCallout">
            <a:avLst>
              <a:gd name="adj1" fmla="val -68974"/>
              <a:gd name="adj2" fmla="val -359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Принтерът, който ще отпечата таблицата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94350" y="3594346"/>
            <a:ext cx="2114441" cy="306115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197990" y="4230460"/>
            <a:ext cx="3326020" cy="646048"/>
          </a:xfrm>
          <a:prstGeom prst="wedgeRoundRectCallout">
            <a:avLst>
              <a:gd name="adj1" fmla="val -60189"/>
              <a:gd name="adj2" fmla="val 50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 за печат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3924" y="1373428"/>
            <a:ext cx="3154151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6" b="169"/>
          <a:stretch/>
        </p:blipFill>
        <p:spPr>
          <a:xfrm>
            <a:off x="6186002" y="2464053"/>
            <a:ext cx="4095000" cy="400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370999" y="1718999"/>
            <a:ext cx="2835001" cy="5538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1575" y="2522641"/>
            <a:ext cx="1684425" cy="996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 bwMode="auto">
          <a:xfrm>
            <a:off x="4813502" y="1291192"/>
            <a:ext cx="2745000" cy="1080000"/>
          </a:xfrm>
          <a:prstGeom prst="wedgeRoundRectCallout">
            <a:avLst>
              <a:gd name="adj1" fmla="val -5380"/>
              <a:gd name="adj2" fmla="val 80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активния лист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235542" y="1336338"/>
            <a:ext cx="3712496" cy="1014863"/>
          </a:xfrm>
          <a:prstGeom prst="wedgeRoundRectCallout">
            <a:avLst>
              <a:gd name="adj1" fmla="val 1380"/>
              <a:gd name="adj2" fmla="val 17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цялата работна книга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916000" y="5247014"/>
            <a:ext cx="5737496" cy="1052850"/>
          </a:xfrm>
          <a:prstGeom prst="wedgeRoundRectCallout">
            <a:avLst>
              <a:gd name="adj1" fmla="val 6416"/>
              <a:gd name="adj2" fmla="val -8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частта от работния лист, която 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маркирана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99241" y="2508334"/>
            <a:ext cx="4050000" cy="87796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99241" y="3392030"/>
            <a:ext cx="4050000" cy="8306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08502" y="4222688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0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2472" y="1388971"/>
            <a:ext cx="3167056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7716000" y="1269000"/>
            <a:ext cx="4320000" cy="1125000"/>
          </a:xfrm>
          <a:prstGeom prst="wedgeRoundRectCallout">
            <a:avLst>
              <a:gd name="adj1" fmla="val -63521"/>
              <a:gd name="adj2" fmla="val 54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3B396D3-86EF-F957-0DC8-175C4553C4C4}"/>
              </a:ext>
            </a:extLst>
          </p:cNvPr>
          <p:cNvSpPr/>
          <p:nvPr/>
        </p:nvSpPr>
        <p:spPr bwMode="auto">
          <a:xfrm>
            <a:off x="7716000" y="1269000"/>
            <a:ext cx="4320000" cy="1125000"/>
          </a:xfrm>
          <a:prstGeom prst="wedgeRoundRectCallout">
            <a:avLst>
              <a:gd name="adj1" fmla="val -92669"/>
              <a:gd name="adj2" fmla="val 48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кои страници да отпечатате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838400" y="3204000"/>
            <a:ext cx="2277600" cy="702600"/>
          </a:xfrm>
          <a:prstGeom prst="wedgeRoundRectCallout">
            <a:avLst>
              <a:gd name="adj1" fmla="val 59058"/>
              <a:gd name="adj2" fmla="val 84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826899" y="3753018"/>
            <a:ext cx="1817616" cy="646656"/>
          </a:xfrm>
          <a:prstGeom prst="wedgeRoundRectCallout">
            <a:avLst>
              <a:gd name="adj1" fmla="val -71150"/>
              <a:gd name="adj2" fmla="val 95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417493" y="4403839"/>
            <a:ext cx="2587608" cy="990000"/>
          </a:xfrm>
          <a:prstGeom prst="wedgeRoundRectCallout">
            <a:avLst>
              <a:gd name="adj1" fmla="val 63272"/>
              <a:gd name="adj2" fmla="val 42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белите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17" y="2574892"/>
            <a:ext cx="3446764" cy="3522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за печат – мащабиране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90" y="1449000"/>
            <a:ext cx="3167056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813608" y="5577442"/>
            <a:ext cx="2840273" cy="5965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36565" y="5184000"/>
            <a:ext cx="540628" cy="557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 bwMode="auto">
          <a:xfrm>
            <a:off x="3942409" y="1179000"/>
            <a:ext cx="3537591" cy="1017485"/>
          </a:xfrm>
          <a:prstGeom prst="wedgeRoundRectCallout">
            <a:avLst>
              <a:gd name="adj1" fmla="val -17970"/>
              <a:gd name="adj2" fmla="val 8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таблицата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реален размер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643556" y="1318188"/>
            <a:ext cx="4269444" cy="1038506"/>
          </a:xfrm>
          <a:prstGeom prst="wedgeRoundRectCallout">
            <a:avLst>
              <a:gd name="adj1" fmla="val -41748"/>
              <a:gd name="adj2" fmla="val 1562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Свива таблицата така, че да се събере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 лист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086765" y="3471562"/>
            <a:ext cx="4044444" cy="1662148"/>
          </a:xfrm>
          <a:prstGeom prst="wedgeRoundRectCallout">
            <a:avLst>
              <a:gd name="adj1" fmla="val -52987"/>
              <a:gd name="adj2" fmla="val 12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широчина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1000" y="2574000"/>
            <a:ext cx="3473081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31000" y="3381373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1000" y="4149709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31000" y="4917336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001388" y="5720152"/>
            <a:ext cx="5745889" cy="1042425"/>
          </a:xfrm>
          <a:prstGeom prst="wedgeRoundRectCallout">
            <a:avLst>
              <a:gd name="adj1" fmla="val -58021"/>
              <a:gd name="adj2" fmla="val -4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височина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Настройки</a:t>
            </a:r>
            <a:r>
              <a:rPr lang="bg-BG" sz="2600" dirty="0">
                <a:solidFill>
                  <a:schemeClr val="bg2"/>
                </a:solidFill>
              </a:rPr>
              <a:t> за отпечатване</a:t>
            </a:r>
            <a:r>
              <a:rPr lang="bg-BG" sz="2600" b="1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Ориентация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Мащабиране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Размер на хартията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Margins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Top, Bottom, Left, Right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Sheet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area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titles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2558058"/>
            <a:ext cx="5305712" cy="16152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Качество на печат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Номер на първата страница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5528058"/>
            <a:ext cx="5305712" cy="8259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Page order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Настройки</a:t>
            </a:r>
            <a:r>
              <a:rPr lang="bg-BG" dirty="0"/>
              <a:t> за отпечатване на таблица</a:t>
            </a:r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таблица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͏Настройки за отпечатване на таблица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490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25000" cy="5528766"/>
          </a:xfrm>
        </p:spPr>
        <p:txBody>
          <a:bodyPr/>
          <a:lstStyle/>
          <a:p>
            <a:r>
              <a:rPr lang="bg-BG" dirty="0"/>
              <a:t>Електронните таблици могат да бъдат </a:t>
            </a:r>
            <a:r>
              <a:rPr lang="bg-BG" b="1" dirty="0"/>
              <a:t>отпечатвани</a:t>
            </a:r>
            <a:r>
              <a:rPr lang="bg-BG" dirty="0"/>
              <a:t> на </a:t>
            </a:r>
            <a:r>
              <a:rPr lang="bg-BG" b="1" dirty="0"/>
              <a:t>хартия</a:t>
            </a:r>
          </a:p>
          <a:p>
            <a:r>
              <a:rPr lang="bg-BG" b="1" dirty="0"/>
              <a:t>Настройките</a:t>
            </a:r>
            <a:r>
              <a:rPr lang="bg-BG" dirty="0"/>
              <a:t> за отпечатването могат да се задават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Page Setup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Page Layout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Друг вариант е от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Page Setup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Той се отваря от стрелката в </a:t>
            </a:r>
            <a:r>
              <a:rPr lang="bg-BG" b="1" dirty="0"/>
              <a:t>долния десен ъгъл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" b="99"/>
          <a:stretch/>
        </p:blipFill>
        <p:spPr>
          <a:xfrm>
            <a:off x="3216000" y="4644000"/>
            <a:ext cx="5703214" cy="19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8886000" y="5589000"/>
            <a:ext cx="990000" cy="7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раздела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</a:t>
            </a:r>
            <a:r>
              <a:rPr lang="bg-BG" dirty="0"/>
              <a:t>(Страница) се задават </a:t>
            </a:r>
            <a:r>
              <a:rPr lang="bg-BG" b="1" dirty="0"/>
              <a:t>общите характеристики</a:t>
            </a:r>
            <a:r>
              <a:rPr lang="bg-BG" dirty="0"/>
              <a:t> на страницата</a:t>
            </a:r>
          </a:p>
          <a:p>
            <a:pPr lvl="1"/>
            <a:r>
              <a:rPr lang="bg-BG" dirty="0"/>
              <a:t>Ориентация</a:t>
            </a:r>
          </a:p>
          <a:p>
            <a:pPr lvl="1"/>
            <a:r>
              <a:rPr lang="bg-BG" dirty="0"/>
              <a:t>Мащабиране</a:t>
            </a:r>
          </a:p>
          <a:p>
            <a:pPr lvl="1"/>
            <a:r>
              <a:rPr lang="bg-BG" dirty="0"/>
              <a:t>Размер на хартията</a:t>
            </a:r>
          </a:p>
          <a:p>
            <a:pPr lvl="1"/>
            <a:r>
              <a:rPr lang="bg-BG" dirty="0"/>
              <a:t>Качество на печат</a:t>
            </a:r>
          </a:p>
          <a:p>
            <a:pPr lvl="1"/>
            <a:r>
              <a:rPr lang="bg-BG" dirty="0"/>
              <a:t>Номер на първата страница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1962163"/>
            <a:ext cx="4590000" cy="4747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71000" y="2664000"/>
            <a:ext cx="3240000" cy="6869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70154" y="3350929"/>
            <a:ext cx="3510845" cy="8430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71000" y="4187342"/>
            <a:ext cx="4365000" cy="4566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71000" y="4637342"/>
            <a:ext cx="4365000" cy="24358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71000" y="4878525"/>
            <a:ext cx="1665000" cy="39547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4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243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От раздела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 (</a:t>
            </a:r>
            <a:r>
              <a:rPr lang="bg-BG" dirty="0"/>
              <a:t>Полета</a:t>
            </a:r>
            <a:r>
              <a:rPr lang="en-US" dirty="0"/>
              <a:t>)</a:t>
            </a:r>
            <a:r>
              <a:rPr lang="bg-BG" dirty="0"/>
              <a:t> се задава </a:t>
            </a:r>
            <a:r>
              <a:rPr lang="bg-BG" b="1" dirty="0"/>
              <a:t>размера</a:t>
            </a:r>
            <a:r>
              <a:rPr lang="bg-BG" dirty="0"/>
              <a:t> на </a:t>
            </a:r>
            <a:r>
              <a:rPr lang="bg-BG" b="1" dirty="0"/>
              <a:t>белите полета </a:t>
            </a:r>
            <a:r>
              <a:rPr lang="bg-BG" dirty="0"/>
              <a:t>на листа</a:t>
            </a:r>
          </a:p>
          <a:p>
            <a:pPr lvl="1"/>
            <a:r>
              <a:rPr lang="en-US" dirty="0"/>
              <a:t>Top, Bottom, Left, Right</a:t>
            </a:r>
            <a:endParaRPr lang="bg-BG" dirty="0"/>
          </a:p>
          <a:p>
            <a:r>
              <a:rPr lang="bg-BG" dirty="0"/>
              <a:t>От секциата </a:t>
            </a:r>
            <a:r>
              <a:rPr lang="en-US" b="1" dirty="0"/>
              <a:t>Center page </a:t>
            </a:r>
            <a:r>
              <a:rPr lang="bg-BG" dirty="0"/>
              <a:t>(Центриране в страницата) може да изберете таблицата да се </a:t>
            </a:r>
            <a:r>
              <a:rPr lang="bg-BG" b="1" dirty="0"/>
              <a:t>центрира</a:t>
            </a:r>
            <a:r>
              <a:rPr lang="bg-BG" dirty="0"/>
              <a:t> по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Хоризонтала</a:t>
            </a:r>
            <a:endParaRPr lang="en-US" dirty="0"/>
          </a:p>
          <a:p>
            <a:pPr lvl="1"/>
            <a:r>
              <a:rPr lang="bg-BG" dirty="0"/>
              <a:t>Вертикала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2" y="1447258"/>
            <a:ext cx="4860059" cy="502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851000" y="2169000"/>
            <a:ext cx="3240000" cy="261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7519" y="4778999"/>
            <a:ext cx="2068481" cy="675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56000" y="5094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031000" y="530089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От раздела </a:t>
            </a:r>
            <a:r>
              <a:rPr lang="en-US" b="1" dirty="0">
                <a:solidFill>
                  <a:schemeClr val="bg1"/>
                </a:solidFill>
              </a:rPr>
              <a:t>Sheet</a:t>
            </a:r>
            <a:r>
              <a:rPr lang="en-US" dirty="0"/>
              <a:t> </a:t>
            </a:r>
            <a:r>
              <a:rPr lang="bg-BG" dirty="0"/>
              <a:t>(Лист) се задава областта за печат и печатане на заглавия</a:t>
            </a:r>
          </a:p>
          <a:p>
            <a:r>
              <a:rPr lang="en-US" b="1" dirty="0"/>
              <a:t>Print area </a:t>
            </a:r>
            <a:r>
              <a:rPr lang="en-US" dirty="0"/>
              <a:t>(</a:t>
            </a:r>
            <a:r>
              <a:rPr lang="bg-BG" dirty="0"/>
              <a:t>Област за печат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Задавате областта на работния лист, която искате да се отпечата</a:t>
            </a:r>
            <a:endParaRPr lang="en-US" dirty="0"/>
          </a:p>
          <a:p>
            <a:r>
              <a:rPr lang="en-US" b="1" dirty="0"/>
              <a:t>Print titles </a:t>
            </a:r>
            <a:r>
              <a:rPr lang="bg-BG" dirty="0"/>
              <a:t>(Заглавия за печат)</a:t>
            </a:r>
            <a:endParaRPr lang="en-US" dirty="0"/>
          </a:p>
          <a:p>
            <a:r>
              <a:rPr lang="en-US" b="1" dirty="0"/>
              <a:t>Page Order </a:t>
            </a:r>
            <a:r>
              <a:rPr lang="bg-BG" dirty="0"/>
              <a:t>(Ред на страниците)</a:t>
            </a:r>
          </a:p>
          <a:p>
            <a:pPr lvl="1"/>
            <a:r>
              <a:rPr lang="bg-BG" dirty="0"/>
              <a:t>Избирате </a:t>
            </a:r>
            <a:r>
              <a:rPr lang="bg-BG" b="1" dirty="0"/>
              <a:t>последователността</a:t>
            </a:r>
            <a:r>
              <a:rPr lang="bg-BG" dirty="0"/>
              <a:t> на </a:t>
            </a:r>
            <a:r>
              <a:rPr lang="bg-BG" b="1" dirty="0"/>
              <a:t>печатане</a:t>
            </a:r>
            <a:r>
              <a:rPr lang="bg-BG" dirty="0"/>
              <a:t> на страниците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26" y="1854000"/>
            <a:ext cx="4281378" cy="442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742246" y="2439000"/>
            <a:ext cx="4113754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2246" y="4374000"/>
            <a:ext cx="2223754" cy="85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4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dirty="0"/>
              <a:t>Когато таблицата </a:t>
            </a:r>
            <a:r>
              <a:rPr lang="bg-BG" b="1" dirty="0"/>
              <a:t>голяма</a:t>
            </a:r>
            <a:r>
              <a:rPr lang="bg-BG" dirty="0"/>
              <a:t>, се отпечатва на </a:t>
            </a:r>
            <a:r>
              <a:rPr lang="bg-BG" b="1" dirty="0"/>
              <a:t>няколко страници</a:t>
            </a:r>
          </a:p>
          <a:p>
            <a:pPr lvl="1"/>
            <a:r>
              <a:rPr lang="bg-BG" dirty="0"/>
              <a:t>Редовете и колоните, които са </a:t>
            </a:r>
            <a:r>
              <a:rPr lang="bg-BG" b="1" dirty="0"/>
              <a:t>заглавни,</a:t>
            </a:r>
            <a:r>
              <a:rPr lang="bg-BG" dirty="0"/>
              <a:t> се отпечатват </a:t>
            </a:r>
            <a:r>
              <a:rPr lang="bg-BG" b="1" dirty="0"/>
              <a:t>само</a:t>
            </a:r>
            <a:r>
              <a:rPr lang="bg-BG" dirty="0"/>
              <a:t> на </a:t>
            </a:r>
            <a:r>
              <a:rPr lang="bg-BG" b="1" dirty="0"/>
              <a:t>първата страница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881313" algn="l"/>
              </a:tabLst>
            </a:pPr>
            <a:r>
              <a:rPr lang="bg-BG" dirty="0"/>
              <a:t>Заглавия за печат</a:t>
            </a:r>
            <a:r>
              <a:rPr lang="en-US" dirty="0"/>
              <a:t> (1)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3273289"/>
            <a:ext cx="3966216" cy="3434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59" y="3228450"/>
            <a:ext cx="4005741" cy="353599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219604" y="5517000"/>
            <a:ext cx="1754259" cy="990000"/>
          </a:xfrm>
          <a:prstGeom prst="wedgeRoundRectCallout">
            <a:avLst>
              <a:gd name="adj1" fmla="val 37935"/>
              <a:gd name="adj2" fmla="val -97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0215422" y="4734000"/>
            <a:ext cx="1754259" cy="990000"/>
          </a:xfrm>
          <a:prstGeom prst="wedgeRoundRectCallout">
            <a:avLst>
              <a:gd name="adj1" fmla="val -41274"/>
              <a:gd name="adj2" fmla="val -69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Текстовите кутии:</a:t>
            </a:r>
          </a:p>
          <a:p>
            <a:pPr lvl="1"/>
            <a:r>
              <a:rPr lang="en-US" b="1" dirty="0"/>
              <a:t>Rows to repeat at top </a:t>
            </a:r>
            <a:r>
              <a:rPr lang="en-US" dirty="0"/>
              <a:t>(</a:t>
            </a:r>
            <a:r>
              <a:rPr lang="bg-BG" dirty="0"/>
              <a:t>Повтаряни редове отгоре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b="1" dirty="0"/>
              <a:t>Columns to repeat at left </a:t>
            </a:r>
            <a:r>
              <a:rPr lang="en-US" dirty="0"/>
              <a:t>(</a:t>
            </a:r>
            <a:r>
              <a:rPr lang="bg-BG" dirty="0"/>
              <a:t>Повтаряни колони отляво</a:t>
            </a:r>
            <a:r>
              <a:rPr lang="en-US" dirty="0"/>
              <a:t>)</a:t>
            </a:r>
            <a:r>
              <a:rPr lang="bg-BG" dirty="0"/>
              <a:t> </a:t>
            </a:r>
          </a:p>
          <a:p>
            <a:pPr marL="0" indent="0">
              <a:buNone/>
            </a:pPr>
            <a:r>
              <a:rPr lang="bg-BG" dirty="0"/>
              <a:t>позволяват отпечатването на </a:t>
            </a:r>
            <a:r>
              <a:rPr lang="bg-BG" b="1" dirty="0"/>
              <a:t>заглавните редове </a:t>
            </a:r>
            <a:r>
              <a:rPr lang="bg-BG" dirty="0"/>
              <a:t>и </a:t>
            </a:r>
            <a:r>
              <a:rPr lang="bg-BG" b="1" dirty="0"/>
              <a:t>колони</a:t>
            </a:r>
            <a:r>
              <a:rPr lang="bg-BG" dirty="0"/>
              <a:t> на </a:t>
            </a:r>
            <a:r>
              <a:rPr lang="bg-BG" b="1" dirty="0"/>
              <a:t>всяка страница</a:t>
            </a:r>
          </a:p>
          <a:p>
            <a:pPr>
              <a:spcBef>
                <a:spcPts val="0"/>
              </a:spcBef>
            </a:pPr>
            <a:r>
              <a:rPr lang="bg-BG" dirty="0"/>
              <a:t>За целта </a:t>
            </a:r>
            <a:r>
              <a:rPr lang="bg-BG" b="1" dirty="0"/>
              <a:t>маркирайте</a:t>
            </a:r>
            <a:r>
              <a:rPr lang="bg-BG" dirty="0"/>
              <a:t> редовете и колоните, които искате да се отпечатват на всяка страница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Заглавия за печат</a:t>
            </a:r>
            <a:r>
              <a:rPr lang="en-US" dirty="0"/>
              <a:t>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72"/>
          <a:stretch/>
        </p:blipFill>
        <p:spPr>
          <a:xfrm>
            <a:off x="2759278" y="5591935"/>
            <a:ext cx="6673445" cy="11329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</TotalTime>
  <Words>680</Words>
  <Application>Microsoft Office PowerPoint</Application>
  <PresentationFormat>Widescreen</PresentationFormat>
  <Paragraphs>122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Отпечатване на таблица и на отделни части от нея</vt:lpstr>
      <vt:lpstr>Съдържание</vt:lpstr>
      <vt:lpstr>͏Настройки за отпечатване на таблица</vt:lpstr>
      <vt:lpstr>Настройки</vt:lpstr>
      <vt:lpstr>Page</vt:lpstr>
      <vt:lpstr>Margins</vt:lpstr>
      <vt:lpstr>Sheet</vt:lpstr>
      <vt:lpstr>Заглавия за печат (1)</vt:lpstr>
      <vt:lpstr>Заглавия за печат (2)</vt:lpstr>
      <vt:lpstr>Заглавия за печат (3)</vt:lpstr>
      <vt:lpstr>Отпечатване на таблица</vt:lpstr>
      <vt:lpstr>Отпечатване на таблица</vt:lpstr>
      <vt:lpstr>Отпечатване на таблица</vt:lpstr>
      <vt:lpstr>Отпечатване на таблица</vt:lpstr>
      <vt:lpstr>Настройки за печат </vt:lpstr>
      <vt:lpstr>Настройки за печат </vt:lpstr>
      <vt:lpstr>Настройки за печат – мащабиране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Отпечатване на таблица и на отделни части от нея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910</cp:revision>
  <dcterms:created xsi:type="dcterms:W3CDTF">2018-05-23T13:08:44Z</dcterms:created>
  <dcterms:modified xsi:type="dcterms:W3CDTF">2025-05-28T11:23:30Z</dcterms:modified>
  <cp:category/>
</cp:coreProperties>
</file>