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31" r:id="rId17"/>
    <p:sldId id="527" r:id="rId18"/>
    <p:sldId id="528" r:id="rId19"/>
    <p:sldId id="533" r:id="rId20"/>
    <p:sldId id="534" r:id="rId21"/>
    <p:sldId id="535" r:id="rId22"/>
    <p:sldId id="536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546" r:id="rId32"/>
    <p:sldId id="343" r:id="rId33"/>
    <p:sldId id="401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108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is the concept of using </a:t>
            </a:r>
            <a:r>
              <a:rPr lang="en-US" b="1"/>
              <a:t>classes</a:t>
            </a:r>
            <a:r>
              <a:rPr lang="en-US"/>
              <a:t> and </a:t>
            </a:r>
            <a:r>
              <a:rPr lang="en-US" b="1"/>
              <a:t>objects</a:t>
            </a:r>
            <a:r>
              <a:rPr lang="bg-BG"/>
              <a:t> </a:t>
            </a:r>
            <a:r>
              <a:rPr lang="en-US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are sets of </a:t>
            </a:r>
            <a:r>
              <a:rPr lang="en-US" b="1"/>
              <a:t>data fields</a:t>
            </a:r>
            <a:r>
              <a:rPr lang="en-US"/>
              <a:t>, together with </a:t>
            </a:r>
            <a:r>
              <a:rPr lang="en-US" b="1"/>
              <a:t>methods </a:t>
            </a:r>
            <a:r>
              <a:rPr lang="en-US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define the </a:t>
            </a:r>
            <a:r>
              <a:rPr lang="en-US" b="1"/>
              <a:t>structure of information objects</a:t>
            </a:r>
            <a:r>
              <a:rPr lang="en-US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Objects </a:t>
            </a:r>
            <a:r>
              <a:rPr lang="en-US"/>
              <a:t>are </a:t>
            </a:r>
            <a:r>
              <a:rPr lang="en-US" b="1"/>
              <a:t>instances of the </a:t>
            </a:r>
            <a:r>
              <a:rPr lang="en-US"/>
              <a:t>classes</a:t>
            </a:r>
            <a:r>
              <a:rPr lang="bg-BG"/>
              <a:t>, </a:t>
            </a:r>
            <a:r>
              <a:rPr lang="en-US"/>
              <a:t>holding certain values in their data fields.</a:t>
            </a:r>
          </a:p>
          <a:p>
            <a:endParaRPr lang="en-US"/>
          </a:p>
          <a:p>
            <a:r>
              <a:rPr lang="en-US"/>
              <a:t>At the </a:t>
            </a:r>
            <a:r>
              <a:rPr lang="en-US" b="1"/>
              <a:t>example </a:t>
            </a:r>
            <a:r>
              <a:rPr lang="en-US"/>
              <a:t>we have a definition of the </a:t>
            </a:r>
            <a:r>
              <a:rPr lang="en-US" b="1"/>
              <a:t>class</a:t>
            </a:r>
            <a:r>
              <a:rPr lang="en-US"/>
              <a:t>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holds two </a:t>
            </a:r>
            <a:r>
              <a:rPr lang="en-US" b="1"/>
              <a:t>data fields</a:t>
            </a:r>
            <a:r>
              <a:rPr lang="en-US"/>
              <a:t>: </a:t>
            </a:r>
            <a:r>
              <a:rPr lang="en-US" b="1"/>
              <a:t>width</a:t>
            </a:r>
            <a:r>
              <a:rPr lang="en-US"/>
              <a:t> and </a:t>
            </a:r>
            <a:r>
              <a:rPr lang="en-US" b="1"/>
              <a:t>height</a:t>
            </a:r>
            <a:r>
              <a:rPr lang="en-US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defines a </a:t>
            </a:r>
            <a:r>
              <a:rPr lang="en-US" b="1"/>
              <a:t>method</a:t>
            </a:r>
            <a:r>
              <a:rPr lang="en-US"/>
              <a:t>, holding the code to </a:t>
            </a:r>
            <a:r>
              <a:rPr lang="en-US" b="1"/>
              <a:t>calculate the area</a:t>
            </a:r>
            <a:r>
              <a:rPr lang="en-US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This is the </a:t>
            </a:r>
            <a:r>
              <a:rPr lang="en-US" b="1"/>
              <a:t>class definition</a:t>
            </a:r>
            <a:r>
              <a:rPr lang="en-US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definitions of the </a:t>
            </a:r>
            <a:r>
              <a:rPr lang="en-US" b="1"/>
              <a:t>data fields</a:t>
            </a:r>
            <a:r>
              <a:rPr lang="en-US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</a:t>
            </a:r>
            <a:r>
              <a:rPr lang="en-US" b="1"/>
              <a:t>methods </a:t>
            </a:r>
            <a:r>
              <a:rPr lang="en-US"/>
              <a:t>of the class: the </a:t>
            </a:r>
            <a:r>
              <a:rPr lang="en-US" b="1"/>
              <a:t>operations</a:t>
            </a:r>
            <a:r>
              <a:rPr lang="en-US"/>
              <a:t> or </a:t>
            </a:r>
            <a:r>
              <a:rPr lang="en-US" b="1"/>
              <a:t>actions</a:t>
            </a:r>
            <a:r>
              <a:rPr lang="en-US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And now we have </a:t>
            </a:r>
            <a:r>
              <a:rPr lang="en-US" b="1"/>
              <a:t>several objects </a:t>
            </a:r>
            <a:r>
              <a:rPr lang="en-US"/>
              <a:t>of this class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first object</a:t>
            </a:r>
            <a:r>
              <a:rPr lang="en-US"/>
              <a:t> is a rectangle of </a:t>
            </a:r>
            <a:r>
              <a:rPr lang="en-US" b="1"/>
              <a:t>width 5 </a:t>
            </a:r>
            <a:r>
              <a:rPr lang="en-US"/>
              <a:t>and </a:t>
            </a:r>
            <a:r>
              <a:rPr lang="en-US" b="1"/>
              <a:t>height 6</a:t>
            </a: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6 </a:t>
            </a:r>
            <a:r>
              <a:rPr lang="en-US"/>
              <a:t>and </a:t>
            </a:r>
            <a:r>
              <a:rPr lang="en-US" b="1"/>
              <a:t>height 4</a:t>
            </a:r>
            <a:r>
              <a:rPr lang="en-US"/>
              <a:t>.</a:t>
            </a:r>
            <a:endParaRPr lang="bg-BG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Some 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7 </a:t>
            </a:r>
            <a:r>
              <a:rPr lang="en-US"/>
              <a:t>and </a:t>
            </a:r>
            <a:r>
              <a:rPr lang="en-US" b="1"/>
              <a:t>height 3</a:t>
            </a:r>
            <a:r>
              <a:rPr lang="en-US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have one </a:t>
            </a:r>
            <a:r>
              <a:rPr lang="en-US" b="1"/>
              <a:t>class "Rectangle" </a:t>
            </a:r>
            <a:r>
              <a:rPr lang="en-US"/>
              <a:t>and </a:t>
            </a:r>
            <a:r>
              <a:rPr lang="en-US" b="1"/>
              <a:t>3 objects </a:t>
            </a:r>
            <a:r>
              <a:rPr lang="en-US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It defines the </a:t>
            </a:r>
            <a:r>
              <a:rPr lang="en-US" b="1"/>
              <a:t>data fields </a:t>
            </a:r>
            <a:r>
              <a:rPr lang="en-US"/>
              <a:t>and </a:t>
            </a:r>
            <a:r>
              <a:rPr lang="en-US" b="1"/>
              <a:t>methods</a:t>
            </a:r>
            <a:r>
              <a:rPr lang="bg-BG"/>
              <a:t> </a:t>
            </a:r>
            <a:r>
              <a:rPr lang="en-US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Classes don't hold data. They hold </a:t>
            </a:r>
            <a:r>
              <a:rPr lang="en-US" b="1"/>
              <a:t>data definitions</a:t>
            </a:r>
            <a:r>
              <a:rPr lang="en-US" b="0"/>
              <a:t> and </a:t>
            </a:r>
            <a:r>
              <a:rPr lang="en-US" b="1"/>
              <a:t>operation definitions</a:t>
            </a:r>
            <a:r>
              <a:rPr lang="en-US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Objects hold values </a:t>
            </a:r>
            <a:r>
              <a:rPr lang="en-US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of class "Rectangle" </a:t>
            </a:r>
            <a:r>
              <a:rPr lang="en-US" b="1"/>
              <a:t>hold data </a:t>
            </a:r>
            <a:r>
              <a:rPr lang="en-US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are </a:t>
            </a:r>
            <a:r>
              <a:rPr lang="en-US" b="1"/>
              <a:t>information structures</a:t>
            </a:r>
            <a:r>
              <a:rPr lang="en-US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/>
              <a:t>Classes and objects </a:t>
            </a:r>
            <a:r>
              <a:rPr lang="en-US" b="0"/>
              <a:t>are the building blocks of the </a:t>
            </a: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Създайте файл за класа:</a:t>
            </a:r>
            <a:r>
              <a:rPr lang="en-US" sz="3200"/>
              <a:t> </a:t>
            </a:r>
            <a:r>
              <a:rPr lang="en-US" sz="3200">
                <a:sym typeface="Wingdings" panose="05000000000000000000" pitchFamily="2" charset="2"/>
              </a:rPr>
              <a:t>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 </a:t>
            </a:r>
            <a:r>
              <a:rPr lang="bg-BG" sz="3200">
                <a:sym typeface="Wingdings" panose="05000000000000000000" pitchFamily="2" charset="2"/>
              </a:rPr>
              <a:t>или:</a:t>
            </a:r>
            <a:br>
              <a:rPr lang="bg-BG" sz="3200">
                <a:sym typeface="Wingdings" panose="05000000000000000000" pitchFamily="2" charset="2"/>
              </a:rPr>
            </a:br>
            <a:r>
              <a:rPr lang="bg-BG" sz="320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/>
              <a:t>[</a:t>
            </a:r>
            <a:r>
              <a:rPr lang="en-US" sz="3200" b="1">
                <a:solidFill>
                  <a:schemeClr val="bg1"/>
                </a:solidFill>
              </a:rPr>
              <a:t>Add</a:t>
            </a:r>
            <a:r>
              <a:rPr lang="en-US" sz="3200"/>
              <a:t>]</a:t>
            </a:r>
            <a:r>
              <a:rPr lang="en-US" sz="3200">
                <a:sym typeface="Wingdings" panose="05000000000000000000" pitchFamily="2" charset="2"/>
              </a:rPr>
              <a:t>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 err="1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TPMF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bankaccount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intcalc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-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/>
              <a:t> </a:t>
            </a:r>
            <a:r>
              <a:rPr lang="bg-BG" sz="3100"/>
              <a:t>(ООП) е концепция за моделиране на ситуации от реалния живот чрез </a:t>
            </a:r>
            <a:r>
              <a:rPr lang="bg-BG" sz="3100" b="1">
                <a:solidFill>
                  <a:schemeClr val="bg1"/>
                </a:solidFill>
              </a:rPr>
              <a:t>класове</a:t>
            </a:r>
            <a:r>
              <a:rPr lang="en-US" sz="3100"/>
              <a:t> </a:t>
            </a:r>
            <a:r>
              <a:rPr lang="bg-BG" sz="3100"/>
              <a:t>и</a:t>
            </a:r>
            <a:r>
              <a:rPr lang="en-US" sz="3100"/>
              <a:t> </a:t>
            </a:r>
            <a:r>
              <a:rPr lang="bg-BG" sz="3100" b="1">
                <a:solidFill>
                  <a:schemeClr val="bg1"/>
                </a:solidFill>
              </a:rPr>
              <a:t>обекти</a:t>
            </a:r>
            <a:endParaRPr lang="en-US" sz="3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>
                <a:solidFill>
                  <a:schemeClr val="bg1"/>
                </a:solidFill>
              </a:rPr>
              <a:t>class</a:t>
            </a:r>
            <a:r>
              <a:rPr lang="en-US" sz="2399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CalcArea() {</a:t>
            </a:r>
            <a:br>
              <a:rPr lang="en-US" sz="2399">
                <a:solidFill>
                  <a:schemeClr val="tx1"/>
                </a:solidFill>
              </a:rPr>
            </a:br>
            <a:r>
              <a:rPr lang="en-US" sz="2399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}</a:t>
            </a:r>
            <a:endParaRPr lang="en-US" sz="2399" baseline="-25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Съхраняване на данни в клас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>
                <a:solidFill>
                  <a:schemeClr val="bg1"/>
                </a:solidFill>
              </a:rPr>
              <a:t>CalcArea</a:t>
            </a:r>
            <a:r>
              <a:rPr lang="en-US" sz="2599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9231"/>
              <a:gd name="adj2" fmla="val -32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59641"/>
              <a:gd name="adj2" fmla="val 29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 (видимостта)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98302" y="3934812"/>
            <a:ext cx="2369582" cy="919090"/>
          </a:xfrm>
          <a:prstGeom prst="wedgeRoundRectCallout">
            <a:avLst>
              <a:gd name="adj1" fmla="val 84686"/>
              <a:gd name="adj2" fmla="val -70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101768"/>
              <a:gd name="adj2" fmla="val 72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68093"/>
              <a:gd name="adj2" fmla="val -669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/>
              <a:t>Използват се, за да се създадат </a:t>
            </a:r>
            <a:r>
              <a:rPr lang="en-US" sz="3600" b="1">
                <a:solidFill>
                  <a:schemeClr val="bg1"/>
                </a:solidFill>
              </a:rPr>
              <a:t>accessor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mutator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(</a:t>
            </a:r>
            <a:r>
              <a:rPr lang="en-US" sz="3600" b="1">
                <a:solidFill>
                  <a:schemeClr val="bg1"/>
                </a:solidFill>
              </a:rPr>
              <a:t>getter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setter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 </a:t>
            </a:r>
            <a:r>
              <a:rPr lang="bg-BG"/>
              <a:t>Кола</a:t>
            </a:r>
            <a:endParaRPr lang="en-US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accent2"/>
                </a:solidFill>
              </a:rPr>
              <a:t>// TODO: </a:t>
            </a:r>
            <a:r>
              <a:rPr lang="bg-BG" sz="2399" i="1">
                <a:solidFill>
                  <a:schemeClr val="accent2"/>
                </a:solidFill>
              </a:rPr>
              <a:t>Добавете </a:t>
            </a:r>
            <a:r>
              <a:rPr lang="en-GB" sz="2399" i="1">
                <a:solidFill>
                  <a:schemeClr val="accent2"/>
                </a:solidFill>
              </a:rPr>
              <a:t>Getter </a:t>
            </a:r>
            <a:r>
              <a:rPr lang="bg-BG" sz="2399" i="1">
                <a:solidFill>
                  <a:schemeClr val="accent2"/>
                </a:solidFill>
              </a:rPr>
              <a:t>и</a:t>
            </a:r>
            <a:r>
              <a:rPr lang="en-GB" sz="2399" i="1">
                <a:solidFill>
                  <a:schemeClr val="accent2"/>
                </a:solidFill>
              </a:rPr>
              <a:t> Setter</a:t>
            </a:r>
            <a:r>
              <a:rPr lang="bg-BG" sz="2399" i="1">
                <a:solidFill>
                  <a:schemeClr val="accent2"/>
                </a:solidFill>
              </a:rPr>
              <a:t> за модела и годината</a:t>
            </a:r>
            <a:endParaRPr lang="en-GB" sz="2399" i="1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Методи, параметри и връщана стойност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</a:t>
            </a:r>
            <a:r>
              <a:rPr lang="en-US" sz="2799" dirty="0" err="1">
                <a:solidFill>
                  <a:schemeClr val="bg1"/>
                </a:solidFill>
              </a:rPr>
              <a:t>CalcArea</a:t>
            </a:r>
            <a:r>
              <a:rPr lang="en-US" sz="27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 err="1">
                <a:solidFill>
                  <a:schemeClr val="bg1"/>
                </a:solidFill>
              </a:rPr>
              <a:t>this</a:t>
            </a:r>
            <a:r>
              <a:rPr lang="en-US" sz="2799" dirty="0" err="1">
                <a:solidFill>
                  <a:schemeClr val="tx1"/>
                </a:solidFill>
              </a:rPr>
              <a:t>.Width</a:t>
            </a:r>
            <a:r>
              <a:rPr lang="en-US" sz="2799" dirty="0">
                <a:solidFill>
                  <a:schemeClr val="tx1"/>
                </a:solidFill>
              </a:rPr>
              <a:t>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176000" y="5296735"/>
            <a:ext cx="3511040" cy="1055298"/>
          </a:xfrm>
          <a:prstGeom prst="wedgeRoundRectCallout">
            <a:avLst>
              <a:gd name="adj1" fmla="val -55896"/>
              <a:gd name="adj2" fmla="val -68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/>
              <a:t>Съхраняват</a:t>
            </a:r>
            <a:r>
              <a:rPr lang="en-US" sz="3600"/>
              <a:t> </a:t>
            </a:r>
            <a:r>
              <a:rPr lang="bg-BG" sz="3600" b="1">
                <a:solidFill>
                  <a:schemeClr val="bg1"/>
                </a:solidFill>
              </a:rPr>
              <a:t>изпълним код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</a:t>
            </a:r>
            <a:r>
              <a:rPr lang="bg-BG"/>
              <a:t> Разширение на класа </a:t>
            </a:r>
            <a:r>
              <a:rPr lang="en-US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</a:t>
            </a:r>
            <a:r>
              <a:rPr lang="bg-BG" sz="2399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Вземете останалите полета от предишната задача</a:t>
            </a:r>
            <a:endParaRPr lang="en-GB" sz="2399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</a:t>
            </a:r>
            <a:r>
              <a:rPr lang="bg-BG" sz="2399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Вземете останалите свойства от предишната задача</a:t>
            </a:r>
            <a:endParaRPr lang="en-GB" sz="2399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(2)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(3)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string WhoAmI</a:t>
            </a:r>
            <a:r>
              <a:rPr lang="en-US" sz="2399"/>
              <a:t>()</a:t>
            </a:r>
          </a:p>
          <a:p>
            <a:r>
              <a:rPr lang="en-US" sz="2399"/>
              <a:t>{</a:t>
            </a:r>
          </a:p>
          <a:p>
            <a:r>
              <a:rPr lang="en-US" sz="2399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return sb.ToString();</a:t>
            </a:r>
          </a:p>
          <a:p>
            <a:r>
              <a:rPr lang="en-US" sz="2399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</a:t>
            </a:r>
            <a:r>
              <a:rPr lang="bg-BG" sz="1799"/>
              <a:t> </a:t>
            </a:r>
            <a:r>
              <a:rPr lang="en-US" sz="1799">
                <a:hlinkClick r:id="rId2"/>
              </a:rPr>
              <a:t>https://judge.softuni.bg/Contests/Practice/Index/3161#1</a:t>
            </a:r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обект? Какво е клас?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Когато </a:t>
            </a:r>
            <a:r>
              <a:rPr lang="bg-BG" sz="3000" b="1">
                <a:solidFill>
                  <a:schemeClr val="bg1"/>
                </a:solidFill>
              </a:rPr>
              <a:t>конструкторът</a:t>
            </a:r>
            <a:r>
              <a:rPr lang="bg-BG" sz="3000"/>
              <a:t> е извикан</a:t>
            </a:r>
            <a:r>
              <a:rPr lang="en-GB" sz="3000"/>
              <a:t>, </a:t>
            </a:r>
            <a:r>
              <a:rPr lang="bg-BG" sz="3000"/>
              <a:t>създава </a:t>
            </a: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bg-BG" sz="3000"/>
              <a:t> на класа и обикновено инициализира неговите членове</a:t>
            </a:r>
            <a:endParaRPr lang="en-GB" sz="3000"/>
          </a:p>
          <a:p>
            <a:r>
              <a:rPr lang="bg-BG" sz="3000"/>
              <a:t>Класовете в </a:t>
            </a:r>
            <a:r>
              <a:rPr lang="en-GB" sz="3000"/>
              <a:t>C# </a:t>
            </a:r>
            <a:r>
              <a:rPr lang="bg-BG" sz="3000"/>
              <a:t>се инициализират с </a:t>
            </a:r>
            <a:r>
              <a:rPr lang="bg-BG" sz="3000" b="1">
                <a:solidFill>
                  <a:schemeClr val="bg1"/>
                </a:solidFill>
              </a:rPr>
              <a:t>ключовата дума</a:t>
            </a:r>
            <a:r>
              <a:rPr lang="en-GB" sz="3000" b="1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  <a:r>
              <a:rPr lang="bg-BG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Създаваме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обект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 и класове - примери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</TotalTime>
  <Words>2541</Words>
  <Application>Microsoft Macintosh PowerPoint</Application>
  <PresentationFormat>Widescreen</PresentationFormat>
  <Paragraphs>438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209</cp:revision>
  <dcterms:created xsi:type="dcterms:W3CDTF">2018-05-23T13:08:44Z</dcterms:created>
  <dcterms:modified xsi:type="dcterms:W3CDTF">2023-01-23T12:09:20Z</dcterms:modified>
  <cp:category>programming;education;software engineering;software development</cp:category>
</cp:coreProperties>
</file>