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353" r:id="rId4"/>
    <p:sldId id="497" r:id="rId5"/>
    <p:sldId id="696" r:id="rId6"/>
    <p:sldId id="699" r:id="rId7"/>
    <p:sldId id="610" r:id="rId8"/>
    <p:sldId id="611" r:id="rId9"/>
    <p:sldId id="697" r:id="rId10"/>
    <p:sldId id="616" r:id="rId11"/>
    <p:sldId id="620" r:id="rId12"/>
    <p:sldId id="717" r:id="rId13"/>
    <p:sldId id="589" r:id="rId14"/>
    <p:sldId id="719" r:id="rId15"/>
    <p:sldId id="664" r:id="rId16"/>
    <p:sldId id="682" r:id="rId17"/>
    <p:sldId id="700" r:id="rId18"/>
    <p:sldId id="701" r:id="rId19"/>
    <p:sldId id="718" r:id="rId20"/>
    <p:sldId id="698" r:id="rId21"/>
    <p:sldId id="703" r:id="rId22"/>
    <p:sldId id="706" r:id="rId23"/>
    <p:sldId id="705" r:id="rId24"/>
    <p:sldId id="704" r:id="rId25"/>
    <p:sldId id="649" r:id="rId26"/>
    <p:sldId id="707" r:id="rId27"/>
    <p:sldId id="708" r:id="rId28"/>
    <p:sldId id="709" r:id="rId29"/>
    <p:sldId id="710" r:id="rId30"/>
    <p:sldId id="711" r:id="rId31"/>
    <p:sldId id="713" r:id="rId32"/>
    <p:sldId id="712" r:id="rId33"/>
    <p:sldId id="714" r:id="rId34"/>
    <p:sldId id="715" r:id="rId35"/>
    <p:sldId id="720" r:id="rId36"/>
    <p:sldId id="721" r:id="rId37"/>
    <p:sldId id="722" r:id="rId38"/>
    <p:sldId id="633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ORM" id="{66DCFE1F-60FD-44F2-BE82-706DDBC14898}">
          <p14:sldIdLst>
            <p14:sldId id="353"/>
            <p14:sldId id="497"/>
            <p14:sldId id="696"/>
            <p14:sldId id="699"/>
          </p14:sldIdLst>
        </p14:section>
        <p14:section name="Code First и Database First" id="{EB44CA50-B176-0C4C-B0D0-5459023C7783}">
          <p14:sldIdLst>
            <p14:sldId id="610"/>
            <p14:sldId id="611"/>
            <p14:sldId id="697"/>
          </p14:sldIdLst>
        </p14:section>
        <p14:section name="Entity Framework" id="{2B3E1915-4BA2-9447-BC07-AE658EE7EC35}">
          <p14:sldIdLst>
            <p14:sldId id="616"/>
            <p14:sldId id="620"/>
            <p14:sldId id="717"/>
          </p14:sldIdLst>
        </p14:section>
        <p14:section name="Конфигурация на връзка към база данни" id="{FAFEC62E-8A3E-B74C-B607-F2A5F82A6EDC}">
          <p14:sldIdLst>
            <p14:sldId id="589"/>
            <p14:sldId id="719"/>
          </p14:sldIdLst>
        </p14:section>
        <p14:section name="Database First с Entity Framework" id="{9AE1CB8F-6B60-F44E-ABAB-A3E11E2F13B8}">
          <p14:sldIdLst>
            <p14:sldId id="664"/>
            <p14:sldId id="682"/>
            <p14:sldId id="700"/>
            <p14:sldId id="701"/>
            <p14:sldId id="718"/>
          </p14:sldIdLst>
        </p14:section>
        <p14:section name="Четене на данни с Entity Framework" id="{31D7A09E-3F23-D541-9405-562A281808D2}">
          <p14:sldIdLst>
            <p14:sldId id="698"/>
            <p14:sldId id="703"/>
            <p14:sldId id="706"/>
            <p14:sldId id="705"/>
            <p14:sldId id="704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09"/>
            <p14:sldId id="710"/>
            <p14:sldId id="711"/>
            <p14:sldId id="713"/>
            <p14:sldId id="712"/>
            <p14:sldId id="714"/>
            <p14:sldId id="715"/>
            <p14:sldId id="720"/>
            <p14:sldId id="721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4" autoAdjust="0"/>
    <p:restoredTop sz="95188" autoAdjust="0"/>
  </p:normalViewPr>
  <p:slideViewPr>
    <p:cSldViewPr showGuides="1">
      <p:cViewPr varScale="1">
        <p:scale>
          <a:sx n="103" d="100"/>
          <a:sy n="103" d="100"/>
        </p:scale>
        <p:origin x="192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3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2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8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5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27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4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5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5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9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1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3148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1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Въведение в обектно-ориентиран модел на релационна база данни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368" y="3037179"/>
            <a:ext cx="1901238" cy="8869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656" y="3073279"/>
            <a:ext cx="4472298" cy="2464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ORM</a:t>
            </a:r>
            <a:r>
              <a:rPr lang="bg-BG" dirty="0"/>
              <a:t> за .</a:t>
            </a:r>
            <a:r>
              <a:rPr lang="en-US" dirty="0"/>
              <a:t>NET </a:t>
            </a:r>
            <a:r>
              <a:rPr lang="bg-BG" dirty="0"/>
              <a:t>и .</a:t>
            </a:r>
            <a:r>
              <a:rPr lang="en-US" dirty="0"/>
              <a:t>NET Core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Entity Framework и 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2B95-8DBC-0B86-B3F4-A8B3D23B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0" y="819000"/>
            <a:ext cx="3594100" cy="35941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600" dirty="0"/>
              <a:t>Стандартният </a:t>
            </a:r>
            <a:r>
              <a:rPr lang="en-US" sz="3600" b="1" dirty="0">
                <a:solidFill>
                  <a:schemeClr val="bg1"/>
                </a:solidFill>
              </a:rPr>
              <a:t>ORM </a:t>
            </a:r>
            <a:r>
              <a:rPr lang="bg-BG" sz="3600" b="1" dirty="0"/>
              <a:t>фреймуърк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за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bg-BG" sz="3600" dirty="0"/>
              <a:t>Осигурява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LINQ</a:t>
            </a:r>
            <a:r>
              <a:rPr lang="en-US" sz="3600" dirty="0"/>
              <a:t>-</a:t>
            </a:r>
            <a:r>
              <a:rPr lang="bg-BG" sz="3600" dirty="0"/>
              <a:t>базирани </a:t>
            </a:r>
            <a:r>
              <a:rPr lang="bg-BG" sz="3600" b="1" dirty="0"/>
              <a:t>заявки</a:t>
            </a:r>
            <a:r>
              <a:rPr lang="bg-BG" sz="3600" dirty="0"/>
              <a:t> 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CRUD</a:t>
            </a:r>
            <a:r>
              <a:rPr lang="bg-BG" sz="3600" dirty="0"/>
              <a:t> </a:t>
            </a:r>
            <a:r>
              <a:rPr lang="bg-BG" sz="3600" b="1" dirty="0"/>
              <a:t>операции</a:t>
            </a:r>
            <a:endParaRPr lang="en-US" sz="3600" b="1" dirty="0"/>
          </a:p>
          <a:p>
            <a:r>
              <a:rPr lang="bg-BG" sz="3600" dirty="0"/>
              <a:t>Автоматично проследява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промените на обекти</a:t>
            </a:r>
            <a:endParaRPr lang="en-US" sz="3600" dirty="0"/>
          </a:p>
          <a:p>
            <a:r>
              <a:rPr lang="bg-BG" sz="3600" dirty="0"/>
              <a:t>Работи с различни </a:t>
            </a:r>
            <a:r>
              <a:rPr lang="bg-BG" sz="3600" b="1" dirty="0">
                <a:solidFill>
                  <a:schemeClr val="bg1"/>
                </a:solidFill>
              </a:rPr>
              <a:t>релационни бази данни</a:t>
            </a:r>
          </a:p>
          <a:p>
            <a:r>
              <a:rPr lang="bg-BG" sz="3600" dirty="0"/>
              <a:t>С </a:t>
            </a:r>
            <a:r>
              <a:rPr lang="bg-BG" sz="3600" b="1" dirty="0"/>
              <a:t>отворен код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open-source</a:t>
            </a:r>
            <a:r>
              <a:rPr lang="en-US" sz="3600" dirty="0"/>
              <a:t>)</a:t>
            </a:r>
          </a:p>
          <a:p>
            <a:pPr>
              <a:buClr>
                <a:schemeClr val="tx2"/>
              </a:buClr>
            </a:pP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sz="4000" dirty="0"/>
              <a:t>Entity Framework и Entity Framework Core</a:t>
            </a:r>
            <a:r>
              <a:rPr lang="bg-BG" sz="4000" dirty="0"/>
              <a:t> (</a:t>
            </a:r>
            <a:r>
              <a:rPr lang="en-US" sz="4000" dirty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B57A-93C2-CF78-7722-33B7D1EFF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393069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Entity Framework Core </a:t>
            </a:r>
            <a:r>
              <a:rPr lang="bg-BG" dirty="0"/>
              <a:t>(</a:t>
            </a:r>
            <a:r>
              <a:rPr lang="bg-BG" b="1" dirty="0"/>
              <a:t>EF Core</a:t>
            </a:r>
            <a:r>
              <a:rPr lang="bg-BG" dirty="0"/>
              <a:t>) е модерен </a:t>
            </a:r>
            <a:r>
              <a:rPr lang="en-US" b="1" dirty="0"/>
              <a:t>ORM</a:t>
            </a:r>
            <a:r>
              <a:rPr lang="bg-BG" dirty="0"/>
              <a:t> за </a:t>
            </a:r>
            <a:r>
              <a:rPr lang="bg-BG" b="1" dirty="0"/>
              <a:t>.NET </a:t>
            </a:r>
            <a:r>
              <a:rPr lang="en-US" b="1" dirty="0"/>
              <a:t>Core</a:t>
            </a:r>
          </a:p>
          <a:p>
            <a:r>
              <a:rPr lang="bg-BG" dirty="0"/>
              <a:t>Поддържа </a:t>
            </a:r>
            <a:r>
              <a:rPr lang="bg-BG" b="1" dirty="0">
                <a:solidFill>
                  <a:schemeClr val="bg1"/>
                </a:solidFill>
              </a:rPr>
              <a:t>LINQ</a:t>
            </a:r>
            <a:r>
              <a:rPr lang="bg-BG" dirty="0"/>
              <a:t> заявки, </a:t>
            </a:r>
            <a:r>
              <a:rPr lang="bg-BG" b="1" dirty="0">
                <a:solidFill>
                  <a:schemeClr val="bg1"/>
                </a:solidFill>
              </a:rPr>
              <a:t>проследяване на промените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актуализации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миграции</a:t>
            </a:r>
            <a:r>
              <a:rPr lang="bg-BG" dirty="0"/>
              <a:t> на схеми</a:t>
            </a:r>
          </a:p>
          <a:p>
            <a:r>
              <a:rPr lang="bg-BG" dirty="0"/>
              <a:t>Работи с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  <a:r>
              <a:rPr lang="bg-BG" dirty="0">
                <a:solidFill>
                  <a:schemeClr val="bg1"/>
                </a:solidFill>
              </a:rPr>
              <a:t>/</a:t>
            </a:r>
            <a:r>
              <a:rPr lang="bg-BG" b="1" dirty="0">
                <a:solidFill>
                  <a:schemeClr val="bg1"/>
                </a:solidFill>
              </a:rPr>
              <a:t>Azure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SQL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SQLite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bg-BG" dirty="0"/>
              <a:t> и други бази данни</a:t>
            </a:r>
            <a:endParaRPr lang="en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CC3CD-E206-2FB3-539F-4A2A2DCE7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52806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Entity Framework </a:t>
            </a:r>
            <a:r>
              <a:rPr lang="bg-BG" sz="2900" dirty="0"/>
              <a:t>(</a:t>
            </a:r>
            <a:r>
              <a:rPr lang="bg-BG" sz="2900" b="1" dirty="0"/>
              <a:t>EF</a:t>
            </a:r>
            <a:r>
              <a:rPr lang="bg-BG" sz="2900" dirty="0"/>
              <a:t>) е </a:t>
            </a:r>
            <a:r>
              <a:rPr lang="en-US" sz="2900" b="1" dirty="0"/>
              <a:t>ORM</a:t>
            </a:r>
            <a:r>
              <a:rPr lang="en-US" sz="2900" dirty="0"/>
              <a:t> </a:t>
            </a:r>
            <a:r>
              <a:rPr lang="bg-BG" sz="2900" dirty="0"/>
              <a:t>за </a:t>
            </a:r>
            <a:r>
              <a:rPr lang="bg-BG" sz="2900" b="1" dirty="0"/>
              <a:t>.NET Framework</a:t>
            </a:r>
            <a:r>
              <a:rPr lang="bg-BG" sz="2900" dirty="0"/>
              <a:t>, но с поддръжка за </a:t>
            </a:r>
            <a:r>
              <a:rPr lang="bg-BG" sz="2900" b="1" dirty="0"/>
              <a:t>.NET Core</a:t>
            </a:r>
          </a:p>
          <a:p>
            <a:r>
              <a:rPr lang="bg-BG" sz="2900" dirty="0"/>
              <a:t>Поддържа се, но </a:t>
            </a:r>
            <a:r>
              <a:rPr lang="bg-BG" sz="2900" b="1" dirty="0"/>
              <a:t>не се </a:t>
            </a:r>
            <a:r>
              <a:rPr lang="bg-BG" sz="2900" dirty="0"/>
              <a:t>разработва </a:t>
            </a:r>
            <a:r>
              <a:rPr lang="bg-BG" sz="2900" b="1" dirty="0"/>
              <a:t>активно</a:t>
            </a:r>
          </a:p>
          <a:p>
            <a:r>
              <a:rPr lang="bg-BG" sz="2900" dirty="0"/>
              <a:t>Работи с </a:t>
            </a:r>
            <a:r>
              <a:rPr lang="bg-BG" sz="2900" b="1" dirty="0">
                <a:solidFill>
                  <a:schemeClr val="bg1"/>
                </a:solidFill>
              </a:rPr>
              <a:t>релационни бази данни</a:t>
            </a:r>
            <a:endParaRPr lang="en-BG" sz="29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и</a:t>
            </a:r>
            <a:r>
              <a:rPr lang="bg-BG" dirty="0"/>
              <a:t> </a:t>
            </a:r>
            <a:r>
              <a:rPr lang="en-US" dirty="0"/>
              <a:t>Entity Framework Core (2)</a:t>
            </a:r>
          </a:p>
        </p:txBody>
      </p:sp>
    </p:spTree>
    <p:extLst>
      <p:ext uri="{BB962C8B-B14F-4D97-AF65-F5344CB8AC3E}">
        <p14:creationId xmlns:p14="http://schemas.microsoft.com/office/powerpoint/2010/main" val="3363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Connection string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Конфигурация на връзка към база данни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DDCB1-5B75-BFCE-B37B-E4E70E35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60" y="1719000"/>
            <a:ext cx="2212479" cy="18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GB" b="1" dirty="0">
                <a:solidFill>
                  <a:schemeClr val="bg1"/>
                </a:solidFill>
              </a:rPr>
              <a:t>Entity Framework</a:t>
            </a:r>
            <a:r>
              <a:rPr lang="en-GB" dirty="0"/>
              <a:t>, </a:t>
            </a:r>
            <a:r>
              <a:rPr lang="bg-BG" b="1" dirty="0"/>
              <a:t>конфигурацията</a:t>
            </a:r>
            <a:r>
              <a:rPr lang="bg-BG" dirty="0"/>
              <a:t> на </a:t>
            </a:r>
            <a:r>
              <a:rPr lang="bg-BG" b="1" dirty="0"/>
              <a:t>връзката</a:t>
            </a:r>
            <a:r>
              <a:rPr lang="bg-BG" dirty="0"/>
              <a:t> към база данни се извършва чрез </a:t>
            </a:r>
            <a:r>
              <a:rPr lang="bg-BG" b="1" dirty="0">
                <a:solidFill>
                  <a:schemeClr val="bg1"/>
                </a:solidFill>
              </a:rPr>
              <a:t>задаване </a:t>
            </a:r>
            <a:r>
              <a:rPr lang="bg-BG" dirty="0"/>
              <a:t>на </a:t>
            </a:r>
            <a:r>
              <a:rPr lang="en-GB" b="1" dirty="0">
                <a:solidFill>
                  <a:schemeClr val="bg1"/>
                </a:solidFill>
              </a:rPr>
              <a:t>connection string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Съдържа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</a:t>
            </a:r>
            <a:r>
              <a:rPr lang="bg-BG" b="1" dirty="0"/>
              <a:t>сървър</a:t>
            </a:r>
            <a:r>
              <a:rPr lang="bg-BG" dirty="0"/>
              <a:t>, </a:t>
            </a:r>
            <a:r>
              <a:rPr lang="bg-BG" b="1" dirty="0"/>
              <a:t>база данни</a:t>
            </a:r>
            <a:r>
              <a:rPr lang="bg-BG" dirty="0"/>
              <a:t>, </a:t>
            </a:r>
            <a:r>
              <a:rPr lang="bg-BG" b="1" dirty="0"/>
              <a:t>потребителско име </a:t>
            </a:r>
            <a:r>
              <a:rPr lang="bg-BG" dirty="0"/>
              <a:t>и </a:t>
            </a:r>
            <a:r>
              <a:rPr lang="bg-BG" b="1" dirty="0"/>
              <a:t>парола</a:t>
            </a:r>
            <a:r>
              <a:rPr lang="bg-BG" dirty="0"/>
              <a:t>, и други </a:t>
            </a:r>
            <a:r>
              <a:rPr lang="bg-BG" b="1" dirty="0">
                <a:solidFill>
                  <a:schemeClr val="bg1"/>
                </a:solidFill>
              </a:rPr>
              <a:t>параметри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Пример:</a:t>
            </a:r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string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CCF1E4-B174-1DDF-24C1-0C7400D33C51}"/>
              </a:ext>
            </a:extLst>
          </p:cNvPr>
          <p:cNvSpPr txBox="1">
            <a:spLocks/>
          </p:cNvSpPr>
          <p:nvPr/>
        </p:nvSpPr>
        <p:spPr>
          <a:xfrm>
            <a:off x="644672" y="4548236"/>
            <a:ext cx="1110835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"Server=&lt;и</a:t>
            </a:r>
            <a:r>
              <a:rPr lang="bg-BG" sz="2200" b="1" noProof="1">
                <a:latin typeface="Consolas" panose="020B0609020204030204" pitchFamily="49" charset="0"/>
              </a:rPr>
              <a:t>ме на сървър</a:t>
            </a:r>
            <a:r>
              <a:rPr lang="en-US" sz="2200" b="1" noProof="1">
                <a:latin typeface="Consolas" panose="020B0609020204030204" pitchFamily="49" charset="0"/>
              </a:rPr>
              <a:t>&gt;;Initial Catalog=&lt;и</a:t>
            </a:r>
            <a:r>
              <a:rPr lang="bg-BG" sz="2200" b="1" noProof="1">
                <a:latin typeface="Consolas" panose="020B0609020204030204" pitchFamily="49" charset="0"/>
              </a:rPr>
              <a:t>ме на баз</a:t>
            </a:r>
            <a:r>
              <a:rPr lang="en-US" sz="2200" b="1" noProof="1">
                <a:latin typeface="Consolas" panose="020B0609020204030204" pitchFamily="49" charset="0"/>
              </a:rPr>
              <a:t>а </a:t>
            </a:r>
            <a:r>
              <a:rPr lang="bg-BG" sz="2200" b="1" noProof="1">
                <a:latin typeface="Consolas" panose="020B0609020204030204" pitchFamily="49" charset="0"/>
              </a:rPr>
              <a:t>данни</a:t>
            </a:r>
            <a:r>
              <a:rPr lang="en-US" sz="2200" b="1" noProof="1">
                <a:latin typeface="Consolas" panose="020B0609020204030204" pitchFamily="49" charset="0"/>
              </a:rPr>
              <a:t>&gt;;User=&lt;</a:t>
            </a:r>
            <a:r>
              <a:rPr lang="bg-BG" sz="2200" b="1" noProof="1">
                <a:latin typeface="Consolas" panose="020B0609020204030204" pitchFamily="49" charset="0"/>
              </a:rPr>
              <a:t>потребителско име</a:t>
            </a:r>
            <a:r>
              <a:rPr lang="en-US" sz="2200" b="1" noProof="1">
                <a:latin typeface="Consolas" panose="020B0609020204030204" pitchFamily="49" charset="0"/>
              </a:rPr>
              <a:t>&gt;</a:t>
            </a:r>
            <a:r>
              <a:rPr lang="bg-BG" sz="2200" b="1" noProof="1">
                <a:latin typeface="Consolas" panose="020B0609020204030204" pitchFamily="49" charset="0"/>
              </a:rPr>
              <a:t>;</a:t>
            </a:r>
            <a:r>
              <a:rPr lang="en-US" sz="2200" b="1" noProof="1">
                <a:latin typeface="Consolas" panose="020B0609020204030204" pitchFamily="49" charset="0"/>
              </a:rPr>
              <a:t>Password=</a:t>
            </a:r>
            <a:r>
              <a:rPr lang="bg-BG" sz="2200" b="1" noProof="1">
                <a:latin typeface="Consolas" panose="020B0609020204030204" pitchFamily="49" charset="0"/>
              </a:rPr>
              <a:t>&lt;парола</a:t>
            </a:r>
            <a:r>
              <a:rPr lang="en-US" sz="2200" b="1" noProof="1">
                <a:latin typeface="Consolas" panose="020B0609020204030204" pitchFamily="49" charset="0"/>
              </a:rPr>
              <a:t>&gt;</a:t>
            </a:r>
            <a:r>
              <a:rPr lang="bg-BG" sz="2200" b="1" noProof="1">
                <a:latin typeface="Consolas" panose="020B0609020204030204" pitchFamily="49" charset="0"/>
              </a:rPr>
              <a:t>;</a:t>
            </a:r>
            <a:r>
              <a:rPr lang="en-US" sz="2200" b="1" noProof="1">
                <a:latin typeface="Consolas" panose="020B0609020204030204" pitchFamily="49" charset="0"/>
              </a:rPr>
              <a:t>Integrated Security=True;"</a:t>
            </a:r>
          </a:p>
        </p:txBody>
      </p:sp>
    </p:spTree>
    <p:extLst>
      <p:ext uri="{BB962C8B-B14F-4D97-AF65-F5344CB8AC3E}">
        <p14:creationId xmlns:p14="http://schemas.microsoft.com/office/powerpoint/2010/main" val="26980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DbContext и</a:t>
            </a:r>
            <a:r>
              <a:rPr lang="bg-BG" dirty="0"/>
              <a:t> класове от база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с </a:t>
            </a:r>
            <a:r>
              <a:rPr lang="en-US" dirty="0"/>
              <a:t>Entity Framework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2CDF0D2-63BA-F282-5FDE-AC1EF62A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8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Package Manager Console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C8A40794-618A-E702-A899-8BD78760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0" y="3741230"/>
            <a:ext cx="4732373" cy="1920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Картина 8">
            <a:extLst>
              <a:ext uri="{FF2B5EF4-FFF2-40B4-BE49-F238E27FC236}">
                <a16:creationId xmlns:a16="http://schemas.microsoft.com/office/drawing/2014/main" id="{B381DF52-9DA5-1C4D-8C6E-0E000B46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025" y="3800606"/>
            <a:ext cx="6023469" cy="18018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Body Text">
            <a:extLst>
              <a:ext uri="{FF2B5EF4-FFF2-40B4-BE49-F238E27FC236}">
                <a16:creationId xmlns:a16="http://schemas.microsoft.com/office/drawing/2014/main" id="{37EF3D20-FE97-28B9-FB95-E1C3E6FB0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2900" dirty="0"/>
              <a:t>За да използваме </a:t>
            </a:r>
            <a:r>
              <a:rPr lang="en-US" sz="2900" b="1" dirty="0">
                <a:solidFill>
                  <a:schemeClr val="bg1"/>
                </a:solidFill>
              </a:rPr>
              <a:t>EF</a:t>
            </a:r>
            <a:r>
              <a:rPr lang="en-US" sz="2900" dirty="0"/>
              <a:t> </a:t>
            </a:r>
            <a:r>
              <a:rPr lang="bg-BG" sz="2900" dirty="0"/>
              <a:t>е нужно да </a:t>
            </a:r>
            <a:r>
              <a:rPr lang="bg-BG" sz="2900" b="1" dirty="0">
                <a:solidFill>
                  <a:schemeClr val="bg1"/>
                </a:solidFill>
              </a:rPr>
              <a:t>инсталираме пакети </a:t>
            </a:r>
            <a:r>
              <a:rPr lang="bg-BG" sz="2900" dirty="0"/>
              <a:t>(</a:t>
            </a:r>
            <a:r>
              <a:rPr lang="en-GB" sz="2900" b="1" dirty="0"/>
              <a:t>dependencies</a:t>
            </a:r>
            <a:r>
              <a:rPr lang="en-US" sz="2900" dirty="0"/>
              <a:t>)</a:t>
            </a:r>
            <a:r>
              <a:rPr lang="bg-BG" sz="2900" dirty="0"/>
              <a:t>, с които работи, използвайки </a:t>
            </a:r>
            <a:r>
              <a:rPr lang="en-US" sz="2900" b="1" dirty="0">
                <a:solidFill>
                  <a:schemeClr val="bg1"/>
                </a:solidFill>
              </a:rPr>
              <a:t>Package Manager</a:t>
            </a:r>
            <a:r>
              <a:rPr lang="bg-BG" sz="2900" b="1" dirty="0">
                <a:solidFill>
                  <a:schemeClr val="bg1"/>
                </a:solidFill>
              </a:rPr>
              <a:t> конзолата</a:t>
            </a:r>
          </a:p>
          <a:p>
            <a:r>
              <a:rPr lang="bg-BG" sz="2900" dirty="0"/>
              <a:t>Това става от </a:t>
            </a:r>
            <a:r>
              <a:rPr lang="en-US" sz="2900" b="1" dirty="0">
                <a:solidFill>
                  <a:schemeClr val="bg1"/>
                </a:solidFill>
              </a:rPr>
              <a:t>Tools</a:t>
            </a:r>
            <a:r>
              <a:rPr lang="en-US" sz="2900" dirty="0"/>
              <a:t> -&gt;</a:t>
            </a:r>
            <a:r>
              <a:rPr lang="en-US" sz="2900" b="1" dirty="0">
                <a:solidFill>
                  <a:schemeClr val="bg1"/>
                </a:solidFill>
              </a:rPr>
              <a:t> NuGet Package Manager </a:t>
            </a:r>
            <a:r>
              <a:rPr lang="en-US" sz="2900" dirty="0"/>
              <a:t>-&gt; </a:t>
            </a:r>
            <a:r>
              <a:rPr lang="en-US" sz="2900" b="1" dirty="0">
                <a:solidFill>
                  <a:schemeClr val="bg1"/>
                </a:solidFill>
              </a:rPr>
              <a:t>Package Manager Console</a:t>
            </a:r>
            <a:endParaRPr lang="bg-BG" sz="2900" b="1" dirty="0">
              <a:solidFill>
                <a:schemeClr val="bg1"/>
              </a:solidFill>
            </a:endParaRPr>
          </a:p>
        </p:txBody>
      </p:sp>
      <p:sp>
        <p:nvSpPr>
          <p:cNvPr id="7" name="Arrow: Right 10">
            <a:extLst>
              <a:ext uri="{FF2B5EF4-FFF2-40B4-BE49-F238E27FC236}">
                <a16:creationId xmlns:a16="http://schemas.microsoft.com/office/drawing/2014/main" id="{81A0C6E5-6C5F-B37A-1B78-A1C032DFFA66}"/>
              </a:ext>
            </a:extLst>
          </p:cNvPr>
          <p:cNvSpPr/>
          <p:nvPr/>
        </p:nvSpPr>
        <p:spPr>
          <a:xfrm>
            <a:off x="5404047" y="4644000"/>
            <a:ext cx="424974" cy="2636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3009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Изпълняваме </a:t>
            </a:r>
            <a:r>
              <a:rPr lang="bg-BG" sz="3000" b="1" dirty="0"/>
              <a:t>командите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една по една</a:t>
            </a:r>
            <a:r>
              <a:rPr lang="en-US" sz="3000" dirty="0"/>
              <a:t>:</a:t>
            </a:r>
            <a:endParaRPr lang="bg-BG" sz="30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E3A5CF-089F-A4E6-1801-F4DFED9E4A73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51404D0-6C2C-8B19-285B-EA8E3236BC50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1DEA00F-DDFE-966F-32F2-5BA325129412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pic>
        <p:nvPicPr>
          <p:cNvPr id="13" name="Картина 8">
            <a:extLst>
              <a:ext uri="{FF2B5EF4-FFF2-40B4-BE49-F238E27FC236}">
                <a16:creationId xmlns:a16="http://schemas.microsoft.com/office/drawing/2014/main" id="{8DEB8702-66C5-24A6-D1D9-776D36949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2250" y="3869300"/>
            <a:ext cx="6747499" cy="25927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1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Scaffold </a:t>
            </a:r>
            <a:r>
              <a:rPr lang="bg-BG" dirty="0"/>
              <a:t>на </a:t>
            </a:r>
            <a:r>
              <a:rPr lang="en-US" dirty="0"/>
              <a:t>Context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1"/>
                </a:solidFill>
              </a:rPr>
              <a:t>Scaffold</a:t>
            </a:r>
            <a:r>
              <a:rPr lang="en-US" sz="2700" dirty="0"/>
              <a:t> </a:t>
            </a:r>
            <a:r>
              <a:rPr lang="bg-BG" sz="2700" dirty="0"/>
              <a:t>се използва за </a:t>
            </a:r>
            <a:r>
              <a:rPr lang="bg-BG" sz="2700" b="1" dirty="0">
                <a:solidFill>
                  <a:schemeClr val="bg1"/>
                </a:solidFill>
              </a:rPr>
              <a:t>автоматично генериране</a:t>
            </a:r>
            <a:r>
              <a:rPr lang="bg-BG" sz="2700" dirty="0"/>
              <a:t> на </a:t>
            </a:r>
            <a:r>
              <a:rPr lang="bg-BG" sz="2700" b="1" dirty="0">
                <a:solidFill>
                  <a:schemeClr val="bg1"/>
                </a:solidFill>
              </a:rPr>
              <a:t>код</a:t>
            </a:r>
            <a:r>
              <a:rPr lang="bg-BG" sz="2700" dirty="0"/>
              <a:t> като </a:t>
            </a:r>
            <a:r>
              <a:rPr lang="bg-BG" sz="2700" b="1" dirty="0"/>
              <a:t>модели</a:t>
            </a:r>
            <a:r>
              <a:rPr lang="bg-BG" sz="2700" dirty="0"/>
              <a:t> на </a:t>
            </a:r>
            <a:r>
              <a:rPr lang="bg-BG" sz="2700" b="1" dirty="0"/>
              <a:t>таблици</a:t>
            </a:r>
            <a:r>
              <a:rPr lang="bg-BG" sz="2700" dirty="0"/>
              <a:t> от база данни</a:t>
            </a:r>
            <a:endParaRPr lang="en-US" sz="2700" dirty="0"/>
          </a:p>
          <a:p>
            <a:r>
              <a:rPr lang="bg-BG" sz="2700" dirty="0"/>
              <a:t>Изисква </a:t>
            </a:r>
            <a:r>
              <a:rPr lang="bg-BG" sz="2700" b="1" dirty="0"/>
              <a:t>информация</a:t>
            </a:r>
            <a:r>
              <a:rPr lang="bg-BG" sz="2700" dirty="0"/>
              <a:t> за </a:t>
            </a:r>
            <a:r>
              <a:rPr lang="en-US" sz="2700" b="1" dirty="0">
                <a:solidFill>
                  <a:schemeClr val="bg1"/>
                </a:solidFill>
              </a:rPr>
              <a:t>connection string</a:t>
            </a:r>
            <a:endParaRPr lang="bg-BG" sz="2700" b="1" dirty="0">
              <a:solidFill>
                <a:schemeClr val="bg1"/>
              </a:solidFill>
            </a:endParaRPr>
          </a:p>
          <a:p>
            <a:r>
              <a:rPr lang="bg-BG" sz="2700" dirty="0"/>
              <a:t>Изпълняваме следната </a:t>
            </a:r>
            <a:r>
              <a:rPr lang="bg-BG" sz="2700" b="1" dirty="0"/>
              <a:t>команда</a:t>
            </a:r>
            <a:r>
              <a:rPr lang="en-US" sz="2700" dirty="0"/>
              <a:t>:</a:t>
            </a:r>
            <a:endParaRPr lang="bg-BG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1C10F-3E50-AEE3-919D-B0452774052E}"/>
              </a:ext>
            </a:extLst>
          </p:cNvPr>
          <p:cNvSpPr txBox="1">
            <a:spLocks/>
          </p:cNvSpPr>
          <p:nvPr/>
        </p:nvSpPr>
        <p:spPr>
          <a:xfrm>
            <a:off x="651000" y="3370906"/>
            <a:ext cx="111020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база данни</a:t>
            </a:r>
            <a:r>
              <a:rPr lang="en-US" sz="2000" b="1" noProof="1">
                <a:latin typeface="Consolas" panose="020B0609020204030204" pitchFamily="49" charset="0"/>
              </a:rPr>
              <a:t>&gt;;Integrated Security=True;" -Provider Microsoft.EntityFrameworkCore.SqlServer -OutputDir Data/Models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CC7AE-B319-7822-5316-C72B1B0E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000" y="4589414"/>
            <a:ext cx="6210000" cy="18076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Ключов компонент </a:t>
            </a:r>
            <a:r>
              <a:rPr lang="bg-BG" sz="3200" dirty="0"/>
              <a:t>на </a:t>
            </a:r>
            <a:r>
              <a:rPr lang="en-GB" sz="3200" b="1" dirty="0">
                <a:solidFill>
                  <a:schemeClr val="bg1"/>
                </a:solidFill>
              </a:rPr>
              <a:t>Entity Framework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Технология от </a:t>
            </a:r>
            <a:r>
              <a:rPr lang="en-US" sz="3200" b="1" dirty="0">
                <a:solidFill>
                  <a:schemeClr val="bg1"/>
                </a:solidFill>
              </a:rPr>
              <a:t>Microsoft</a:t>
            </a:r>
            <a:r>
              <a:rPr lang="en-US" sz="3200" dirty="0"/>
              <a:t>, </a:t>
            </a:r>
            <a:r>
              <a:rPr lang="bg-BG" sz="3200" dirty="0"/>
              <a:t>позволяваща работа с </a:t>
            </a:r>
            <a:r>
              <a:rPr lang="bg-BG" sz="3200" b="1" dirty="0"/>
              <a:t>данни</a:t>
            </a:r>
            <a:r>
              <a:rPr lang="bg-BG" sz="3200" dirty="0"/>
              <a:t> от </a:t>
            </a:r>
            <a:r>
              <a:rPr lang="bg-BG" sz="3200" b="1" dirty="0"/>
              <a:t>бази данни </a:t>
            </a:r>
            <a:r>
              <a:rPr lang="bg-BG" sz="3200" dirty="0"/>
              <a:t>като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  <a:r>
              <a:rPr lang="bg-BG" sz="3200" dirty="0"/>
              <a:t> 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Абстрактен</a:t>
            </a:r>
            <a:r>
              <a:rPr lang="bg-BG" sz="3200" dirty="0"/>
              <a:t> начин за работа, който </a:t>
            </a:r>
            <a:r>
              <a:rPr lang="bg-BG" sz="3200" b="1" dirty="0">
                <a:solidFill>
                  <a:schemeClr val="bg1"/>
                </a:solidFill>
              </a:rPr>
              <a:t>улеснява</a:t>
            </a:r>
            <a:r>
              <a:rPr lang="bg-BG" sz="3200" dirty="0"/>
              <a:t> процеса на </a:t>
            </a:r>
            <a:r>
              <a:rPr lang="bg-BG" sz="3200" b="1" dirty="0"/>
              <a:t>разработка</a:t>
            </a:r>
            <a:r>
              <a:rPr lang="bg-BG" sz="3200" dirty="0"/>
              <a:t> и </a:t>
            </a:r>
            <a:r>
              <a:rPr lang="bg-BG" sz="3200" b="1" dirty="0"/>
              <a:t>поддържане</a:t>
            </a:r>
            <a:r>
              <a:rPr lang="bg-BG" sz="3200" dirty="0"/>
              <a:t> на софтуерни приложения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4C4A2-40DE-72ED-B314-73361DAF2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486" y="4252486"/>
            <a:ext cx="4050000" cy="225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5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200" dirty="0"/>
              <a:t>Какво е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bg-BG" sz="32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200" dirty="0">
                <a:solidFill>
                  <a:schemeClr val="bg1"/>
                </a:solidFill>
              </a:rPr>
              <a:t>​</a:t>
            </a:r>
            <a:r>
              <a:rPr lang="en-GB" sz="3200" b="1" dirty="0">
                <a:solidFill>
                  <a:schemeClr val="bg1"/>
                </a:solidFill>
              </a:rPr>
              <a:t>Code First </a:t>
            </a:r>
            <a:r>
              <a:rPr lang="bg-BG" sz="3200" dirty="0"/>
              <a:t>и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Database First</a:t>
            </a:r>
          </a:p>
          <a:p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Entity Framework</a:t>
            </a:r>
          </a:p>
          <a:p>
            <a:r>
              <a:rPr lang="bg-BG" sz="3200" dirty="0"/>
              <a:t>Конфигурация на </a:t>
            </a:r>
            <a:r>
              <a:rPr lang="bg-BG" sz="3200" b="1" dirty="0"/>
              <a:t>връзка</a:t>
            </a:r>
            <a:r>
              <a:rPr lang="bg-BG" sz="3200" dirty="0"/>
              <a:t> към база данни – </a:t>
            </a:r>
            <a:r>
              <a:rPr lang="en-GB" sz="3200" b="1" dirty="0">
                <a:solidFill>
                  <a:schemeClr val="bg1"/>
                </a:solidFill>
              </a:rPr>
              <a:t>connection string</a:t>
            </a:r>
            <a:endParaRPr lang="en-GB" sz="3200" dirty="0"/>
          </a:p>
          <a:p>
            <a:r>
              <a:rPr lang="bg-BG" sz="3200" dirty="0"/>
              <a:t>Генериране на </a:t>
            </a:r>
            <a:r>
              <a:rPr lang="en-GB" sz="3200" b="1" dirty="0"/>
              <a:t>ORM </a:t>
            </a:r>
            <a:r>
              <a:rPr lang="bg-BG" sz="3200" b="1" dirty="0"/>
              <a:t>модел</a:t>
            </a:r>
            <a:r>
              <a:rPr lang="bg-BG" sz="3200" dirty="0"/>
              <a:t> по съществуваща база данни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Entity Framework Database First</a:t>
            </a:r>
            <a:endParaRPr lang="bg-BG" sz="3200" dirty="0">
              <a:solidFill>
                <a:schemeClr val="bg1"/>
              </a:solidFill>
            </a:endParaRPr>
          </a:p>
          <a:p>
            <a:r>
              <a:rPr lang="bg-BG" sz="31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Четене на данни</a:t>
            </a:r>
            <a:r>
              <a:rPr lang="bg-BG" sz="3200" dirty="0"/>
              <a:t> с </a:t>
            </a:r>
            <a:r>
              <a:rPr lang="en-US" sz="3200" dirty="0"/>
              <a:t>Entity Framework</a:t>
            </a:r>
            <a:endParaRPr lang="en-GB" sz="3200" dirty="0"/>
          </a:p>
          <a:p>
            <a:r>
              <a:rPr lang="bg-BG" sz="3200" dirty="0"/>
              <a:t>Примерно приложение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DbContext и</a:t>
            </a:r>
            <a:r>
              <a:rPr lang="bg-BG" dirty="0"/>
              <a:t> </a:t>
            </a:r>
            <a:r>
              <a:rPr lang="en-US" dirty="0"/>
              <a:t>LINQ </a:t>
            </a:r>
            <a:r>
              <a:rPr lang="bg-BG" dirty="0"/>
              <a:t>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CDDF5-AEC7-F7A4-EA35-C1ADEA82B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16" y="1905458"/>
            <a:ext cx="3028168" cy="15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bg-BG" sz="3200" dirty="0"/>
              <a:t>предоставя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CRUD</a:t>
            </a:r>
            <a:r>
              <a:rPr lang="en-US" sz="3100" dirty="0"/>
              <a:t> </a:t>
            </a:r>
            <a:r>
              <a:rPr lang="bg-BG" sz="3100" dirty="0"/>
              <a:t>операции</a:t>
            </a:r>
            <a:endParaRPr lang="en-US" sz="3100" dirty="0"/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достъп </a:t>
            </a:r>
            <a:r>
              <a:rPr lang="bg-BG" sz="3000" dirty="0"/>
              <a:t>до</a:t>
            </a:r>
            <a:r>
              <a:rPr lang="bg-BG" sz="3000" b="1" dirty="0">
                <a:solidFill>
                  <a:schemeClr val="bg1"/>
                </a:solidFill>
              </a:rPr>
              <a:t> обекти</a:t>
            </a:r>
            <a:endParaRPr lang="en-US" sz="30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000" dirty="0"/>
              <a:t>Методи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нови обекти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b="1" noProof="1"/>
              <a:t>Add() </a:t>
            </a:r>
            <a:r>
              <a:rPr lang="bg-BG" sz="3000" b="1" dirty="0"/>
              <a:t>метод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Възможност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 от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база данни </a:t>
            </a:r>
            <a:r>
              <a:rPr lang="bg-BG" sz="3000" dirty="0"/>
              <a:t>чрез </a:t>
            </a:r>
            <a:r>
              <a:rPr lang="bg-BG" sz="3000" b="1" dirty="0">
                <a:solidFill>
                  <a:schemeClr val="bg1"/>
                </a:solidFill>
              </a:rPr>
              <a:t>модифициране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200" dirty="0"/>
              <a:t>Лесно </a:t>
            </a:r>
            <a:r>
              <a:rPr lang="bg-BG" sz="3200" b="1" dirty="0">
                <a:solidFill>
                  <a:schemeClr val="bg1"/>
                </a:solidFill>
              </a:rPr>
              <a:t>навигиране</a:t>
            </a:r>
            <a:r>
              <a:rPr lang="bg-BG" sz="3200" dirty="0"/>
              <a:t> през </a:t>
            </a:r>
            <a:r>
              <a:rPr lang="bg-BG" sz="3200" b="1" dirty="0"/>
              <a:t>връзките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bg-BG" sz="3200" b="1" dirty="0">
                <a:solidFill>
                  <a:schemeClr val="bg1"/>
                </a:solidFill>
              </a:rPr>
              <a:t> таблиците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US" sz="3200" b="1" dirty="0">
                <a:solidFill>
                  <a:schemeClr val="bg1"/>
                </a:solidFill>
              </a:rPr>
              <a:t>SQL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b="1" dirty="0"/>
              <a:t>Управление</a:t>
            </a:r>
            <a:r>
              <a:rPr lang="bg-BG" sz="3200" dirty="0"/>
              <a:t> на базата данни –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мигриране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02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200" noProof="1"/>
              <a:t>Създаване на </a:t>
            </a:r>
            <a:r>
              <a:rPr lang="bg-BG" sz="3200" b="1" noProof="1"/>
              <a:t>инстанция</a:t>
            </a:r>
            <a:r>
              <a:rPr lang="bg-BG" sz="3200" noProof="1"/>
              <a:t> на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  <a:p>
            <a:pPr lvl="1"/>
            <a:endParaRPr lang="en-US" sz="3399" dirty="0"/>
          </a:p>
          <a:p>
            <a:r>
              <a:rPr lang="bg-BG" sz="3200" dirty="0"/>
              <a:t>В </a:t>
            </a:r>
            <a:r>
              <a:rPr lang="bg-BG" sz="3200" b="1" dirty="0"/>
              <a:t>конструктора</a:t>
            </a:r>
            <a:r>
              <a:rPr lang="bg-BG" sz="3200" dirty="0"/>
              <a:t> може да подадем </a:t>
            </a:r>
            <a:r>
              <a:rPr lang="bg-BG" sz="3200" b="1" dirty="0">
                <a:solidFill>
                  <a:schemeClr val="bg1"/>
                </a:solidFill>
              </a:rPr>
              <a:t>връзката</a:t>
            </a:r>
            <a:r>
              <a:rPr lang="bg-BG" sz="3200" dirty="0"/>
              <a:t> към база данни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connection string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характеристики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Database</a:t>
            </a:r>
            <a:r>
              <a:rPr lang="en-US" sz="3000" dirty="0"/>
              <a:t> </a:t>
            </a:r>
            <a:r>
              <a:rPr lang="bg-BG" sz="3000" dirty="0"/>
              <a:t>-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EnsureCreated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</a:rPr>
              <a:t>Deleted</a:t>
            </a:r>
            <a:r>
              <a:rPr lang="en-US" sz="3000" dirty="0"/>
              <a:t> </a:t>
            </a:r>
            <a:r>
              <a:rPr lang="bg-BG" sz="3000" dirty="0"/>
              <a:t>методи</a:t>
            </a:r>
            <a:r>
              <a:rPr lang="en-US" sz="3000" dirty="0"/>
              <a:t>, DB Connection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ChangeTracker</a:t>
            </a:r>
            <a:r>
              <a:rPr lang="en-US" sz="3000" dirty="0"/>
              <a:t>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Съдържа информация за </a:t>
            </a:r>
            <a:r>
              <a:rPr lang="bg-BG" sz="3000" b="1" dirty="0">
                <a:solidFill>
                  <a:schemeClr val="bg1"/>
                </a:solidFill>
              </a:rPr>
              <a:t>автоматично проследяване</a:t>
            </a:r>
            <a:r>
              <a:rPr lang="bg-BG" sz="3000" dirty="0"/>
              <a:t> на </a:t>
            </a:r>
            <a:r>
              <a:rPr lang="bg-BG" sz="3000" b="1" dirty="0"/>
              <a:t>промените</a:t>
            </a:r>
            <a:endParaRPr lang="en-US" sz="30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Всички </a:t>
            </a:r>
            <a:r>
              <a:rPr lang="bg-BG" sz="3000" b="1" dirty="0">
                <a:solidFill>
                  <a:schemeClr val="bg1"/>
                </a:solidFill>
              </a:rPr>
              <a:t>класове</a:t>
            </a:r>
            <a:r>
              <a:rPr lang="bg-BG" sz="3000" dirty="0"/>
              <a:t> (</a:t>
            </a:r>
            <a:r>
              <a:rPr lang="bg-BG" sz="3000" b="1" dirty="0"/>
              <a:t>таблици</a:t>
            </a:r>
            <a:r>
              <a:rPr lang="en-US" sz="3000" dirty="0"/>
              <a:t>)</a:t>
            </a:r>
            <a:r>
              <a:rPr lang="bg-BG" sz="3000" dirty="0"/>
              <a:t> са изредени като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  <a:r>
              <a:rPr lang="bg-BG" sz="3000" dirty="0"/>
              <a:t> (</a:t>
            </a:r>
            <a:r>
              <a:rPr lang="en-US" sz="3000" b="1" dirty="0"/>
              <a:t>properties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2600" dirty="0"/>
              <a:t>Например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DF70964-08C1-23B3-198A-C18C505396EB}"/>
              </a:ext>
            </a:extLst>
          </p:cNvPr>
          <p:cNvSpPr txBox="1">
            <a:spLocks/>
          </p:cNvSpPr>
          <p:nvPr/>
        </p:nvSpPr>
        <p:spPr>
          <a:xfrm>
            <a:off x="742394" y="17640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</p:spTree>
    <p:extLst>
      <p:ext uri="{BB962C8B-B14F-4D97-AF65-F5344CB8AC3E}">
        <p14:creationId xmlns:p14="http://schemas.microsoft.com/office/powerpoint/2010/main" val="527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(1)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LINQ-to-Entities</a:t>
            </a:r>
            <a:r>
              <a:rPr lang="en-US" sz="3200" dirty="0"/>
              <a:t> </a:t>
            </a:r>
            <a:r>
              <a:rPr lang="bg-BG" sz="3200" dirty="0"/>
              <a:t>заявка</a:t>
            </a:r>
            <a:r>
              <a:rPr lang="en-US" sz="3200" dirty="0"/>
              <a:t> </a:t>
            </a:r>
            <a:r>
              <a:rPr lang="bg-BG" sz="3200" dirty="0"/>
              <a:t>над</a:t>
            </a:r>
            <a:r>
              <a:rPr lang="en-US" sz="3200" dirty="0"/>
              <a:t> </a:t>
            </a:r>
            <a:r>
              <a:rPr lang="en-US" sz="3200" b="1" dirty="0"/>
              <a:t>EF </a:t>
            </a:r>
            <a:r>
              <a:rPr lang="bg-BG" sz="3200" b="1" dirty="0"/>
              <a:t>обект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Employees</a:t>
            </a:r>
            <a:r>
              <a:rPr lang="en-US" sz="3200" dirty="0"/>
              <a:t> </a:t>
            </a:r>
            <a:r>
              <a:rPr lang="bg-BG" sz="3200" dirty="0"/>
              <a:t>свойство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A903E0-E029-9CB2-A215-6CCD83193798}"/>
              </a:ext>
            </a:extLst>
          </p:cNvPr>
          <p:cNvSpPr txBox="1">
            <a:spLocks/>
          </p:cNvSpPr>
          <p:nvPr/>
        </p:nvSpPr>
        <p:spPr>
          <a:xfrm>
            <a:off x="649521" y="5015532"/>
            <a:ext cx="843294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SoftUniContext : DbContext 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5F413A3-9AC1-A200-87F9-134E24F929D9}"/>
              </a:ext>
            </a:extLst>
          </p:cNvPr>
          <p:cNvSpPr txBox="1">
            <a:spLocks/>
          </p:cNvSpPr>
          <p:nvPr/>
        </p:nvSpPr>
        <p:spPr>
          <a:xfrm>
            <a:off x="649521" y="1815726"/>
            <a:ext cx="111193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FindEmployeesWithJobTitle(SoftUniContext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.Select(x =&gt; x.FirstName)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return string.Join(Environment.NewLine, employees);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3D4CBFD-64FB-4D6F-9438-6843ADFA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327" y="2565109"/>
            <a:ext cx="2671471" cy="919090"/>
          </a:xfrm>
          <a:prstGeom prst="wedgeRoundRectCallout">
            <a:avLst>
              <a:gd name="adj1" fmla="val -65608"/>
              <a:gd name="adj2" fmla="val -6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EF </a:t>
            </a:r>
            <a:r>
              <a:rPr lang="bg-BG" sz="2399" b="1" noProof="1">
                <a:solidFill>
                  <a:schemeClr val="bg2"/>
                </a:solidFill>
              </a:rPr>
              <a:t>превежда в</a:t>
            </a:r>
            <a:r>
              <a:rPr lang="en-US" sz="2399" b="1" noProof="1">
                <a:solidFill>
                  <a:schemeClr val="bg2"/>
                </a:solidFill>
              </a:rPr>
              <a:t> SQL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FE317-045A-37DB-87EB-9A9FD9D5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746" y="3629325"/>
            <a:ext cx="3255052" cy="12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799"/>
              </a:spcBef>
            </a:pPr>
            <a:r>
              <a:rPr lang="bg-BG" sz="3200" dirty="0"/>
              <a:t>Намиране на елемент по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520DB1-584D-E594-A400-FDAAD7354F5F}"/>
              </a:ext>
            </a:extLst>
          </p:cNvPr>
          <p:cNvSpPr txBox="1">
            <a:spLocks/>
          </p:cNvSpPr>
          <p:nvPr/>
        </p:nvSpPr>
        <p:spPr>
          <a:xfrm>
            <a:off x="618598" y="1854000"/>
            <a:ext cx="11134432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string FindProjectWithId(SoftUniContext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var project = context.Projects.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return project.Name;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B6B93AC-0BBA-C990-D9B4-8D6E7536D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/>
          <a:stretch/>
        </p:blipFill>
        <p:spPr>
          <a:xfrm>
            <a:off x="3452311" y="4898979"/>
            <a:ext cx="5287377" cy="152579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81C1F833-DB9C-ADBB-CD83-5AEFF63D8A81}"/>
              </a:ext>
            </a:extLst>
          </p:cNvPr>
          <p:cNvSpPr/>
          <p:nvPr/>
        </p:nvSpPr>
        <p:spPr>
          <a:xfrm rot="5400000">
            <a:off x="5757877" y="4172352"/>
            <a:ext cx="676244" cy="49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32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Конзолно приложение - 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Демо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82E55-0ADE-828A-456F-E8F7B3609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73" y="774000"/>
            <a:ext cx="6317254" cy="3817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/>
              <a:t>Console App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задаваме подходящо </a:t>
            </a:r>
            <a:r>
              <a:rPr lang="bg-BG" b="1" dirty="0"/>
              <a:t>име</a:t>
            </a:r>
            <a:r>
              <a:rPr lang="bg-BG" dirty="0"/>
              <a:t>, например "</a:t>
            </a:r>
            <a:r>
              <a:rPr lang="en-US" b="1" dirty="0">
                <a:solidFill>
                  <a:schemeClr val="bg1"/>
                </a:solidFill>
              </a:rPr>
              <a:t>GroceryStore</a:t>
            </a:r>
            <a:r>
              <a:rPr lang="bg-BG" dirty="0"/>
              <a:t>"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конзолно 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689" y="3156190"/>
            <a:ext cx="5336859" cy="18596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000" y="2259000"/>
            <a:ext cx="4492622" cy="365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252926" y="37765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-&gt; </a:t>
            </a:r>
            <a:r>
              <a:rPr lang="en-US" b="1" dirty="0">
                <a:solidFill>
                  <a:schemeClr val="bg1"/>
                </a:solidFill>
              </a:rPr>
              <a:t>Connect to Database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Microsoft SQL Server</a:t>
            </a:r>
            <a:r>
              <a:rPr lang="en-US" dirty="0"/>
              <a:t> и</a:t>
            </a:r>
            <a:r>
              <a:rPr lang="bg-BG" dirty="0"/>
              <a:t> кликаме върху 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AF1F7-D4F5-978F-F95F-A9CA8617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79" y="3474000"/>
            <a:ext cx="4366890" cy="130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4EF8A-A960-686D-D76E-DF52793E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6000" y="2664000"/>
            <a:ext cx="4729197" cy="34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96A268-541F-DA6B-A53C-5F7BBE1E9B4A}"/>
              </a:ext>
            </a:extLst>
          </p:cNvPr>
          <p:cNvSpPr/>
          <p:nvPr/>
        </p:nvSpPr>
        <p:spPr>
          <a:xfrm>
            <a:off x="5511737" y="38179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1904" cy="5528766"/>
          </a:xfrm>
        </p:spPr>
        <p:txBody>
          <a:bodyPr>
            <a:normAutofit lnSpcReduction="10000"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</a:p>
          <a:p>
            <a:pPr lvl="1"/>
            <a:r>
              <a:rPr lang="bg-BG" sz="2400" dirty="0"/>
              <a:t>На </a:t>
            </a:r>
            <a:r>
              <a:rPr lang="en-US" sz="2400" b="1" dirty="0">
                <a:solidFill>
                  <a:schemeClr val="bg1"/>
                </a:solidFill>
              </a:rPr>
              <a:t>Server name</a:t>
            </a:r>
            <a:r>
              <a:rPr lang="en-US" sz="2400" dirty="0"/>
              <a:t>,</a:t>
            </a:r>
            <a:r>
              <a:rPr lang="bg-BG" sz="2400" dirty="0"/>
              <a:t> попълваме:</a:t>
            </a:r>
          </a:p>
          <a:p>
            <a:pPr lvl="1"/>
            <a:endParaRPr lang="bg-BG" dirty="0"/>
          </a:p>
          <a:p>
            <a:r>
              <a:rPr lang="bg-BG" sz="2800" dirty="0"/>
              <a:t>Създаваме </a:t>
            </a:r>
            <a:r>
              <a:rPr lang="bg-BG" sz="28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400" dirty="0"/>
              <a:t>В полето </a:t>
            </a:r>
            <a:r>
              <a:rPr lang="en-US" sz="2400" b="1" dirty="0"/>
              <a:t>Select or enter a database name</a:t>
            </a:r>
            <a:r>
              <a:rPr lang="en-US" sz="2400" dirty="0"/>
              <a:t>,</a:t>
            </a:r>
            <a:r>
              <a:rPr lang="bg-BG" sz="2400" dirty="0"/>
              <a:t> задаваме </a:t>
            </a:r>
            <a:r>
              <a:rPr lang="bg-BG" sz="2400" b="1" dirty="0">
                <a:solidFill>
                  <a:schemeClr val="bg1"/>
                </a:solidFill>
              </a:rPr>
              <a:t>подходящо име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Конфигурация на връзка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845F2-3747-0662-BA52-3B74B3B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0300F-BB58-0AB2-7D8F-F39A85D7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A5F04C43-3FA4-315F-E2F9-5CFA5F09F3E3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BA8921-1D4C-1C7C-9EFF-0DDCF30A4715}"/>
              </a:ext>
            </a:extLst>
          </p:cNvPr>
          <p:cNvSpPr txBox="1">
            <a:spLocks/>
          </p:cNvSpPr>
          <p:nvPr/>
        </p:nvSpPr>
        <p:spPr>
          <a:xfrm>
            <a:off x="1081911" y="2753231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(localdb)\MSSQLLocalDB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C6D42-DAB3-90E6-5943-94D9E0E3A2D4}"/>
              </a:ext>
            </a:extLst>
          </p:cNvPr>
          <p:cNvSpPr txBox="1">
            <a:spLocks/>
          </p:cNvSpPr>
          <p:nvPr/>
        </p:nvSpPr>
        <p:spPr>
          <a:xfrm>
            <a:off x="1081911" y="5049000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DatabaseFirst.Grocerystore</a:t>
            </a:r>
          </a:p>
        </p:txBody>
      </p:sp>
    </p:spTree>
    <p:extLst>
      <p:ext uri="{BB962C8B-B14F-4D97-AF65-F5344CB8AC3E}">
        <p14:creationId xmlns:p14="http://schemas.microsoft.com/office/powerpoint/2010/main" val="30313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да създадем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  <a:r>
              <a:rPr lang="bg-BG" dirty="0"/>
              <a:t> база данни</a:t>
            </a:r>
          </a:p>
          <a:p>
            <a:r>
              <a:rPr lang="bg-BG" dirty="0"/>
              <a:t>Новата база данни може да я намерим в </a:t>
            </a:r>
            <a:r>
              <a:rPr lang="en-US" b="1" dirty="0">
                <a:solidFill>
                  <a:schemeClr val="bg1"/>
                </a:solidFill>
              </a:rPr>
              <a:t>Server Explorer</a:t>
            </a:r>
          </a:p>
          <a:p>
            <a:r>
              <a:rPr lang="bg-BG" dirty="0"/>
              <a:t>Кликаме върху нея с десен бутон и избираме </a:t>
            </a:r>
            <a:r>
              <a:rPr lang="bg-BG" b="1" dirty="0">
                <a:solidFill>
                  <a:schemeClr val="bg1"/>
                </a:solidFill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ew Query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1D723-A1EB-B322-E625-31452801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698" y="3816125"/>
            <a:ext cx="4043843" cy="1863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CB959-4981-A33A-8638-291D5D1C7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00" y="3816153"/>
            <a:ext cx="4268485" cy="18638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2DA029BA-410F-AC02-881B-7EE1E3D83095}"/>
              </a:ext>
            </a:extLst>
          </p:cNvPr>
          <p:cNvSpPr/>
          <p:nvPr/>
        </p:nvSpPr>
        <p:spPr>
          <a:xfrm>
            <a:off x="5510796" y="443863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ORM?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D798F-68A8-264A-F25C-7525C06E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18741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00" dirty="0"/>
              <a:t>Създаваме </a:t>
            </a:r>
            <a:r>
              <a:rPr lang="bg-BG" sz="2700" b="1" dirty="0">
                <a:solidFill>
                  <a:schemeClr val="bg1"/>
                </a:solidFill>
              </a:rPr>
              <a:t>нова таблица </a:t>
            </a:r>
            <a:r>
              <a:rPr lang="bg-BG" sz="2700" dirty="0"/>
              <a:t>с продукти и </a:t>
            </a:r>
            <a:r>
              <a:rPr lang="bg-BG" sz="2700" b="1" dirty="0">
                <a:solidFill>
                  <a:schemeClr val="bg1"/>
                </a:solidFill>
              </a:rPr>
              <a:t>добавяме</a:t>
            </a:r>
            <a:r>
              <a:rPr lang="bg-BG" sz="2700" dirty="0"/>
              <a:t> няколко </a:t>
            </a:r>
            <a:r>
              <a:rPr lang="bg-BG" sz="2700" b="1" dirty="0">
                <a:solidFill>
                  <a:schemeClr val="bg1"/>
                </a:solidFill>
              </a:rPr>
              <a:t>продукта</a:t>
            </a:r>
            <a:r>
              <a:rPr lang="bg-BG" sz="2700" dirty="0"/>
              <a:t> към нея</a:t>
            </a:r>
          </a:p>
          <a:p>
            <a:r>
              <a:rPr lang="bg-BG" sz="2700" dirty="0"/>
              <a:t>Изпълняваме дадения </a:t>
            </a:r>
            <a:r>
              <a:rPr lang="en-US" sz="2700" b="1" dirty="0">
                <a:solidFill>
                  <a:schemeClr val="bg1"/>
                </a:solidFill>
              </a:rPr>
              <a:t>SQL </a:t>
            </a:r>
            <a:r>
              <a:rPr lang="bg-BG" sz="27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F55F14D-3221-1EFE-E3F6-25FCB87CE66E}"/>
              </a:ext>
            </a:extLst>
          </p:cNvPr>
          <p:cNvSpPr txBox="1">
            <a:spLocks/>
          </p:cNvSpPr>
          <p:nvPr/>
        </p:nvSpPr>
        <p:spPr>
          <a:xfrm>
            <a:off x="595027" y="2561876"/>
            <a:ext cx="11001946" cy="37764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CREATE TABLE [dbo].[Product] 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[Id] INT IDENTITY (1, 1)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[Name] NVARCHAR (200)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[Price] DECIMAL(10, 2)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[UnitType] NVARCHAR(50) NOT NULL CHECK (UnitType IN ('kilogram', 'liter', 'piece')));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latin typeface="Consolas" pitchFamily="49" charset="0"/>
                <a:cs typeface="Consolas" pitchFamily="49" charset="0"/>
              </a:rPr>
              <a:t>INSERT INTO [Product] (Name, Price, UnitType) VALUES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('Apple', 1.50,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('Blueberry', 2.50,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('Carrot', 0.80,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('Tomato', 4.60,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('Cucumber', 3.20,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('Yogurt', 4.25,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('Mineral water', 0.90,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('Avocado', 2.00, 'piece'),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('Chocolate', 2.90, 'piece');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7C03C-78C4-9E69-4EE4-C1B31C7A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73" y="4306000"/>
            <a:ext cx="5016500" cy="234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6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6A5E0-E409-1846-966E-417CB9C56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432B-7755-91D7-E114-1551C0FBA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en-US" sz="3200" b="1" dirty="0">
                <a:solidFill>
                  <a:schemeClr val="bg1"/>
                </a:solidFill>
              </a:rPr>
              <a:t>Execute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Скриптът </a:t>
            </a:r>
            <a:r>
              <a:rPr lang="bg-BG" sz="3200" b="1" dirty="0"/>
              <a:t>създаде</a:t>
            </a:r>
            <a:r>
              <a:rPr lang="bg-BG" sz="3200" dirty="0"/>
              <a:t> таблица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bg-BG" sz="3200" dirty="0"/>
              <a:t> и </a:t>
            </a:r>
            <a:r>
              <a:rPr lang="bg-BG" sz="3200" b="1" dirty="0"/>
              <a:t>добави</a:t>
            </a:r>
            <a:r>
              <a:rPr lang="bg-BG" sz="3200" dirty="0"/>
              <a:t> към нея </a:t>
            </a:r>
            <a:r>
              <a:rPr lang="bg-BG" sz="3200" b="1" dirty="0">
                <a:solidFill>
                  <a:schemeClr val="bg1"/>
                </a:solidFill>
              </a:rPr>
              <a:t>продукти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AE862-99FC-A2D4-C9AE-1E23D35D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9092F-83DA-90AF-8A28-66B063C2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4" y="3204000"/>
            <a:ext cx="6153353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F3A5E-691D-3B26-3C4A-69284104D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34" y="3994033"/>
            <a:ext cx="2784222" cy="781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BBF3015-E210-800E-F739-71846D14EB8E}"/>
              </a:ext>
            </a:extLst>
          </p:cNvPr>
          <p:cNvSpPr/>
          <p:nvPr/>
        </p:nvSpPr>
        <p:spPr>
          <a:xfrm>
            <a:off x="7373718" y="407535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237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 достъпим </a:t>
            </a:r>
            <a:r>
              <a:rPr lang="bg-BG" sz="3200" b="1" dirty="0"/>
              <a:t>записите</a:t>
            </a:r>
            <a:r>
              <a:rPr lang="bg-BG" sz="3200" dirty="0"/>
              <a:t> в </a:t>
            </a:r>
            <a:r>
              <a:rPr lang="bg-BG" sz="3200" b="1" dirty="0"/>
              <a:t>таблицата</a:t>
            </a:r>
            <a:r>
              <a:rPr lang="bg-BG" sz="3200" dirty="0"/>
              <a:t> с десен бутон върху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en-US" sz="3200" dirty="0"/>
              <a:t> </a:t>
            </a:r>
            <a:r>
              <a:rPr lang="bg-BG" sz="3200" dirty="0"/>
              <a:t>-</a:t>
            </a:r>
            <a:r>
              <a:rPr lang="en-US" sz="3200" dirty="0"/>
              <a:t>&gt; </a:t>
            </a:r>
            <a:r>
              <a:rPr lang="en-US" sz="3200" b="1" dirty="0">
                <a:solidFill>
                  <a:schemeClr val="bg1"/>
                </a:solidFill>
              </a:rPr>
              <a:t>Show Table Data 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записите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46AA7-B4F0-C9BD-60C0-C28060E1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6" y="2708946"/>
            <a:ext cx="4190338" cy="30284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B0A04-B6F4-5D11-25CF-6E60F9A2C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85" y="2662984"/>
            <a:ext cx="5318346" cy="2998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CFD3A4BC-7B4C-9AA1-D342-6FBDA98A49B5}"/>
              </a:ext>
            </a:extLst>
          </p:cNvPr>
          <p:cNvSpPr/>
          <p:nvPr/>
        </p:nvSpPr>
        <p:spPr>
          <a:xfrm>
            <a:off x="5123997" y="391373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996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bg-BG" sz="3200"/>
              <a:t>От менюто </a:t>
            </a:r>
            <a:r>
              <a:rPr lang="en-US" sz="3200" b="1">
                <a:solidFill>
                  <a:schemeClr val="bg1"/>
                </a:solidFill>
              </a:rPr>
              <a:t>Tools</a:t>
            </a:r>
            <a:r>
              <a:rPr lang="en-US" sz="3200"/>
              <a:t> </a:t>
            </a:r>
            <a:r>
              <a:rPr lang="en-US" sz="3200" dirty="0"/>
              <a:t>-&gt;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-&gt; </a:t>
            </a:r>
            <a:r>
              <a:rPr lang="bg-BG" sz="3200" dirty="0"/>
              <a:t>отваряме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5DB1B-DB84-649A-F010-F27D69ADF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00" y="3025727"/>
            <a:ext cx="5265000" cy="3474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конзолата изпълняваме командите</a:t>
            </a:r>
            <a:r>
              <a:rPr lang="bg-BG" b="1" dirty="0">
                <a:solidFill>
                  <a:schemeClr val="bg1"/>
                </a:solidFill>
              </a:rPr>
              <a:t> една по една: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EF </a:t>
            </a:r>
            <a:r>
              <a:rPr lang="bg-BG" b="1" dirty="0">
                <a:solidFill>
                  <a:schemeClr val="bg1"/>
                </a:solidFill>
              </a:rPr>
              <a:t>модели </a:t>
            </a:r>
            <a:r>
              <a:rPr lang="bg-BG" dirty="0"/>
              <a:t>по базата данни: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7E4E26-C02C-D925-28ED-BC5F5C8402C5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8734B8-FE5E-5E1A-A9FB-E3A268D687ED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41E8473-E143-0AE4-1D0F-EB2D58EE998B}"/>
              </a:ext>
            </a:extLst>
          </p:cNvPr>
          <p:cNvSpPr txBox="1">
            <a:spLocks/>
          </p:cNvSpPr>
          <p:nvPr/>
        </p:nvSpPr>
        <p:spPr>
          <a:xfrm>
            <a:off x="440443" y="4823878"/>
            <a:ext cx="1131111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"Server=(localdb)\MSSQLLocalDB;Database=DatabaseFirst.GroceryStore;Integrated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8133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Вече имаме </a:t>
            </a:r>
            <a:r>
              <a:rPr lang="en-US" sz="3200" b="1" dirty="0">
                <a:solidFill>
                  <a:schemeClr val="bg1"/>
                </a:solidFill>
              </a:rPr>
              <a:t>DbContext </a:t>
            </a:r>
            <a:r>
              <a:rPr lang="en-US" sz="3200" dirty="0"/>
              <a:t>и</a:t>
            </a:r>
            <a:r>
              <a:rPr lang="bg-BG" sz="3200" dirty="0"/>
              <a:t> модел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F39DF-9050-0D2D-05C9-73281E20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02741"/>
            <a:ext cx="7666200" cy="4704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Main</a:t>
            </a:r>
            <a:r>
              <a:rPr lang="en-US" dirty="0"/>
              <a:t> </a:t>
            </a:r>
            <a:r>
              <a:rPr lang="bg-BG" dirty="0"/>
              <a:t>метода на програмата ни, можем да прочетем </a:t>
            </a:r>
            <a:r>
              <a:rPr lang="bg-BG" b="1" dirty="0">
                <a:solidFill>
                  <a:schemeClr val="bg1"/>
                </a:solidFill>
              </a:rPr>
              <a:t>всички продукти </a:t>
            </a:r>
            <a:r>
              <a:rPr lang="bg-BG" dirty="0"/>
              <a:t>от нашата </a:t>
            </a:r>
            <a:r>
              <a:rPr lang="bg-BG" b="1" dirty="0">
                <a:solidFill>
                  <a:schemeClr val="bg1"/>
                </a:solidFill>
              </a:rPr>
              <a:t>база данни </a:t>
            </a:r>
            <a:r>
              <a:rPr lang="bg-BG" dirty="0"/>
              <a:t>със следния </a:t>
            </a:r>
            <a:r>
              <a:rPr lang="bg-BG" b="1" dirty="0">
                <a:solidFill>
                  <a:schemeClr val="bg1"/>
                </a:solidFill>
              </a:rPr>
              <a:t>код</a:t>
            </a:r>
            <a:r>
              <a:rPr lang="bg-BG" dirty="0"/>
              <a:t>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2508627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using (var db = new DatabaseFirstGroceryStoreContext())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Console.WriteLine("All products in database:");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foreach (var product in db.Products)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Console.WriteLine("{0} - {1} per {2}",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product.Name,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product.Price,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product.UnitType);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8F648-33BB-3A65-53FB-68DCE447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84" y="1359000"/>
            <a:ext cx="8220432" cy="496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70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ORM</a:t>
            </a:r>
            <a:r>
              <a:rPr lang="bg-BG" sz="3200" dirty="0">
                <a:solidFill>
                  <a:schemeClr val="bg2"/>
                </a:solidFill>
              </a:rPr>
              <a:t> (</a:t>
            </a:r>
            <a:r>
              <a:rPr lang="en-US" sz="3200" dirty="0"/>
              <a:t>Object-Relational Mapping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Технология, позволяваща работа с данни от бази данни като </a:t>
            </a:r>
            <a:r>
              <a:rPr lang="bg-BG" sz="3000" b="1" dirty="0">
                <a:solidFill>
                  <a:schemeClr val="accent1"/>
                </a:solidFill>
              </a:rPr>
              <a:t>обекти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/>
              <a:t>Подходи</a:t>
            </a:r>
            <a:r>
              <a:rPr lang="bg-BG" sz="3200" dirty="0"/>
              <a:t> за работа с </a:t>
            </a:r>
            <a:r>
              <a:rPr lang="en-US" sz="3200" dirty="0"/>
              <a:t>ORM</a:t>
            </a:r>
            <a:endParaRPr lang="bg-BG" sz="32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Code First </a:t>
            </a:r>
            <a:r>
              <a:rPr lang="en-US" sz="3000" dirty="0">
                <a:solidFill>
                  <a:schemeClr val="bg2"/>
                </a:solidFill>
              </a:rPr>
              <a:t>- </a:t>
            </a:r>
            <a:r>
              <a:rPr lang="bg-BG" sz="3000" dirty="0">
                <a:solidFill>
                  <a:schemeClr val="bg2"/>
                </a:solidFill>
              </a:rPr>
              <a:t>първо се създават </a:t>
            </a:r>
            <a:r>
              <a:rPr lang="bg-BG" sz="3000" b="1" dirty="0">
                <a:solidFill>
                  <a:schemeClr val="bg2"/>
                </a:solidFill>
              </a:rPr>
              <a:t>класове</a:t>
            </a:r>
            <a:r>
              <a:rPr lang="bg-BG" sz="3000" dirty="0">
                <a:solidFill>
                  <a:schemeClr val="bg2"/>
                </a:solidFill>
              </a:rPr>
              <a:t> и след това </a:t>
            </a:r>
            <a:r>
              <a:rPr lang="bg-BG" sz="3000" b="1" dirty="0">
                <a:solidFill>
                  <a:schemeClr val="bg2"/>
                </a:solidFill>
              </a:rPr>
              <a:t>база данни</a:t>
            </a:r>
            <a:endParaRPr lang="en-US" sz="30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Database First</a:t>
            </a:r>
            <a:r>
              <a:rPr lang="bg-BG" sz="3000" b="1" dirty="0">
                <a:solidFill>
                  <a:schemeClr val="accent1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- първо се създава </a:t>
            </a:r>
            <a:r>
              <a:rPr lang="bg-BG" sz="3000" b="1" dirty="0">
                <a:solidFill>
                  <a:schemeClr val="bg2"/>
                </a:solidFill>
              </a:rPr>
              <a:t>база данни </a:t>
            </a:r>
            <a:r>
              <a:rPr lang="bg-BG" sz="3000" dirty="0">
                <a:solidFill>
                  <a:schemeClr val="bg2"/>
                </a:solidFill>
              </a:rPr>
              <a:t>и след </a:t>
            </a:r>
            <a:r>
              <a:rPr lang="bg-BG" sz="3000" b="1" dirty="0">
                <a:solidFill>
                  <a:schemeClr val="bg2"/>
                </a:solidFill>
              </a:rPr>
              <a:t>това класове</a:t>
            </a:r>
            <a:endParaRPr lang="en-US" sz="30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Entity Framework </a:t>
            </a:r>
            <a:endParaRPr lang="en-US" sz="32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ORM н</a:t>
            </a:r>
            <a:r>
              <a:rPr lang="bg-BG" sz="3000" dirty="0">
                <a:solidFill>
                  <a:schemeClr val="bg2"/>
                </a:solidFill>
              </a:rPr>
              <a:t>а </a:t>
            </a:r>
            <a:r>
              <a:rPr lang="en-US" sz="3000" b="1" dirty="0">
                <a:solidFill>
                  <a:schemeClr val="accent1"/>
                </a:solidFill>
              </a:rPr>
              <a:t>.NET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Осигурява</a:t>
            </a:r>
            <a:r>
              <a:rPr lang="bg-BG" sz="3000" dirty="0">
                <a:solidFill>
                  <a:schemeClr val="accent1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L</a:t>
            </a:r>
            <a:r>
              <a:rPr lang="en-US" sz="3000" b="1" dirty="0">
                <a:solidFill>
                  <a:schemeClr val="accent1"/>
                </a:solidFill>
              </a:rPr>
              <a:t>INQ </a:t>
            </a:r>
            <a:r>
              <a:rPr lang="bg-BG" sz="3000" dirty="0">
                <a:solidFill>
                  <a:schemeClr val="bg2"/>
                </a:solidFill>
              </a:rPr>
              <a:t>заявки, </a:t>
            </a:r>
            <a:r>
              <a:rPr lang="en-US" sz="3000" b="1" dirty="0">
                <a:solidFill>
                  <a:schemeClr val="accent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операции, автоматично </a:t>
            </a:r>
            <a:r>
              <a:rPr lang="bg-BG" sz="3000" b="1" dirty="0">
                <a:solidFill>
                  <a:schemeClr val="accent1"/>
                </a:solidFill>
              </a:rPr>
              <a:t>проследяване на промени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Connection string</a:t>
            </a:r>
            <a:endParaRPr lang="bg-BG" sz="3200" b="1" dirty="0">
              <a:solidFill>
                <a:schemeClr val="accent1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Информация</a:t>
            </a:r>
            <a:r>
              <a:rPr lang="bg-BG" sz="3000" dirty="0">
                <a:solidFill>
                  <a:schemeClr val="bg2"/>
                </a:solidFill>
              </a:rPr>
              <a:t> под формата на </a:t>
            </a:r>
            <a:r>
              <a:rPr lang="bg-BG" sz="3000" b="1" dirty="0">
                <a:solidFill>
                  <a:schemeClr val="accent1"/>
                </a:solidFill>
              </a:rPr>
              <a:t>текст</a:t>
            </a:r>
            <a:r>
              <a:rPr lang="bg-BG" sz="3000" dirty="0">
                <a:solidFill>
                  <a:schemeClr val="bg2"/>
                </a:solidFill>
              </a:rPr>
              <a:t>, която се използва от приложението, за да се </a:t>
            </a:r>
            <a:r>
              <a:rPr lang="bg-BG" sz="3000" b="1" dirty="0">
                <a:solidFill>
                  <a:schemeClr val="accent1"/>
                </a:solidFill>
              </a:rPr>
              <a:t>свърже</a:t>
            </a:r>
            <a:r>
              <a:rPr lang="bg-BG" sz="3000" dirty="0">
                <a:solidFill>
                  <a:schemeClr val="bg2"/>
                </a:solidFill>
              </a:rPr>
              <a:t> с </a:t>
            </a:r>
            <a:r>
              <a:rPr lang="bg-BG" sz="3000" b="1" dirty="0">
                <a:solidFill>
                  <a:schemeClr val="bg2"/>
                </a:solidFill>
              </a:rPr>
              <a:t>база данни</a:t>
            </a:r>
            <a:endParaRPr lang="en-US" sz="3000" b="1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Технология, която позволява </a:t>
            </a:r>
            <a:r>
              <a:rPr lang="bg-BG" sz="3200" b="1" dirty="0">
                <a:solidFill>
                  <a:schemeClr val="bg1"/>
                </a:solidFill>
              </a:rPr>
              <a:t>манипулиране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бази данни</a:t>
            </a:r>
            <a:r>
              <a:rPr lang="bg-BG" sz="3200" dirty="0"/>
              <a:t>, използвайки </a:t>
            </a:r>
            <a:r>
              <a:rPr lang="bg-BG" sz="3200" b="1" dirty="0">
                <a:solidFill>
                  <a:schemeClr val="bg1"/>
                </a:solidFill>
              </a:rPr>
              <a:t>общи класове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sz="4000" dirty="0"/>
              <a:t>Object-Relational Mapping (</a:t>
            </a:r>
            <a:r>
              <a:rPr lang="en-US" dirty="0"/>
              <a:t>ORM)?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50DA6-750C-8818-805A-7F4BC79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000" y="2873791"/>
            <a:ext cx="5767843" cy="27867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F3502-EFE1-F44E-F79F-B5C4C018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00" y="2873791"/>
            <a:ext cx="2603092" cy="27867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328B317-BA80-9938-CF6C-A9D820843863}"/>
              </a:ext>
            </a:extLst>
          </p:cNvPr>
          <p:cNvSpPr/>
          <p:nvPr/>
        </p:nvSpPr>
        <p:spPr>
          <a:xfrm>
            <a:off x="3959339" y="3914591"/>
            <a:ext cx="981413" cy="7051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ORM </a:t>
            </a:r>
            <a:r>
              <a:rPr lang="bg-BG" sz="3200" b="1" dirty="0">
                <a:solidFill>
                  <a:schemeClr val="bg1"/>
                </a:solidFill>
              </a:rPr>
              <a:t>рамките </a:t>
            </a:r>
            <a:r>
              <a:rPr lang="bg-BG" sz="3200" dirty="0"/>
              <a:t>(</a:t>
            </a:r>
            <a:r>
              <a:rPr lang="en-US" sz="3200" b="1" dirty="0"/>
              <a:t>frameworks</a:t>
            </a:r>
            <a:r>
              <a:rPr lang="en-US" sz="3200" dirty="0"/>
              <a:t>) и</a:t>
            </a:r>
            <a:r>
              <a:rPr lang="bg-BG" sz="3200" dirty="0"/>
              <a:t>мат следните функционалности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Автоматично генериране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</a:t>
            </a:r>
            <a:r>
              <a:rPr lang="bg-BG" sz="3000" dirty="0"/>
              <a:t>заявки</a:t>
            </a:r>
          </a:p>
          <a:p>
            <a:pPr lvl="1"/>
            <a:endParaRPr lang="bg-BG" sz="3000" dirty="0"/>
          </a:p>
          <a:p>
            <a:pPr lvl="1"/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база данни от обект </a:t>
            </a:r>
            <a:r>
              <a:rPr lang="bg-BG" sz="3000" dirty="0"/>
              <a:t>(</a:t>
            </a:r>
            <a:r>
              <a:rPr lang="en-US" sz="3000" b="1" dirty="0"/>
              <a:t>Code First</a:t>
            </a:r>
            <a:r>
              <a:rPr lang="en-US" sz="3000" dirty="0"/>
              <a:t>)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обект от база данни </a:t>
            </a:r>
            <a:r>
              <a:rPr lang="en-US" sz="3000" dirty="0"/>
              <a:t>(</a:t>
            </a:r>
            <a:r>
              <a:rPr lang="en-US" sz="3000" b="1" dirty="0"/>
              <a:t>Database First</a:t>
            </a:r>
            <a:r>
              <a:rPr lang="en-US" sz="3000" dirty="0"/>
              <a:t>)</a:t>
            </a:r>
          </a:p>
          <a:p>
            <a:pPr lvl="1"/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ORM</a:t>
            </a:r>
            <a:r>
              <a:rPr lang="bg-BG" dirty="0"/>
              <a:t> характеристики</a:t>
            </a:r>
            <a:endParaRPr lang="en-US" dirty="0"/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6687F5B0-746B-B888-F430-CA56BCCC41F2}"/>
              </a:ext>
            </a:extLst>
          </p:cNvPr>
          <p:cNvSpPr/>
          <p:nvPr/>
        </p:nvSpPr>
        <p:spPr>
          <a:xfrm>
            <a:off x="6093684" y="3476255"/>
            <a:ext cx="595549" cy="425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84B1F-47A2-49FD-235E-0B7B3CB77555}"/>
              </a:ext>
            </a:extLst>
          </p:cNvPr>
          <p:cNvSpPr txBox="1"/>
          <p:nvPr/>
        </p:nvSpPr>
        <p:spPr>
          <a:xfrm>
            <a:off x="679980" y="2574000"/>
            <a:ext cx="5302959" cy="2230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database.Employees.Add(new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FirstName = "Gosho",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LastName = "Ivanov",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IsEmployed = true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6465-40EB-3425-8FC3-2FF1D8EACCEA}"/>
              </a:ext>
            </a:extLst>
          </p:cNvPr>
          <p:cNvSpPr txBox="1"/>
          <p:nvPr/>
        </p:nvSpPr>
        <p:spPr>
          <a:xfrm>
            <a:off x="6799977" y="3081700"/>
            <a:ext cx="4959458" cy="12147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VALUES ('Gosho', 'Ivanov', 1)</a:t>
            </a:r>
          </a:p>
        </p:txBody>
      </p:sp>
    </p:spTree>
    <p:extLst>
      <p:ext uri="{BB962C8B-B14F-4D97-AF65-F5344CB8AC3E}">
        <p14:creationId xmlns:p14="http://schemas.microsoft.com/office/powerpoint/2010/main" val="30081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ORM</a:t>
            </a:r>
          </a:p>
        </p:txBody>
      </p:sp>
      <p:pic>
        <p:nvPicPr>
          <p:cNvPr id="6" name="Picture 5" descr="Cc161164.LINQtoRelDataFig1(en-us,MSDN.10).jpg">
            <a:extLst>
              <a:ext uri="{FF2B5EF4-FFF2-40B4-BE49-F238E27FC236}">
                <a16:creationId xmlns:a16="http://schemas.microsoft.com/office/drawing/2014/main" id="{182890CA-510B-6D12-8896-88D0D65A63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4" y="1300208"/>
            <a:ext cx="4993043" cy="52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A5B8CF-38AC-67F7-2C90-CBDF056E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12" y="1300207"/>
            <a:ext cx="4425683" cy="52183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B923A3F2-C410-AA7F-AF65-0E738CA95149}"/>
              </a:ext>
            </a:extLst>
          </p:cNvPr>
          <p:cNvGrpSpPr/>
          <p:nvPr/>
        </p:nvGrpSpPr>
        <p:grpSpPr>
          <a:xfrm>
            <a:off x="5029479" y="2875825"/>
            <a:ext cx="2361585" cy="1924419"/>
            <a:chOff x="3200400" y="3984579"/>
            <a:chExt cx="2362200" cy="1924920"/>
          </a:xfrm>
        </p:grpSpPr>
        <p:sp>
          <p:nvSpPr>
            <p:cNvPr id="11" name="Cloud 8">
              <a:extLst>
                <a:ext uri="{FF2B5EF4-FFF2-40B4-BE49-F238E27FC236}">
                  <a16:creationId xmlns:a16="http://schemas.microsoft.com/office/drawing/2014/main" id="{10FDBCE3-5866-21B7-E59C-1BACEEDC6B97}"/>
                </a:ext>
              </a:extLst>
            </p:cNvPr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  <a:endParaRPr lang="bg-BG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bg-BG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рамка</a:t>
              </a:r>
              <a:endParaRPr lang="en-US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E7C3F970-DA11-F98C-12F5-77DBC4CC1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DC2A6771-F1D8-67C4-1D52-ED15B34A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D41CFD76-0E7C-C42A-4CB2-18D3ED6E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C2C24D61-D3DF-4000-89C9-6F5FEBC70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65A98B39-D7CD-739E-51ED-7492053C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8" y="3699467"/>
            <a:ext cx="1683035" cy="1121609"/>
          </a:xfrm>
          <a:prstGeom prst="wedgeRoundRectCallout">
            <a:avLst>
              <a:gd name="adj1" fmla="val 85588"/>
              <a:gd name="adj2" fmla="val 177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Схема на релационна база данни</a:t>
            </a:r>
            <a:endParaRPr lang="en-US" sz="1999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9CBD4D2-DBF2-8355-F616-DDAA6074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820" y="5354259"/>
            <a:ext cx="1804310" cy="1010217"/>
          </a:xfrm>
          <a:prstGeom prst="wedgeRoundRectCallout">
            <a:avLst>
              <a:gd name="adj1" fmla="val -71006"/>
              <a:gd name="adj2" fmla="val -562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</a:t>
            </a: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обекти</a:t>
            </a:r>
            <a:endParaRPr lang="en-US" sz="1999" b="1" noProof="1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</a:t>
            </a:r>
            <a:r>
              <a:rPr lang="bg-BG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класове</a:t>
            </a: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Подходи за работа с</a:t>
            </a:r>
            <a:r>
              <a:rPr lang="en-US" dirty="0"/>
              <a:t> 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First и</a:t>
            </a:r>
            <a:r>
              <a:rPr lang="bg-BG" dirty="0"/>
              <a:t> </a:t>
            </a:r>
            <a:r>
              <a:rPr lang="en-US" dirty="0"/>
              <a:t>Database First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39FCB-9E8F-CD12-3001-7DFC07E6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14"/>
          <a:stretch/>
        </p:blipFill>
        <p:spPr>
          <a:xfrm>
            <a:off x="4367809" y="1772817"/>
            <a:ext cx="3456384" cy="18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първо се </a:t>
            </a:r>
            <a:r>
              <a:rPr lang="bg-BG" b="1" dirty="0">
                <a:solidFill>
                  <a:schemeClr val="bg1"/>
                </a:solidFill>
              </a:rPr>
              <a:t>създават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класове</a:t>
            </a:r>
            <a:r>
              <a:rPr lang="bg-BG" dirty="0"/>
              <a:t>, описващи </a:t>
            </a:r>
            <a:r>
              <a:rPr lang="bg-BG" b="1" dirty="0"/>
              <a:t>модела</a:t>
            </a:r>
            <a:r>
              <a:rPr lang="bg-BG" dirty="0"/>
              <a:t> и след това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създава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6" name="Arrow: Right 10">
            <a:extLst>
              <a:ext uri="{FF2B5EF4-FFF2-40B4-BE49-F238E27FC236}">
                <a16:creationId xmlns:a16="http://schemas.microsoft.com/office/drawing/2014/main" id="{D50B011D-BB60-0E6C-CB0E-6A74D2B9C508}"/>
              </a:ext>
            </a:extLst>
          </p:cNvPr>
          <p:cNvSpPr/>
          <p:nvPr/>
        </p:nvSpPr>
        <p:spPr>
          <a:xfrm>
            <a:off x="5048771" y="3749393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475AC-59DC-4B90-70C2-C8A49A85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0" y="3046336"/>
            <a:ext cx="3606165" cy="20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21D89-4E29-B893-0A05-62ACFE29A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9" t="11633" r="6765" b="12770"/>
          <a:stretch/>
        </p:blipFill>
        <p:spPr>
          <a:xfrm>
            <a:off x="6744072" y="2604083"/>
            <a:ext cx="4312478" cy="35283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bg-BG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генериране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обектно-ориентиран модел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Database First</a:t>
            </a:r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A6803030-1931-BB7E-ACBE-007FCF4F3122}"/>
              </a:ext>
            </a:extLst>
          </p:cNvPr>
          <p:cNvSpPr/>
          <p:nvPr/>
        </p:nvSpPr>
        <p:spPr>
          <a:xfrm>
            <a:off x="6100493" y="389097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99F8D-83E6-17D2-658A-D508EBC7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1" t="11030" r="5199" b="13372"/>
          <a:stretch/>
        </p:blipFill>
        <p:spPr>
          <a:xfrm>
            <a:off x="645183" y="2462595"/>
            <a:ext cx="4680520" cy="37611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45C96-8B2B-3186-034C-0BEB3FEF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894" y="3204000"/>
            <a:ext cx="3548898" cy="19928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23326</TotalTime>
  <Words>2246</Words>
  <Application>Microsoft Macintosh PowerPoint</Application>
  <PresentationFormat>Widescreen</PresentationFormat>
  <Paragraphs>318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Corbel</vt:lpstr>
      <vt:lpstr>Wingdings</vt:lpstr>
      <vt:lpstr>SoftUni</vt:lpstr>
      <vt:lpstr>ORM технологии</vt:lpstr>
      <vt:lpstr>Съдържание</vt:lpstr>
      <vt:lpstr>Какво е ORM?</vt:lpstr>
      <vt:lpstr>Какво е Object-Relational Mapping (ORM)?</vt:lpstr>
      <vt:lpstr>ORM характеристики</vt:lpstr>
      <vt:lpstr>Пример за ORM</vt:lpstr>
      <vt:lpstr>Code First и Database First</vt:lpstr>
      <vt:lpstr>Code First</vt:lpstr>
      <vt:lpstr>Database First</vt:lpstr>
      <vt:lpstr>Entity Framework и Entity Framework Core</vt:lpstr>
      <vt:lpstr>Entity Framework и Entity Framework Core (1)</vt:lpstr>
      <vt:lpstr>Entity Framework и Entity Framework Core (2)</vt:lpstr>
      <vt:lpstr>Конфигурация на връзка към база данни</vt:lpstr>
      <vt:lpstr>Connection string</vt:lpstr>
      <vt:lpstr>Database First с Entity Framework</vt:lpstr>
      <vt:lpstr>Package Manager Console</vt:lpstr>
      <vt:lpstr>Инсталиране на Entity Framework пакети</vt:lpstr>
      <vt:lpstr>Scaffold на Context клас</vt:lpstr>
      <vt:lpstr>ADO.NET Entity Data Model</vt:lpstr>
      <vt:lpstr>Четене на данни</vt:lpstr>
      <vt:lpstr>Класът DbContext</vt:lpstr>
      <vt:lpstr>Използване на DbContext</vt:lpstr>
      <vt:lpstr>Четене на данни с LINQ заявки (1)</vt:lpstr>
      <vt:lpstr>Четене на данни с LINQ заявки (2)</vt:lpstr>
      <vt:lpstr>Демо</vt:lpstr>
      <vt:lpstr>Създаване на конзолно приложение</vt:lpstr>
      <vt:lpstr>Създаване на база данни</vt:lpstr>
      <vt:lpstr>Конфигурация на връзка</vt:lpstr>
      <vt:lpstr>Създаване на база данни</vt:lpstr>
      <vt:lpstr>Създаване и попълване на таблица (1)</vt:lpstr>
      <vt:lpstr>Създаване и попълване на таблица (2)</vt:lpstr>
      <vt:lpstr>Преглед на записите</vt:lpstr>
      <vt:lpstr>Инсталиране на Entity Framework пакети (1)</vt:lpstr>
      <vt:lpstr>Инсталиране на Entity Framework пакети (2)</vt:lpstr>
      <vt:lpstr>Структура на проекта</vt:lpstr>
      <vt:lpstr>Четене на данни</vt:lpstr>
      <vt:lpstr>Резултат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199</cp:revision>
  <dcterms:created xsi:type="dcterms:W3CDTF">2018-05-23T13:08:44Z</dcterms:created>
  <dcterms:modified xsi:type="dcterms:W3CDTF">2024-04-18T09:36:32Z</dcterms:modified>
  <cp:category/>
</cp:coreProperties>
</file>