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
  </p:notesMasterIdLst>
  <p:handoutMasterIdLst>
    <p:handoutMasterId r:id="rId19"/>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86" r:id="rId15"/>
    <p:sldId id="504" r:id="rId16"/>
    <p:sldId id="5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3796" autoAdjust="0"/>
  </p:normalViewPr>
  <p:slideViewPr>
    <p:cSldViewPr showGuides="1">
      <p:cViewPr varScale="1">
        <p:scale>
          <a:sx n="107" d="100"/>
          <a:sy n="107" d="100"/>
        </p:scale>
        <p:origin x="132" y="12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smtClean="0"/>
              <a:t>Работна група </a:t>
            </a:r>
            <a:r>
              <a:rPr lang="bg-BG" smtClean="0"/>
              <a:t>"Образование по програмиране и ИТ"</a:t>
            </a:r>
            <a:r>
              <a:rPr lang="bg-BG" sz="1100" smtClean="0"/>
              <a:t>, с подкрепата на </a:t>
            </a:r>
            <a:r>
              <a:rPr lang="en-US" sz="1100" smtClean="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smtClean="0"/>
              <a:t>Работна група </a:t>
            </a:r>
            <a:r>
              <a:rPr lang="bg-BG" smtClean="0"/>
              <a:t>"Образование по програмиране и ИТ"</a:t>
            </a:r>
            <a:r>
              <a:rPr lang="bg-BG" sz="1100" smtClean="0"/>
              <a:t>, с подкрепата на </a:t>
            </a:r>
            <a:r>
              <a:rPr lang="en-US" sz="1100" smtClean="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15</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16</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smtClean="0"/>
              <a:t>6</a:t>
            </a:r>
            <a:r>
              <a:rPr lang="bg-BG" dirty="0" smtClean="0"/>
              <a:t> </a:t>
            </a:r>
            <a:r>
              <a:rPr lang="bg-BG" dirty="0"/>
              <a:t>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sp>
        <p:nvSpPr>
          <p:cNvPr id="3" name="Picture Placeholder 2"/>
          <p:cNvSpPr>
            <a:spLocks noGrp="1"/>
          </p:cNvSpPr>
          <p:nvPr>
            <p:ph type="pic" sz="quarter" idx="10"/>
          </p:nvPr>
        </p:nvSpPr>
        <p:spPr/>
      </p:sp>
      <p:sp>
        <p:nvSpPr>
          <p:cNvPr id="12" name="Rectangle 11"/>
          <p:cNvSpPr/>
          <p:nvPr/>
        </p:nvSpPr>
        <p:spPr bwMode="auto">
          <a:xfrm>
            <a:off x="2046000" y="2619000"/>
            <a:ext cx="5535000" cy="38880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6000" b="1" dirty="0" smtClean="0">
                <a:solidFill>
                  <a:srgbClr val="FFFFFF"/>
                </a:solidFill>
                <a:effectLst>
                  <a:outerShdw blurRad="38100" dist="38100" dir="2700000" algn="tl">
                    <a:srgbClr val="000000">
                      <a:alpha val="43137"/>
                    </a:srgbClr>
                  </a:outerShdw>
                </a:effectLst>
              </a:rPr>
              <a:t>Добавяне на снимка </a:t>
            </a:r>
            <a:endParaRPr lang="en-US" sz="60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a:t>
            </a:r>
            <a:r>
              <a:rPr lang="ru-RU" dirty="0"/>
              <a:t>, които включват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a:t>
            </a:r>
            <a:r>
              <a:rPr lang="ru-RU" b="1" dirty="0" smtClean="0"/>
              <a:t>ориентация</a:t>
            </a:r>
          </a:p>
          <a:p>
            <a:r>
              <a:rPr lang="ru-RU" dirty="0" smtClean="0"/>
              <a:t>Страниците в </a:t>
            </a:r>
            <a:r>
              <a:rPr lang="en-US" b="1" dirty="0" smtClean="0"/>
              <a:t>Word</a:t>
            </a:r>
            <a:r>
              <a:rPr lang="en-US" dirty="0" smtClean="0"/>
              <a:t> </a:t>
            </a:r>
            <a:r>
              <a:rPr lang="bg-BG" dirty="0" smtClean="0"/>
              <a:t>се номерират от падащото</a:t>
            </a:r>
            <a:r>
              <a:rPr lang="bg-BG" b="1" dirty="0" smtClean="0"/>
              <a:t> меню </a:t>
            </a:r>
            <a:r>
              <a:rPr lang="en-US" b="1" dirty="0" smtClean="0">
                <a:solidFill>
                  <a:schemeClr val="bg1"/>
                </a:solidFill>
              </a:rPr>
              <a:t>Page Number </a:t>
            </a:r>
            <a:r>
              <a:rPr lang="bg-BG" dirty="0" smtClean="0"/>
              <a:t>на </a:t>
            </a:r>
            <a:r>
              <a:rPr lang="bg-BG" b="1" dirty="0" smtClean="0"/>
              <a:t>панела </a:t>
            </a:r>
            <a:r>
              <a:rPr lang="en-US" b="1" dirty="0" smtClean="0">
                <a:solidFill>
                  <a:schemeClr val="bg1"/>
                </a:solidFill>
              </a:rPr>
              <a:t>Header&amp;Footer</a:t>
            </a:r>
            <a:r>
              <a:rPr lang="en-US" b="1" dirty="0" smtClean="0"/>
              <a:t> </a:t>
            </a:r>
            <a:r>
              <a:rPr lang="bg-BG" dirty="0" smtClean="0"/>
              <a:t>от </a:t>
            </a:r>
            <a:r>
              <a:rPr lang="bg-BG" b="1" dirty="0" smtClean="0"/>
              <a:t>менюто </a:t>
            </a:r>
            <a:r>
              <a:rPr lang="en-US" b="1" dirty="0" smtClean="0">
                <a:solidFill>
                  <a:schemeClr val="bg1"/>
                </a:solidFill>
              </a:rPr>
              <a:t>Insert</a:t>
            </a:r>
            <a:endParaRPr lang="en-US" b="1" dirty="0">
              <a:solidFill>
                <a:schemeClr val="bg1"/>
              </a:solidFill>
            </a:endParaRPr>
          </a:p>
        </p:txBody>
      </p:sp>
      <p:sp>
        <p:nvSpPr>
          <p:cNvPr id="4" name="Title 3"/>
          <p:cNvSpPr>
            <a:spLocks noGrp="1"/>
          </p:cNvSpPr>
          <p:nvPr>
            <p:ph type="title"/>
          </p:nvPr>
        </p:nvSpPr>
        <p:spPr/>
        <p:txBody>
          <a:bodyPr/>
          <a:lstStyle/>
          <a:p>
            <a:r>
              <a:rPr lang="bg-BG" dirty="0" smtClean="0"/>
              <a:t>Номериране на страници</a:t>
            </a:r>
            <a:endParaRPr lang="en-US" dirty="0"/>
          </a:p>
        </p:txBody>
      </p:sp>
      <p:pic>
        <p:nvPicPr>
          <p:cNvPr id="6" name="Picture 5"/>
          <p:cNvPicPr>
            <a:picLocks noChangeAspect="1"/>
          </p:cNvPicPr>
          <p:nvPr/>
        </p:nvPicPr>
        <p:blipFill>
          <a:blip r:embed="rId2"/>
          <a:stretch>
            <a:fillRect/>
          </a:stretch>
        </p:blipFill>
        <p:spPr>
          <a:xfrm>
            <a:off x="2384577" y="4446970"/>
            <a:ext cx="3150000" cy="1958107"/>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861000" y="4127158"/>
            <a:ext cx="2246075" cy="2597733"/>
          </a:xfrm>
          <a:prstGeom prst="rect">
            <a:avLst/>
          </a:prstGeom>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smtClean="0"/>
              <a:t>Номерацията</a:t>
            </a:r>
            <a:r>
              <a:rPr lang="bg-BG" dirty="0" smtClean="0"/>
              <a:t> на страниците може да бъде на </a:t>
            </a:r>
            <a:r>
              <a:rPr lang="bg-BG" b="1" dirty="0" smtClean="0"/>
              <a:t>различни места</a:t>
            </a:r>
            <a:r>
              <a:rPr lang="bg-BG" dirty="0" smtClean="0"/>
              <a:t>:</a:t>
            </a:r>
          </a:p>
          <a:p>
            <a:pPr lvl="1"/>
            <a:r>
              <a:rPr lang="en-US" b="1" dirty="0" smtClean="0"/>
              <a:t>Top of Page </a:t>
            </a:r>
            <a:r>
              <a:rPr lang="en-US" dirty="0" smtClean="0"/>
              <a:t>(</a:t>
            </a:r>
            <a:r>
              <a:rPr lang="bg-BG" dirty="0" smtClean="0"/>
              <a:t>горната част на страницата)</a:t>
            </a:r>
          </a:p>
          <a:p>
            <a:pPr lvl="1"/>
            <a:r>
              <a:rPr lang="en-US" b="1" dirty="0" smtClean="0"/>
              <a:t>Bottom of Page </a:t>
            </a:r>
            <a:r>
              <a:rPr lang="bg-BG" dirty="0" smtClean="0"/>
              <a:t>(долната част на страницата)</a:t>
            </a:r>
          </a:p>
          <a:p>
            <a:r>
              <a:rPr lang="bg-BG" dirty="0" smtClean="0"/>
              <a:t>И в двата случая може да изберете дали да е </a:t>
            </a:r>
            <a:r>
              <a:rPr lang="bg-BG" b="1" dirty="0" smtClean="0"/>
              <a:t>по средата</a:t>
            </a:r>
            <a:r>
              <a:rPr lang="bg-BG" dirty="0" smtClean="0"/>
              <a:t>, </a:t>
            </a:r>
            <a:r>
              <a:rPr lang="bg-BG" b="1" dirty="0" smtClean="0"/>
              <a:t>в ляв </a:t>
            </a:r>
            <a:r>
              <a:rPr lang="bg-BG" dirty="0" smtClean="0"/>
              <a:t>или </a:t>
            </a:r>
            <a:r>
              <a:rPr lang="bg-BG" b="1" dirty="0" smtClean="0"/>
              <a:t>десен ъгъл</a:t>
            </a:r>
            <a:endParaRPr lang="en-US" b="1" dirty="0"/>
          </a:p>
        </p:txBody>
      </p:sp>
      <p:sp>
        <p:nvSpPr>
          <p:cNvPr id="4" name="Title 3"/>
          <p:cNvSpPr>
            <a:spLocks noGrp="1"/>
          </p:cNvSpPr>
          <p:nvPr>
            <p:ph type="title"/>
          </p:nvPr>
        </p:nvSpPr>
        <p:spPr/>
        <p:txBody>
          <a:bodyPr>
            <a:normAutofit/>
          </a:bodyPr>
          <a:lstStyle/>
          <a:p>
            <a:r>
              <a:rPr lang="bg-BG" dirty="0" smtClean="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a:t>
            </a:r>
            <a:r>
              <a:rPr lang="en-US" sz="1400" noProof="1">
                <a:solidFill>
                  <a:schemeClr val="tx1"/>
                </a:solidFill>
              </a:rPr>
              <a:t>diam</a:t>
            </a:r>
            <a:r>
              <a:rPr lang="en-US" sz="1400" noProof="1" smtClean="0">
                <a:solidFill>
                  <a:schemeClr val="tx1"/>
                </a:solidFill>
              </a:rPr>
              <a:t>.</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dirty="0" smtClean="0"/>
              <a:t>Format </a:t>
            </a:r>
            <a:r>
              <a:rPr lang="en-US" dirty="0"/>
              <a:t>P</a:t>
            </a:r>
            <a:r>
              <a:rPr lang="en-US" dirty="0" smtClean="0"/>
              <a:t>age Numbers…</a:t>
            </a:r>
            <a:endParaRPr lang="en-US" dirty="0"/>
          </a:p>
        </p:txBody>
      </p:sp>
      <p:pic>
        <p:nvPicPr>
          <p:cNvPr id="5" name="Picture 4"/>
          <p:cNvPicPr>
            <a:picLocks noChangeAspect="1"/>
          </p:cNvPicPr>
          <p:nvPr/>
        </p:nvPicPr>
        <p:blipFill rotWithShape="1">
          <a:blip r:embed="rId2"/>
          <a:srcRect t="1689"/>
          <a:stretch/>
        </p:blipFill>
        <p:spPr>
          <a:xfrm>
            <a:off x="921000" y="1359001"/>
            <a:ext cx="2660330" cy="3060000"/>
          </a:xfrm>
          <a:prstGeom prst="rect">
            <a:avLst/>
          </a:prstGeom>
          <a:ln>
            <a:solidFill>
              <a:schemeClr val="bg2">
                <a:lumMod val="75000"/>
              </a:schemeClr>
            </a:solidFill>
          </a:ln>
        </p:spPr>
      </p:pic>
      <p:sp>
        <p:nvSpPr>
          <p:cNvPr id="6" name="Rounded Rectangular Callout 5"/>
          <p:cNvSpPr/>
          <p:nvPr/>
        </p:nvSpPr>
        <p:spPr bwMode="auto">
          <a:xfrm>
            <a:off x="190406" y="4419001"/>
            <a:ext cx="3790594" cy="2294999"/>
          </a:xfrm>
          <a:prstGeom prst="wedgeRoundRectCallout">
            <a:avLst>
              <a:gd name="adj1" fmla="val -12447"/>
              <a:gd name="adj2" fmla="val -6813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Ако изберем </a:t>
            </a:r>
            <a:r>
              <a:rPr lang="bg-BG" sz="2800" b="1" dirty="0">
                <a:solidFill>
                  <a:srgbClr val="FFFFFF"/>
                </a:solidFill>
                <a:effectLst>
                  <a:outerShdw blurRad="38100" dist="38100" dir="2700000" algn="tl">
                    <a:srgbClr val="000000">
                      <a:alpha val="43137"/>
                    </a:srgbClr>
                  </a:outerShdw>
                </a:effectLst>
              </a:rPr>
              <a:t>опцията </a:t>
            </a:r>
            <a:r>
              <a:rPr lang="en-US" sz="2800" b="1" dirty="0">
                <a:solidFill>
                  <a:schemeClr val="bg1">
                    <a:lumMod val="60000"/>
                    <a:lumOff val="40000"/>
                  </a:schemeClr>
                </a:solidFill>
                <a:effectLst>
                  <a:outerShdw blurRad="38100" dist="38100" dir="2700000" algn="tl">
                    <a:srgbClr val="000000">
                      <a:alpha val="43137"/>
                    </a:srgbClr>
                  </a:outerShdw>
                </a:effectLst>
              </a:rPr>
              <a:t>Format Page Numbers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диалогов прозорец </a:t>
            </a:r>
            <a:r>
              <a:rPr lang="en-US" sz="2800" b="1" dirty="0">
                <a:solidFill>
                  <a:schemeClr val="bg1">
                    <a:lumMod val="60000"/>
                    <a:lumOff val="40000"/>
                  </a:schemeClr>
                </a:solidFill>
                <a:effectLst>
                  <a:outerShdw blurRad="38100" dist="38100" dir="2700000" algn="tl">
                    <a:srgbClr val="000000">
                      <a:alpha val="43137"/>
                    </a:srgbClr>
                  </a:outerShdw>
                </a:effectLst>
              </a:rPr>
              <a:t>Page Numbers Format</a:t>
            </a:r>
            <a:endParaRPr lang="en-US" sz="2800" b="1" dirty="0">
              <a:solidFill>
                <a:schemeClr val="bg1">
                  <a:lumMod val="60000"/>
                  <a:lumOff val="40000"/>
                </a:schemeClr>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a:off x="7948818" y="1696135"/>
            <a:ext cx="3825000"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633096"/>
          </a:xfrm>
          <a:prstGeom prst="wedgeRoundRectCallout">
            <a:avLst>
              <a:gd name="adj1" fmla="val 56477"/>
              <a:gd name="adj2" fmla="val 257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полето </a:t>
            </a:r>
            <a:r>
              <a:rPr lang="en-US" sz="2800" b="1" dirty="0" smtClean="0">
                <a:solidFill>
                  <a:schemeClr val="bg1">
                    <a:lumMod val="60000"/>
                    <a:lumOff val="40000"/>
                  </a:schemeClr>
                </a:solidFill>
                <a:effectLst>
                  <a:outerShdw blurRad="38100" dist="38100" dir="2700000" algn="tl">
                    <a:srgbClr val="000000">
                      <a:alpha val="43137"/>
                    </a:srgbClr>
                  </a:outerShdw>
                </a:effectLst>
              </a:rPr>
              <a:t>Number format </a:t>
            </a:r>
            <a:r>
              <a:rPr lang="bg-BG" sz="2800" b="1" dirty="0" smtClean="0">
                <a:solidFill>
                  <a:srgbClr val="FFFFFF"/>
                </a:solidFill>
                <a:effectLst>
                  <a:outerShdw blurRad="38100" dist="38100" dir="2700000" algn="tl">
                    <a:srgbClr val="000000">
                      <a:alpha val="43137"/>
                    </a:srgbClr>
                  </a:outerShdw>
                </a:effectLst>
              </a:rPr>
              <a:t>може да се задав вида на номерацията (1, 2, 3; </a:t>
            </a:r>
            <a:r>
              <a:rPr lang="en-US" sz="2800" b="1" dirty="0" smtClean="0">
                <a:solidFill>
                  <a:srgbClr val="FFFFFF"/>
                </a:solidFill>
                <a:effectLst>
                  <a:outerShdw blurRad="38100" dist="38100" dir="2700000" algn="tl">
                    <a:srgbClr val="000000">
                      <a:alpha val="43137"/>
                    </a:srgbClr>
                  </a:outerShdw>
                </a:effectLst>
              </a:rPr>
              <a:t>a, b, c…</a:t>
            </a:r>
            <a:r>
              <a:rPr lang="bg-BG" sz="2800" b="1" dirty="0" smtClean="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303818" y="3280500"/>
            <a:ext cx="3195000" cy="3375000"/>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секцията </a:t>
            </a:r>
            <a:r>
              <a:rPr lang="en-US" sz="2800" b="1" dirty="0" smtClean="0">
                <a:solidFill>
                  <a:schemeClr val="bg1">
                    <a:lumMod val="60000"/>
                    <a:lumOff val="40000"/>
                  </a:schemeClr>
                </a:solidFill>
                <a:effectLst>
                  <a:outerShdw blurRad="38100" dist="38100" dir="2700000" algn="tl">
                    <a:srgbClr val="000000">
                      <a:alpha val="43137"/>
                    </a:srgbClr>
                  </a:outerShdw>
                </a:effectLst>
              </a:rPr>
              <a:t>Page numbering </a:t>
            </a:r>
            <a:r>
              <a:rPr lang="bg-BG" sz="2800" b="1" dirty="0" smtClean="0">
                <a:solidFill>
                  <a:srgbClr val="FFFFFF"/>
                </a:solidFill>
                <a:effectLst>
                  <a:outerShdw blurRad="38100" dist="38100" dir="2700000" algn="tl">
                    <a:srgbClr val="000000">
                      <a:alpha val="43137"/>
                    </a:srgbClr>
                  </a:outerShdw>
                </a:effectLst>
              </a:rPr>
              <a:t>може да задавате как да продължава номерацията или да започнете от нова позиция</a:t>
            </a:r>
            <a:endParaRPr lang="en-US" sz="2800" b="1" dirty="0">
              <a:solidFill>
                <a:srgbClr val="FFFFFF"/>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sz="quarter" idx="11"/>
          </p:nvPr>
        </p:nvSpPr>
        <p:spPr/>
        <p:txBody>
          <a:bodyPr/>
          <a:lstStyle/>
          <a:p>
            <a:endParaRPr lang="en-US"/>
          </a:p>
        </p:txBody>
      </p:sp>
      <p:sp>
        <p:nvSpPr>
          <p:cNvPr id="6" name="Title 5"/>
          <p:cNvSpPr>
            <a:spLocks noGrp="1"/>
          </p:cNvSpPr>
          <p:nvPr>
            <p:ph type="title" sz="quarter" idx="10"/>
          </p:nvPr>
        </p:nvSpPr>
        <p:spPr/>
        <p:txBody>
          <a:bodyPr/>
          <a:lstStyle/>
          <a:p>
            <a:endParaRPr lang="en-US"/>
          </a:p>
        </p:txBody>
      </p:sp>
      <p:sp>
        <p:nvSpPr>
          <p:cNvPr id="2" name="Slide Number Placeholder 1"/>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13</a:t>
            </a:fld>
            <a:endParaRPr lang="en-US" noProof="0" dirty="0"/>
          </a:p>
        </p:txBody>
      </p:sp>
      <p:sp>
        <p:nvSpPr>
          <p:cNvPr id="5" name="Rectangle 4"/>
          <p:cNvSpPr/>
          <p:nvPr/>
        </p:nvSpPr>
        <p:spPr bwMode="auto">
          <a:xfrm>
            <a:off x="2046000" y="2619000"/>
            <a:ext cx="5535000" cy="38880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Отпечатване на документ</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sp>
        <p:nvSpPr>
          <p:cNvPr id="6" name="Slide Number Placeholder 5"/>
          <p:cNvSpPr>
            <a:spLocks noGrp="1"/>
          </p:cNvSpPr>
          <p:nvPr>
            <p:ph type="sldNum" sz="quarter" idx="13"/>
          </p:nvPr>
        </p:nvSpPr>
        <p:spPr>
          <a:xfrm>
            <a:off x="11566412" y="6397196"/>
            <a:ext cx="428822" cy="30884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14</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en-US" sz="2800" b="1" dirty="0" smtClean="0">
                <a:solidFill>
                  <a:schemeClr val="bg2"/>
                </a:solidFill>
              </a:rPr>
              <a:t>TODO</a:t>
            </a:r>
            <a:endParaRPr lang="en-US" sz="2400" dirty="0" smtClean="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16</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smtClean="0"/>
              <a:t>͏</a:t>
            </a:r>
            <a:r>
              <a:rPr lang="bg-BG" b="1" dirty="0" smtClean="0"/>
              <a:t>Форматиране</a:t>
            </a:r>
            <a:r>
              <a:rPr lang="bg-BG" dirty="0" smtClean="0"/>
              <a:t> на странция</a:t>
            </a:r>
          </a:p>
          <a:p>
            <a:r>
              <a:rPr lang="bg-BG" dirty="0" smtClean="0"/>
              <a:t>͏</a:t>
            </a:r>
            <a:r>
              <a:rPr lang="bg-BG" b="1" dirty="0" smtClean="0"/>
              <a:t>Номериране</a:t>
            </a:r>
            <a:r>
              <a:rPr lang="bg-BG" dirty="0" smtClean="0"/>
              <a:t> на страница</a:t>
            </a:r>
          </a:p>
          <a:p>
            <a:r>
              <a:rPr lang="bg-BG" dirty="0" smtClean="0"/>
              <a:t>͏</a:t>
            </a:r>
            <a:r>
              <a:rPr lang="bg-BG" b="1" dirty="0" smtClean="0"/>
              <a:t>Отпечатване</a:t>
            </a:r>
            <a:r>
              <a:rPr lang="bg-BG" dirty="0" smtClean="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smtClean="0"/>
              <a:t>Основни </a:t>
            </a:r>
            <a:r>
              <a:rPr lang="bg-BG" dirty="0"/>
              <a:t>характеристики</a:t>
            </a:r>
            <a:r>
              <a:rPr lang="bg-BG" dirty="0" smtClean="0"/>
              <a:t>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a:t>
            </a:r>
            <a:r>
              <a:rPr lang="bg-BG" dirty="0" smtClean="0"/>
              <a:t>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endParaRPr lang="bg-BG" dirty="0" smtClean="0"/>
          </a:p>
          <a:p>
            <a:r>
              <a:rPr lang="bg-BG" dirty="0" smtClean="0"/>
              <a:t>͏</a:t>
            </a:r>
            <a:r>
              <a:rPr lang="bg-BG" b="1" dirty="0" smtClean="0">
                <a:solidFill>
                  <a:schemeClr val="bg1"/>
                </a:solidFill>
              </a:rPr>
              <a:t>Страница</a:t>
            </a:r>
            <a:r>
              <a:rPr lang="bg-BG" dirty="0" smtClean="0"/>
              <a:t> – </a:t>
            </a:r>
            <a:r>
              <a:rPr lang="bg-BG" b="1" dirty="0" smtClean="0"/>
              <a:t>тескт</a:t>
            </a:r>
            <a:r>
              <a:rPr lang="bg-BG" dirty="0" smtClean="0"/>
              <a:t>, който може да се отпечата на </a:t>
            </a:r>
            <a:r>
              <a:rPr lang="bg-BG" b="1" dirty="0" smtClean="0"/>
              <a:t>един лист хартия</a:t>
            </a:r>
          </a:p>
          <a:p>
            <a:r>
              <a:rPr lang="bg-BG" dirty="0" smtClean="0"/>
              <a:t>Основни </a:t>
            </a:r>
            <a:r>
              <a:rPr lang="bg-BG" b="1" dirty="0" smtClean="0"/>
              <a:t>характеристики</a:t>
            </a:r>
            <a:r>
              <a:rPr lang="bg-BG" dirty="0" smtClean="0"/>
              <a:t> на </a:t>
            </a:r>
            <a:r>
              <a:rPr lang="bg-BG" b="1" dirty="0" smtClean="0"/>
              <a:t>страница</a:t>
            </a:r>
            <a:r>
              <a:rPr lang="bg-BG" dirty="0" smtClean="0"/>
              <a:t>:</a:t>
            </a:r>
          </a:p>
          <a:p>
            <a:pPr lvl="1"/>
            <a:r>
              <a:rPr lang="bg-BG" dirty="0" smtClean="0"/>
              <a:t>Размер</a:t>
            </a:r>
          </a:p>
          <a:p>
            <a:pPr lvl="1"/>
            <a:r>
              <a:rPr lang="bg-BG" dirty="0" smtClean="0"/>
              <a:t>Ориентация</a:t>
            </a:r>
          </a:p>
          <a:p>
            <a:pPr lvl="1"/>
            <a:r>
              <a:rPr lang="bg-BG" dirty="0" smtClean="0"/>
              <a:t>Наборно поле</a:t>
            </a:r>
          </a:p>
          <a:p>
            <a:r>
              <a:rPr lang="bg-BG" dirty="0" smtClean="0"/>
              <a:t>Те се задават от </a:t>
            </a:r>
            <a:r>
              <a:rPr lang="bg-BG" b="1" dirty="0" smtClean="0"/>
              <a:t>панела </a:t>
            </a:r>
            <a:r>
              <a:rPr lang="en-US" b="1" dirty="0" smtClean="0">
                <a:solidFill>
                  <a:schemeClr val="bg1"/>
                </a:solidFill>
              </a:rPr>
              <a:t>Page Setup</a:t>
            </a:r>
            <a:r>
              <a:rPr lang="en-US" dirty="0" smtClean="0">
                <a:solidFill>
                  <a:schemeClr val="bg1"/>
                </a:solidFill>
              </a:rPr>
              <a:t> </a:t>
            </a:r>
            <a:r>
              <a:rPr lang="bg-BG" dirty="0" smtClean="0"/>
              <a:t>в </a:t>
            </a:r>
            <a:r>
              <a:rPr lang="bg-BG" b="1" dirty="0" smtClean="0"/>
              <a:t>менюто </a:t>
            </a:r>
            <a:r>
              <a:rPr lang="en-US" b="1" dirty="0" smtClean="0">
                <a:solidFill>
                  <a:schemeClr val="bg1"/>
                </a:solidFill>
              </a:rPr>
              <a:t>Layout</a:t>
            </a:r>
            <a:endParaRPr lang="en-US" b="1" dirty="0">
              <a:solidFill>
                <a:schemeClr val="bg1"/>
              </a:solidFill>
            </a:endParaRPr>
          </a:p>
        </p:txBody>
      </p:sp>
      <p:sp>
        <p:nvSpPr>
          <p:cNvPr id="4" name="Title 3"/>
          <p:cNvSpPr>
            <a:spLocks noGrp="1"/>
          </p:cNvSpPr>
          <p:nvPr>
            <p:ph type="title"/>
          </p:nvPr>
        </p:nvSpPr>
        <p:spPr/>
        <p:txBody>
          <a:bodyPr/>
          <a:lstStyle/>
          <a:p>
            <a:r>
              <a:rPr lang="bg-BG" dirty="0"/>
              <a:t>͏Форматиране на </a:t>
            </a:r>
            <a:r>
              <a:rPr lang="bg-BG" dirty="0" smtClean="0"/>
              <a:t>страница</a:t>
            </a:r>
            <a:endParaRPr lang="en-US" dirty="0"/>
          </a:p>
        </p:txBody>
      </p:sp>
      <p:pic>
        <p:nvPicPr>
          <p:cNvPr id="6" name="Picture 5"/>
          <p:cNvPicPr>
            <a:picLocks noChangeAspect="1"/>
          </p:cNvPicPr>
          <p:nvPr/>
        </p:nvPicPr>
        <p:blipFill>
          <a:blip r:embed="rId2"/>
          <a:stretch>
            <a:fillRect/>
          </a:stretch>
        </p:blipFill>
        <p:spPr>
          <a:xfrm>
            <a:off x="6501000" y="4194000"/>
            <a:ext cx="4680000" cy="1670400"/>
          </a:xfrm>
          <a:prstGeom prst="rect">
            <a:avLst/>
          </a:prstGeom>
          <a:ln>
            <a:solidFill>
              <a:schemeClr val="bg2">
                <a:lumMod val="75000"/>
              </a:schemeClr>
            </a:solidFill>
          </a:ln>
        </p:spPr>
      </p:pic>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515598" cy="5528766"/>
          </a:xfrm>
        </p:spPr>
        <p:txBody>
          <a:bodyPr>
            <a:normAutofit lnSpcReduction="100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smtClean="0">
                <a:solidFill>
                  <a:schemeClr val="bg1"/>
                </a:solidFill>
              </a:rPr>
              <a:t>формати</a:t>
            </a:r>
          </a:p>
          <a:p>
            <a:r>
              <a:rPr lang="ru-RU" dirty="0"/>
              <a:t>В </a:t>
            </a:r>
            <a:r>
              <a:rPr lang="ru-RU" b="1" dirty="0"/>
              <a:t>Европа</a:t>
            </a:r>
            <a:r>
              <a:rPr lang="ru-RU" dirty="0"/>
              <a:t> най-често се използва </a:t>
            </a:r>
            <a:r>
              <a:rPr lang="ru-RU" b="1" dirty="0" smtClean="0"/>
              <a:t>A4</a:t>
            </a:r>
          </a:p>
          <a:p>
            <a:pPr lvl="1"/>
            <a:r>
              <a:rPr lang="bg-BG" dirty="0" smtClean="0"/>
              <a:t>Размери: 21 </a:t>
            </a:r>
            <a:r>
              <a:rPr lang="bg-BG" dirty="0"/>
              <a:t>х 29.7 см</a:t>
            </a:r>
            <a:r>
              <a:rPr lang="bg-BG" dirty="0" smtClean="0"/>
              <a:t>.</a:t>
            </a:r>
          </a:p>
          <a:p>
            <a:r>
              <a:rPr lang="ru-RU" dirty="0"/>
              <a:t>В </a:t>
            </a:r>
            <a:r>
              <a:rPr lang="ru-RU" b="1" dirty="0"/>
              <a:t>Америка</a:t>
            </a:r>
            <a:r>
              <a:rPr lang="ru-RU" dirty="0"/>
              <a:t> </a:t>
            </a:r>
            <a:r>
              <a:rPr lang="ru-RU" dirty="0" smtClean="0"/>
              <a:t>най-популярният формат </a:t>
            </a:r>
            <a:r>
              <a:rPr lang="ru-RU" dirty="0"/>
              <a:t>е </a:t>
            </a:r>
            <a:r>
              <a:rPr lang="ru-RU" b="1" dirty="0" smtClean="0"/>
              <a:t>Letter</a:t>
            </a:r>
          </a:p>
          <a:p>
            <a:pPr lvl="1"/>
            <a:r>
              <a:rPr lang="ru-RU" dirty="0" smtClean="0"/>
              <a:t>Размери: </a:t>
            </a:r>
            <a:r>
              <a:rPr lang="ru-RU" dirty="0"/>
              <a:t>22 х 28 см</a:t>
            </a:r>
            <a:r>
              <a:rPr lang="ru-RU" dirty="0" smtClean="0"/>
              <a:t>.</a:t>
            </a:r>
          </a:p>
          <a:p>
            <a:r>
              <a:rPr lang="ru-RU" dirty="0" smtClean="0"/>
              <a:t>Размерът се задава от падащото </a:t>
            </a:r>
            <a:r>
              <a:rPr lang="ru-RU" b="1" dirty="0" smtClean="0"/>
              <a:t>меню </a:t>
            </a:r>
            <a:r>
              <a:rPr lang="en-US" b="1" dirty="0" smtClean="0">
                <a:solidFill>
                  <a:schemeClr val="bg1"/>
                </a:solidFill>
              </a:rPr>
              <a:t>Size</a:t>
            </a:r>
            <a:endParaRPr lang="ru-RU" b="1" dirty="0" smtClean="0">
              <a:solidFill>
                <a:schemeClr val="bg1"/>
              </a:solidFill>
            </a:endParaRPr>
          </a:p>
          <a:p>
            <a:pPr lvl="1"/>
            <a:endParaRPr lang="en-US" dirty="0"/>
          </a:p>
        </p:txBody>
      </p:sp>
      <p:sp>
        <p:nvSpPr>
          <p:cNvPr id="4" name="Title 3"/>
          <p:cNvSpPr>
            <a:spLocks noGrp="1"/>
          </p:cNvSpPr>
          <p:nvPr>
            <p:ph type="title"/>
          </p:nvPr>
        </p:nvSpPr>
        <p:spPr/>
        <p:txBody>
          <a:bodyPr/>
          <a:lstStyle/>
          <a:p>
            <a:r>
              <a:rPr lang="bg-BG" dirty="0" smtClean="0"/>
              <a:t>Размер</a:t>
            </a:r>
            <a:endParaRPr lang="en-US" dirty="0"/>
          </a:p>
        </p:txBody>
      </p:sp>
      <p:pic>
        <p:nvPicPr>
          <p:cNvPr id="5" name="Picture 4"/>
          <p:cNvPicPr>
            <a:picLocks noChangeAspect="1"/>
          </p:cNvPicPr>
          <p:nvPr/>
        </p:nvPicPr>
        <p:blipFill>
          <a:blip r:embed="rId2"/>
          <a:stretch>
            <a:fillRect/>
          </a:stretch>
        </p:blipFill>
        <p:spPr>
          <a:xfrm>
            <a:off x="8693499" y="1719000"/>
            <a:ext cx="2957030" cy="4032314"/>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smtClean="0"/>
              <a:t>͏</a:t>
            </a:r>
            <a:r>
              <a:rPr lang="ru-RU" b="1" dirty="0" smtClean="0">
                <a:solidFill>
                  <a:schemeClr val="bg1"/>
                </a:solidFill>
              </a:rPr>
              <a:t>Ориентация</a:t>
            </a:r>
            <a:r>
              <a:rPr lang="ru-RU" dirty="0" smtClean="0"/>
              <a:t> – </a:t>
            </a:r>
            <a:r>
              <a:rPr lang="ru-RU" b="1" dirty="0"/>
              <a:t>разположението</a:t>
            </a:r>
            <a:r>
              <a:rPr lang="ru-RU" dirty="0"/>
              <a:t> </a:t>
            </a:r>
            <a:r>
              <a:rPr lang="ru-RU" dirty="0"/>
              <a:t>на </a:t>
            </a:r>
            <a:r>
              <a:rPr lang="ru-RU" dirty="0" smtClean="0"/>
              <a:t>страницата </a:t>
            </a:r>
            <a:r>
              <a:rPr lang="ru-RU" dirty="0"/>
              <a:t>спрямо </a:t>
            </a:r>
            <a:r>
              <a:rPr lang="ru-RU" b="1" dirty="0" smtClean="0"/>
              <a:t>хоризонтала</a:t>
            </a:r>
          </a:p>
          <a:p>
            <a:r>
              <a:rPr lang="ru-RU" dirty="0" smtClean="0"/>
              <a:t>Тя може да бъде:</a:t>
            </a:r>
          </a:p>
          <a:p>
            <a:pPr lvl="1"/>
            <a:r>
              <a:rPr lang="en-US" b="1" dirty="0" smtClean="0"/>
              <a:t>Landscape</a:t>
            </a:r>
            <a:r>
              <a:rPr lang="en-US" dirty="0" smtClean="0"/>
              <a:t> </a:t>
            </a:r>
            <a:r>
              <a:rPr lang="bg-BG" dirty="0" smtClean="0"/>
              <a:t>(пейзаж)</a:t>
            </a:r>
          </a:p>
          <a:p>
            <a:pPr lvl="1"/>
            <a:r>
              <a:rPr lang="en-US" b="1" dirty="0" smtClean="0"/>
              <a:t>Portrait</a:t>
            </a:r>
            <a:r>
              <a:rPr lang="en-US" dirty="0" smtClean="0"/>
              <a:t> </a:t>
            </a:r>
            <a:r>
              <a:rPr lang="bg-BG" dirty="0" smtClean="0"/>
              <a:t>(портрет)</a:t>
            </a:r>
          </a:p>
          <a:p>
            <a:r>
              <a:rPr lang="bg-BG" dirty="0" smtClean="0"/>
              <a:t>Ориентацията се</a:t>
            </a:r>
            <a:r>
              <a:rPr lang="en-US" dirty="0" smtClean="0"/>
              <a:t> </a:t>
            </a:r>
            <a:r>
              <a:rPr lang="bg-BG" dirty="0" smtClean="0"/>
              <a:t>задава от падащото </a:t>
            </a:r>
            <a:r>
              <a:rPr lang="bg-BG" b="1" dirty="0" smtClean="0"/>
              <a:t>меню </a:t>
            </a:r>
            <a:r>
              <a:rPr lang="en-US" b="1" dirty="0" smtClean="0">
                <a:solidFill>
                  <a:schemeClr val="bg1"/>
                </a:solidFill>
              </a:rPr>
              <a:t>Orientation</a:t>
            </a:r>
            <a:endParaRPr lang="en-US" b="1" dirty="0">
              <a:solidFill>
                <a:schemeClr val="bg1"/>
              </a:solidFill>
            </a:endParaRPr>
          </a:p>
        </p:txBody>
      </p:sp>
      <p:sp>
        <p:nvSpPr>
          <p:cNvPr id="4" name="Title 3"/>
          <p:cNvSpPr>
            <a:spLocks noGrp="1"/>
          </p:cNvSpPr>
          <p:nvPr>
            <p:ph type="title"/>
          </p:nvPr>
        </p:nvSpPr>
        <p:spPr/>
        <p:txBody>
          <a:bodyPr/>
          <a:lstStyle/>
          <a:p>
            <a:r>
              <a:rPr lang="bg-BG" dirty="0" smtClean="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smtClean="0"/>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smtClean="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smtClean="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smtClean="0"/>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srcRect t="777" b="-1"/>
          <a:stretch/>
        </p:blipFill>
        <p:spPr>
          <a:xfrm>
            <a:off x="7121894" y="4216508"/>
            <a:ext cx="1899091" cy="2497492"/>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smtClean="0"/>
              <a:t>͏</a:t>
            </a:r>
            <a:r>
              <a:rPr lang="ru-RU" b="1" dirty="0" smtClean="0">
                <a:solidFill>
                  <a:schemeClr val="bg1"/>
                </a:solidFill>
              </a:rPr>
              <a:t>Наборно </a:t>
            </a:r>
            <a:r>
              <a:rPr lang="ru-RU" b="1" dirty="0">
                <a:solidFill>
                  <a:schemeClr val="bg1"/>
                </a:solidFill>
              </a:rPr>
              <a:t>поле </a:t>
            </a:r>
            <a:r>
              <a:rPr lang="ru-RU" dirty="0" smtClean="0"/>
              <a:t>– областта </a:t>
            </a:r>
            <a:r>
              <a:rPr lang="ru-RU" dirty="0"/>
              <a:t>на страницата, където се разполага </a:t>
            </a:r>
            <a:r>
              <a:rPr lang="ru-RU" b="1" dirty="0"/>
              <a:t>текстовото съдържание </a:t>
            </a:r>
            <a:r>
              <a:rPr lang="ru-RU" dirty="0"/>
              <a:t>на </a:t>
            </a:r>
            <a:r>
              <a:rPr lang="ru-RU" dirty="0" smtClean="0"/>
              <a:t>документа</a:t>
            </a:r>
          </a:p>
          <a:p>
            <a:pPr lvl="1">
              <a:spcAft>
                <a:spcPts val="0"/>
              </a:spcAft>
            </a:pPr>
            <a:r>
              <a:rPr lang="ru-RU" dirty="0"/>
              <a:t>То се получава, като от размера на </a:t>
            </a:r>
            <a:r>
              <a:rPr lang="ru-RU" dirty="0" smtClean="0"/>
              <a:t>работния</a:t>
            </a:r>
          </a:p>
          <a:p>
            <a:pPr marL="442912" lvl="1" indent="0">
              <a:spcBef>
                <a:spcPts val="0"/>
              </a:spcBef>
              <a:buNone/>
            </a:pPr>
            <a:r>
              <a:rPr lang="ru-RU" dirty="0" smtClean="0"/>
              <a:t> </a:t>
            </a:r>
            <a:r>
              <a:rPr lang="ru-RU" dirty="0"/>
              <a:t>лист се извадят </a:t>
            </a:r>
            <a:r>
              <a:rPr lang="ru-RU" b="1" dirty="0"/>
              <a:t>белите </a:t>
            </a:r>
            <a:r>
              <a:rPr lang="ru-RU" b="1" dirty="0" smtClean="0"/>
              <a:t>полета</a:t>
            </a:r>
          </a:p>
          <a:p>
            <a:r>
              <a:rPr lang="ru-RU" dirty="0" smtClean="0"/>
              <a:t>Те са:</a:t>
            </a:r>
          </a:p>
          <a:p>
            <a:pPr lvl="1"/>
            <a:r>
              <a:rPr lang="en-US" b="1" dirty="0" smtClean="0"/>
              <a:t>Top</a:t>
            </a:r>
            <a:r>
              <a:rPr lang="en-US" dirty="0" smtClean="0"/>
              <a:t> (</a:t>
            </a:r>
            <a:r>
              <a:rPr lang="bg-BG" dirty="0" smtClean="0"/>
              <a:t>горно поле</a:t>
            </a:r>
            <a:r>
              <a:rPr lang="en-US" dirty="0" smtClean="0"/>
              <a:t>)</a:t>
            </a:r>
            <a:endParaRPr lang="bg-BG" dirty="0" smtClean="0"/>
          </a:p>
          <a:p>
            <a:pPr lvl="1"/>
            <a:r>
              <a:rPr lang="en-US" b="1" dirty="0" smtClean="0"/>
              <a:t>Bottom</a:t>
            </a:r>
            <a:r>
              <a:rPr lang="en-US" dirty="0" smtClean="0"/>
              <a:t> </a:t>
            </a:r>
            <a:r>
              <a:rPr lang="bg-BG" dirty="0" smtClean="0"/>
              <a:t>(долно поле)</a:t>
            </a:r>
            <a:endParaRPr lang="en-US" dirty="0" smtClean="0"/>
          </a:p>
          <a:p>
            <a:pPr lvl="1"/>
            <a:r>
              <a:rPr lang="en-US" b="1" dirty="0" smtClean="0"/>
              <a:t>Left</a:t>
            </a:r>
            <a:r>
              <a:rPr lang="bg-BG" dirty="0" smtClean="0"/>
              <a:t> (ляво поле)</a:t>
            </a:r>
            <a:endParaRPr lang="en-US" dirty="0" smtClean="0"/>
          </a:p>
          <a:p>
            <a:pPr lvl="1"/>
            <a:r>
              <a:rPr lang="en-US" b="1" dirty="0" smtClean="0"/>
              <a:t>Right</a:t>
            </a:r>
            <a:r>
              <a:rPr lang="bg-BG" dirty="0" smtClean="0"/>
              <a:t> (дясно поле)</a:t>
            </a:r>
          </a:p>
          <a:p>
            <a:r>
              <a:rPr lang="bg-BG" dirty="0" smtClean="0"/>
              <a:t>Размерът на полетата се задава от падащото </a:t>
            </a:r>
            <a:r>
              <a:rPr lang="bg-BG" b="1" dirty="0" smtClean="0"/>
              <a:t>меню </a:t>
            </a:r>
            <a:r>
              <a:rPr lang="en-US" b="1" dirty="0" smtClean="0">
                <a:solidFill>
                  <a:schemeClr val="bg1"/>
                </a:solidFill>
              </a:rPr>
              <a:t>Margins</a:t>
            </a:r>
            <a:endParaRPr lang="en-US" b="1" dirty="0">
              <a:solidFill>
                <a:schemeClr val="bg1"/>
              </a:solidFill>
            </a:endParaRPr>
          </a:p>
        </p:txBody>
      </p:sp>
      <p:sp>
        <p:nvSpPr>
          <p:cNvPr id="4" name="Title 3"/>
          <p:cNvSpPr>
            <a:spLocks noGrp="1"/>
          </p:cNvSpPr>
          <p:nvPr>
            <p:ph type="title"/>
          </p:nvPr>
        </p:nvSpPr>
        <p:spPr/>
        <p:txBody>
          <a:bodyPr/>
          <a:lstStyle/>
          <a:p>
            <a:r>
              <a:rPr lang="bg-BG" dirty="0" smtClean="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a:t>
            </a:r>
            <a:r>
              <a:rPr lang="en-US" sz="900" noProof="1"/>
              <a:t>diam</a:t>
            </a:r>
            <a:r>
              <a:rPr lang="en-US" sz="900" noProof="1" smtClean="0"/>
              <a:t>.</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srcRect t="946" b="1744"/>
          <a:stretch/>
        </p:blipFill>
        <p:spPr>
          <a:xfrm>
            <a:off x="9471000" y="1962403"/>
            <a:ext cx="2025000" cy="3649098"/>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smtClean="0"/>
              <a:t>Page Setup</a:t>
            </a:r>
            <a:endParaRPr lang="en-US" dirty="0"/>
          </a:p>
        </p:txBody>
      </p:sp>
      <p:pic>
        <p:nvPicPr>
          <p:cNvPr id="5" name="Picture 4"/>
          <p:cNvPicPr>
            <a:picLocks noChangeAspect="1"/>
          </p:cNvPicPr>
          <p:nvPr/>
        </p:nvPicPr>
        <p:blipFill>
          <a:blip r:embed="rId2"/>
          <a:stretch>
            <a:fillRect/>
          </a:stretch>
        </p:blipFill>
        <p:spPr>
          <a:xfrm>
            <a:off x="381000" y="1269000"/>
            <a:ext cx="4779229" cy="1710000"/>
          </a:xfrm>
          <a:prstGeom prst="rect">
            <a:avLst/>
          </a:prstGeom>
          <a:ln>
            <a:solidFill>
              <a:schemeClr val="bg2">
                <a:lumMod val="75000"/>
              </a:schemeClr>
            </a:solidFill>
          </a:ln>
        </p:spPr>
      </p:pic>
      <p:pic>
        <p:nvPicPr>
          <p:cNvPr id="6" name="Picture 5"/>
          <p:cNvPicPr>
            <a:picLocks noChangeAspect="1"/>
          </p:cNvPicPr>
          <p:nvPr/>
        </p:nvPicPr>
        <p:blipFill>
          <a:blip r:embed="rId3"/>
          <a:stretch>
            <a:fillRect/>
          </a:stretch>
        </p:blipFill>
        <p:spPr>
          <a:xfrm>
            <a:off x="6501000" y="1461927"/>
            <a:ext cx="4210638" cy="5210902"/>
          </a:xfrm>
          <a:prstGeom prst="rect">
            <a:avLst/>
          </a:prstGeom>
          <a:ln>
            <a:solidFill>
              <a:schemeClr val="bg2">
                <a:lumMod val="75000"/>
              </a:schemeClr>
            </a:solidFill>
          </a:ln>
        </p:spPr>
      </p:pic>
      <p:sp>
        <p:nvSpPr>
          <p:cNvPr id="7" name="Rounded Rectangular Callout 6"/>
          <p:cNvSpPr/>
          <p:nvPr/>
        </p:nvSpPr>
        <p:spPr bwMode="auto">
          <a:xfrm>
            <a:off x="291000" y="3268020"/>
            <a:ext cx="3825000" cy="198000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стрелката в долния десен ъгъл може да отворите диалоговия прозорец </a:t>
            </a:r>
            <a:r>
              <a:rPr lang="en-US" sz="2800" b="1" dirty="0" smtClean="0">
                <a:solidFill>
                  <a:schemeClr val="bg1">
                    <a:lumMod val="60000"/>
                    <a:lumOff val="40000"/>
                  </a:schemeClr>
                </a:solidFill>
                <a:effectLst>
                  <a:outerShdw blurRad="38100" dist="38100" dir="2700000" algn="tl">
                    <a:srgbClr val="000000">
                      <a:alpha val="43137"/>
                    </a:srgbClr>
                  </a:outerShdw>
                </a:effectLst>
              </a:rPr>
              <a:t>Page Setup</a:t>
            </a:r>
            <a:endParaRPr lang="en-US" sz="2800" b="1" dirty="0">
              <a:solidFill>
                <a:schemeClr val="bg1">
                  <a:lumMod val="60000"/>
                  <a:lumOff val="40000"/>
                </a:schemeClr>
              </a:solidFill>
              <a:effectLst>
                <a:outerShdw blurRad="38100" dist="38100" dir="2700000" algn="tl">
                  <a:srgbClr val="000000">
                    <a:alpha val="43137"/>
                  </a:srgbClr>
                </a:outerShdw>
              </a:effectLst>
            </a:endParaRP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343149" y="3344044"/>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Размер на белите полета</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p:cNvSpPr/>
          <p:nvPr/>
        </p:nvSpPr>
        <p:spPr bwMode="auto">
          <a:xfrm>
            <a:off x="6591000" y="2058973"/>
            <a:ext cx="4050000" cy="703523"/>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598149" y="3007780"/>
            <a:ext cx="1387851"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56882"/>
              <a:gd name="adj2" fmla="val 66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a:t>
            </a:r>
            <a:r>
              <a:rPr lang="en-US" sz="2800" b="1" dirty="0" smtClean="0">
                <a:solidFill>
                  <a:schemeClr val="bg1">
                    <a:lumMod val="60000"/>
                    <a:lumOff val="40000"/>
                  </a:schemeClr>
                </a:solidFill>
                <a:effectLst>
                  <a:outerShdw blurRad="38100" dist="38100" dir="2700000" algn="tl">
                    <a:srgbClr val="000000">
                      <a:alpha val="43137"/>
                    </a:srgbClr>
                  </a:outerShdw>
                </a:effectLst>
              </a:rPr>
              <a:t>Apply to </a:t>
            </a:r>
            <a:r>
              <a:rPr lang="bg-BG" sz="2800" b="1" dirty="0" smtClean="0">
                <a:solidFill>
                  <a:srgbClr val="FFFFFF"/>
                </a:solidFill>
                <a:effectLst>
                  <a:outerShdw blurRad="38100" dist="38100" dir="2700000" algn="tl">
                    <a:srgbClr val="000000">
                      <a:alpha val="43137"/>
                    </a:srgbClr>
                  </a:outerShdw>
                </a:effectLst>
              </a:rPr>
              <a:t>може да изберете за кои страници да се отнасят параметрите,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4980</TotalTime>
  <Words>1033</Words>
  <Application>Microsoft Office PowerPoint</Application>
  <PresentationFormat>Widescreen</PresentationFormat>
  <Paragraphs>110</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맑은 고딕</vt: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Format Page Numbers…</vt:lpstr>
      <vt:lpstr>PowerPoint Presentation</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PC</cp:lastModifiedBy>
  <cp:revision>660</cp:revision>
  <dcterms:created xsi:type="dcterms:W3CDTF">2018-05-23T13:08:44Z</dcterms:created>
  <dcterms:modified xsi:type="dcterms:W3CDTF">2024-04-09T20:27:24Z</dcterms:modified>
  <cp:category/>
</cp:coreProperties>
</file>