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62"/>
  </p:notesMasterIdLst>
  <p:handoutMasterIdLst>
    <p:handoutMasterId r:id="rId63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9" r:id="rId22"/>
    <p:sldId id="567" r:id="rId23"/>
    <p:sldId id="568" r:id="rId24"/>
    <p:sldId id="569" r:id="rId25"/>
    <p:sldId id="570" r:id="rId26"/>
    <p:sldId id="571" r:id="rId27"/>
    <p:sldId id="540" r:id="rId28"/>
    <p:sldId id="572" r:id="rId29"/>
    <p:sldId id="573" r:id="rId30"/>
    <p:sldId id="574" r:id="rId31"/>
    <p:sldId id="575" r:id="rId32"/>
    <p:sldId id="576" r:id="rId33"/>
    <p:sldId id="577" r:id="rId34"/>
    <p:sldId id="578" r:id="rId35"/>
    <p:sldId id="564" r:id="rId36"/>
    <p:sldId id="565" r:id="rId37"/>
    <p:sldId id="566" r:id="rId38"/>
    <p:sldId id="555" r:id="rId39"/>
    <p:sldId id="557" r:id="rId40"/>
    <p:sldId id="556" r:id="rId41"/>
    <p:sldId id="558" r:id="rId42"/>
    <p:sldId id="559" r:id="rId43"/>
    <p:sldId id="560" r:id="rId44"/>
    <p:sldId id="561" r:id="rId45"/>
    <p:sldId id="562" r:id="rId46"/>
    <p:sldId id="542" r:id="rId47"/>
    <p:sldId id="543" r:id="rId48"/>
    <p:sldId id="544" r:id="rId49"/>
    <p:sldId id="545" r:id="rId50"/>
    <p:sldId id="546" r:id="rId51"/>
    <p:sldId id="548" r:id="rId52"/>
    <p:sldId id="549" r:id="rId53"/>
    <p:sldId id="550" r:id="rId54"/>
    <p:sldId id="551" r:id="rId55"/>
    <p:sldId id="552" r:id="rId56"/>
    <p:sldId id="553" r:id="rId57"/>
    <p:sldId id="554" r:id="rId58"/>
    <p:sldId id="349" r:id="rId59"/>
    <p:sldId id="256" r:id="rId60"/>
    <p:sldId id="493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Създаване на заявки" id="{38DA17AB-1282-4FCF-9672-5F337FE4BDBF}">
          <p14:sldIdLst>
            <p14:sldId id="564"/>
            <p14:sldId id="565"/>
            <p14:sldId id="566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2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73" autoAdjust="0"/>
  </p:normalViewPr>
  <p:slideViewPr>
    <p:cSldViewPr>
      <p:cViewPr varScale="1">
        <p:scale>
          <a:sx n="105" d="100"/>
          <a:sy n="105" d="100"/>
        </p:scale>
        <p:origin x="27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handoutMaster" Target="handoutMasters/handout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26.9.2023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56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01445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11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9/25/2023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6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sv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3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D9D26-706F-85E6-8B61-FC4A4577F4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докуемнта (в случая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bg-BG" b="1" dirty="0">
                <a:solidFill>
                  <a:schemeClr val="bg1"/>
                </a:solidFill>
              </a:rPr>
              <a:t> файл</a:t>
            </a:r>
            <a:r>
              <a:rPr lang="bg-BG" dirty="0"/>
              <a:t>) и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425" y="2035750"/>
            <a:ext cx="6301151" cy="447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7543800" y="6172200"/>
            <a:ext cx="685800" cy="33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E2AD9-4474-C082-0618-E337B58B2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737" y="2667000"/>
            <a:ext cx="5406526" cy="39212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7315200" y="6291229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6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2CDED3-9FBC-E709-1FA0-4734A94BF2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‘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’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E6BFD-622B-C5AD-E118-9A91A5D36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6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5B773-6A09-BF1B-72AF-F3C8D5C7E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‘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’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върху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957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не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3B684E-518D-58BF-CD75-290242F14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1968044" cy="5528766"/>
          </a:xfrm>
        </p:spPr>
        <p:txBody>
          <a:bodyPr>
            <a:normAutofit/>
          </a:bodyPr>
          <a:lstStyle/>
          <a:p>
            <a:r>
              <a:rPr lang="bg-BG" sz="3300" i="0" dirty="0">
                <a:effectLst/>
              </a:rPr>
              <a:t>Изберете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 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300" dirty="0"/>
              <a:t> 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3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3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300" dirty="0"/>
              <a:t>За да импортирате данни, изберете </a:t>
            </a:r>
            <a:r>
              <a:rPr lang="en-US" sz="33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300" dirty="0"/>
              <a:t>и натиснете </a:t>
            </a:r>
            <a:r>
              <a:rPr lang="en-US" sz="3300" dirty="0">
                <a:latin typeface="Consolas" panose="020B0609020204030204" pitchFamily="49" charset="0"/>
              </a:rPr>
              <a:t>[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3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505200"/>
            <a:ext cx="4572000" cy="32028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72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632370-5F4D-1558-426A-0EB12E308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13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544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81CE70-6D95-F517-9869-844D3A6BD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928" y="3623001"/>
            <a:ext cx="4112145" cy="30683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06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714927-999E-20E5-AA6B-D25F6EC622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</p:spTree>
    <p:extLst>
      <p:ext uri="{BB962C8B-B14F-4D97-AF65-F5344CB8AC3E}">
        <p14:creationId xmlns:p14="http://schemas.microsoft.com/office/powerpoint/2010/main" val="23673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1DD793-35B7-7666-B30F-5775BFB79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name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29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618C70-199D-03EE-CA4F-1F009841D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0C61-39A8-7634-3BF0-D26EDC389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284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ABC6D5-6416-80AC-ABDD-57975531C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импортиране: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които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pic>
        <p:nvPicPr>
          <p:cNvPr id="1026" name="Picture 2" descr="List of tables to link or import">
            <a:extLst>
              <a:ext uri="{FF2B5EF4-FFF2-40B4-BE49-F238E27FC236}">
                <a16:creationId xmlns:a16="http://schemas.microsoft.com/office/drawing/2014/main" id="{EC0B1CA3-3F70-AE90-C17E-F462685D9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886200"/>
            <a:ext cx="436626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84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D1921AF-88B7-45FE-C2CC-1B3FF6228BF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DA596-A3EF-3093-44A7-7FA576A4B9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cs typeface="Arial"/>
              </a:rPr>
              <a:t>Създаване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на</a:t>
            </a:r>
            <a:r>
              <a:rPr lang="en-US" sz="5350" dirty="0">
                <a:cs typeface="Arial"/>
              </a:rPr>
              <a:t> </a:t>
            </a:r>
            <a:r>
              <a:rPr lang="en-US" sz="5350" dirty="0" err="1">
                <a:cs typeface="Arial"/>
              </a:rPr>
              <a:t>заявки</a:t>
            </a:r>
            <a:endParaRPr lang="en-US" dirty="0" err="1"/>
          </a:p>
        </p:txBody>
      </p:sp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136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bg-BG" dirty="0"/>
              <a:t>Изберете</a:t>
            </a:r>
            <a:r>
              <a:rPr lang="en-US" dirty="0"/>
              <a:t>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, </a:t>
            </a:r>
            <a:r>
              <a:rPr lang="bg-BG" dirty="0"/>
              <a:t>и натиснете</a:t>
            </a:r>
            <a:r>
              <a:rPr lang="en-US" dirty="0"/>
              <a:t>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  <a:endParaRPr lang="bg-BG" dirty="0"/>
          </a:p>
          <a:p>
            <a:r>
              <a:rPr lang="ru-RU" dirty="0"/>
              <a:t>Изберете таблицата, която съдържа полето</a:t>
            </a:r>
          </a:p>
          <a:p>
            <a:pPr lvl="1"/>
            <a:r>
              <a:rPr lang="ru-RU" dirty="0"/>
              <a:t>Добавете наличните полета 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dirty="0"/>
              <a:t>)</a:t>
            </a:r>
            <a:r>
              <a:rPr lang="ru-RU" dirty="0"/>
              <a:t>, които искате към избрани полета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dirty="0"/>
              <a:t>)</a:t>
            </a:r>
            <a:endParaRPr lang="en-US" dirty="0"/>
          </a:p>
          <a:p>
            <a:pPr lvl="1"/>
            <a:r>
              <a:rPr lang="ru-RU" dirty="0"/>
              <a:t>Изберете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dirty="0">
                <a:latin typeface="Consolas" pitchFamily="49" charset="0"/>
              </a:rPr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4419600"/>
            <a:ext cx="2286000" cy="2286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pic>
        <p:nvPicPr>
          <p:cNvPr id="5" name="Picture 2" descr="In the Simple Query Wizard dialog box, select the fields you want to us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90900" y="1752600"/>
            <a:ext cx="5410200" cy="40848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81800" y="2438400"/>
            <a:ext cx="2895600" cy="762000"/>
          </a:xfrm>
          <a:prstGeom prst="wedgeRoundRectCallout">
            <a:avLst>
              <a:gd name="adj1" fmla="val -61058"/>
              <a:gd name="adj2" fmla="val 71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219200" y="4038600"/>
            <a:ext cx="1828800" cy="685800"/>
          </a:xfrm>
          <a:prstGeom prst="wedgeRoundRectCallout">
            <a:avLst>
              <a:gd name="adj1" fmla="val 74190"/>
              <a:gd name="adj2" fmla="val -4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8200" y="4419600"/>
            <a:ext cx="3505200" cy="990600"/>
          </a:xfrm>
          <a:prstGeom prst="wedgeRoundRectCallout">
            <a:avLst>
              <a:gd name="adj1" fmla="val -65776"/>
              <a:gd name="adj2" fmla="val -49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Входни данни при изпълнение на заявка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1028" name="Picture 4" descr="Magnifying glass clipart design illustration 9399532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1295400"/>
            <a:ext cx="2438401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Част от информацията, която </a:t>
            </a:r>
            <a:r>
              <a:rPr lang="ru-RU" b="1" dirty="0">
                <a:solidFill>
                  <a:schemeClr val="bg1"/>
                </a:solidFill>
              </a:rPr>
              <a:t>предоставяме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заявка</a:t>
            </a:r>
            <a:r>
              <a:rPr lang="ru-RU" dirty="0"/>
              <a:t>, докато я </a:t>
            </a:r>
            <a:r>
              <a:rPr lang="ru-RU" b="1" dirty="0">
                <a:solidFill>
                  <a:schemeClr val="bg1"/>
                </a:solidFill>
              </a:rPr>
              <a:t>изпълняваме</a:t>
            </a:r>
          </a:p>
          <a:p>
            <a:pPr lvl="1"/>
            <a:r>
              <a:rPr lang="ru-RU" dirty="0"/>
              <a:t>Могат да се използват </a:t>
            </a:r>
            <a:r>
              <a:rPr lang="ru-RU" b="1" dirty="0">
                <a:solidFill>
                  <a:schemeClr val="bg1"/>
                </a:solidFill>
              </a:rPr>
              <a:t>сами</a:t>
            </a:r>
            <a:r>
              <a:rPr lang="ru-RU" dirty="0"/>
              <a:t> или като част от </a:t>
            </a:r>
            <a:r>
              <a:rPr lang="ru-RU" b="1" dirty="0">
                <a:solidFill>
                  <a:schemeClr val="bg1"/>
                </a:solidFill>
              </a:rPr>
              <a:t>по-голям израз</a:t>
            </a:r>
            <a:r>
              <a:rPr lang="ru-RU" dirty="0"/>
              <a:t> за формиране на </a:t>
            </a:r>
            <a:r>
              <a:rPr lang="ru-RU" b="1" dirty="0">
                <a:solidFill>
                  <a:schemeClr val="bg1"/>
                </a:solidFill>
              </a:rPr>
              <a:t>критерий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заявката</a:t>
            </a:r>
          </a:p>
          <a:p>
            <a:r>
              <a:rPr lang="ru-RU" dirty="0"/>
              <a:t>Можете да добавяте </a:t>
            </a:r>
            <a:r>
              <a:rPr lang="ru-RU" b="1" dirty="0">
                <a:solidFill>
                  <a:schemeClr val="bg1"/>
                </a:solidFill>
              </a:rPr>
              <a:t>параметри</a:t>
            </a:r>
            <a:r>
              <a:rPr lang="ru-RU" dirty="0"/>
              <a:t> към всеки от следните </a:t>
            </a:r>
            <a:r>
              <a:rPr lang="ru-RU" b="1" dirty="0">
                <a:solidFill>
                  <a:schemeClr val="bg1"/>
                </a:solidFill>
              </a:rPr>
              <a:t>типове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Crosstab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Append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Make-table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Update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3581400"/>
            <a:ext cx="30480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накараме </a:t>
            </a:r>
            <a:r>
              <a:rPr lang="ru-RU" b="1" dirty="0">
                <a:solidFill>
                  <a:schemeClr val="bg1"/>
                </a:solidFill>
              </a:rPr>
              <a:t>заявка </a:t>
            </a:r>
            <a:r>
              <a:rPr lang="ru-RU" dirty="0"/>
              <a:t>да изисква </a:t>
            </a:r>
            <a:r>
              <a:rPr lang="ru-RU" b="1" dirty="0">
                <a:solidFill>
                  <a:schemeClr val="bg1"/>
                </a:solidFill>
              </a:rPr>
              <a:t>критерии</a:t>
            </a:r>
            <a:r>
              <a:rPr lang="ru-RU" dirty="0"/>
              <a:t>, когато я изпълняваме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  <a:endParaRPr lang="ru-RU" b="1" dirty="0">
              <a:solidFill>
                <a:schemeClr val="bg1"/>
              </a:solidFill>
            </a:endParaRPr>
          </a:p>
          <a:p>
            <a:r>
              <a:rPr lang="ru-RU" dirty="0"/>
              <a:t>Така можем да използваме </a:t>
            </a:r>
            <a:r>
              <a:rPr lang="ru-RU" b="1" dirty="0">
                <a:solidFill>
                  <a:schemeClr val="bg1"/>
                </a:solidFill>
              </a:rPr>
              <a:t>една и съща </a:t>
            </a:r>
            <a:r>
              <a:rPr lang="ru-RU" dirty="0"/>
              <a:t>заявка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отново</a:t>
            </a:r>
            <a:endParaRPr lang="ru-RU" dirty="0"/>
          </a:p>
          <a:p>
            <a:pPr lvl="1"/>
            <a:r>
              <a:rPr lang="ru-RU" dirty="0"/>
              <a:t>Не се налага </a:t>
            </a:r>
            <a:r>
              <a:rPr lang="ru-RU" b="1" dirty="0">
                <a:solidFill>
                  <a:schemeClr val="bg1"/>
                </a:solidFill>
              </a:rPr>
              <a:t>постоянно</a:t>
            </a:r>
            <a:r>
              <a:rPr lang="ru-RU" dirty="0"/>
              <a:t> да я отваряме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изглед, за да редактираме </a:t>
            </a:r>
            <a:r>
              <a:rPr lang="ru-RU" b="1" dirty="0">
                <a:solidFill>
                  <a:schemeClr val="bg1"/>
                </a:solidFill>
              </a:rPr>
              <a:t>критериите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  <a:endParaRPr lang="en-US" dirty="0"/>
          </a:p>
        </p:txBody>
      </p:sp>
      <p:pic>
        <p:nvPicPr>
          <p:cNvPr id="69636" name="Picture 4" descr="Data query Vector Icons free download in SVG, PNG Form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4419600"/>
            <a:ext cx="2133600" cy="2133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ru-RU" sz="3200" dirty="0"/>
              <a:t>Създайте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3200" dirty="0"/>
              <a:t> </a:t>
            </a:r>
            <a:r>
              <a:rPr lang="ru-RU" sz="3200" dirty="0"/>
              <a:t>заявка и след това </a:t>
            </a:r>
            <a:r>
              <a:rPr lang="bg-BG" sz="3200" dirty="0"/>
              <a:t>я </a:t>
            </a:r>
            <a:r>
              <a:rPr lang="ru-RU" sz="3200" dirty="0"/>
              <a:t>отворете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sz="3200" dirty="0"/>
              <a:t> </a:t>
            </a:r>
            <a:r>
              <a:rPr lang="ru-RU" sz="3200" dirty="0"/>
              <a:t>изглед</a:t>
            </a:r>
          </a:p>
          <a:p>
            <a:r>
              <a:rPr lang="ru-RU" sz="3200" dirty="0"/>
              <a:t>В реда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Criteria</a:t>
            </a:r>
            <a:r>
              <a:rPr lang="en-US" sz="3200" dirty="0"/>
              <a:t> </a:t>
            </a:r>
            <a:r>
              <a:rPr lang="ru-RU" sz="3200" dirty="0"/>
              <a:t>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r>
              <a:rPr lang="ru-RU" sz="3200" dirty="0"/>
              <a:t>, към което искате да </a:t>
            </a:r>
            <a:r>
              <a:rPr lang="ru-RU" sz="3200" b="1" dirty="0">
                <a:solidFill>
                  <a:schemeClr val="bg1"/>
                </a:solidFill>
              </a:rPr>
              <a:t>приложите</a:t>
            </a:r>
            <a:r>
              <a:rPr lang="ru-RU" sz="3200" dirty="0"/>
              <a:t> параметър, въведете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параметъра</a:t>
            </a:r>
            <a:endParaRPr lang="ru-RU" sz="3200" dirty="0"/>
          </a:p>
          <a:p>
            <a:pPr lvl="1"/>
            <a:r>
              <a:rPr lang="ru-RU" sz="3000" dirty="0"/>
              <a:t>Напр. </a:t>
            </a:r>
            <a:r>
              <a:rPr lang="ru-RU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0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000" dirty="0">
                <a:latin typeface="Consolas" pitchFamily="49" charset="0"/>
              </a:rPr>
              <a:t>]</a:t>
            </a:r>
            <a:endParaRPr lang="en-US" sz="3000" dirty="0">
              <a:latin typeface="Consolas" pitchFamily="49" charset="0"/>
            </a:endParaRPr>
          </a:p>
          <a:p>
            <a:pPr lvl="1"/>
            <a:endParaRPr lang="en-US" dirty="0">
              <a:latin typeface="Consolas" pitchFamily="49" charset="0"/>
            </a:endParaRPr>
          </a:p>
          <a:p>
            <a:pPr lvl="1"/>
            <a:endParaRPr lang="ru-RU" dirty="0">
              <a:latin typeface="Consolas" pitchFamily="49" charset="0"/>
            </a:endParaRP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ru-RU" sz="3000" dirty="0"/>
              <a:t>Изпълнете за всяко поле, към което искате да добавите </a:t>
            </a:r>
            <a:r>
              <a:rPr lang="ru-RU" sz="3000" b="1" dirty="0">
                <a:solidFill>
                  <a:schemeClr val="bg1"/>
                </a:solidFill>
              </a:rPr>
              <a:t>параметри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pic>
        <p:nvPicPr>
          <p:cNvPr id="72706" name="Picture 2" descr="A simple parameter query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2514600"/>
            <a:ext cx="3448050" cy="32670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Когато </a:t>
            </a:r>
            <a:r>
              <a:rPr lang="ru-RU" b="1" dirty="0">
                <a:solidFill>
                  <a:schemeClr val="bg1"/>
                </a:solidFill>
              </a:rPr>
              <a:t>стартирате</a:t>
            </a:r>
            <a:r>
              <a:rPr lang="ru-RU" dirty="0"/>
              <a:t> заявката, подканата се появява без квадратни скоби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Попълнете </a:t>
            </a:r>
            <a:r>
              <a:rPr lang="ru-RU" b="1" dirty="0">
                <a:solidFill>
                  <a:schemeClr val="bg1"/>
                </a:solidFill>
              </a:rPr>
              <a:t>стойността</a:t>
            </a:r>
            <a:r>
              <a:rPr lang="ru-RU" dirty="0"/>
              <a:t>, която </a:t>
            </a:r>
            <a:r>
              <a:rPr lang="ru-RU" b="1" dirty="0">
                <a:solidFill>
                  <a:schemeClr val="bg1"/>
                </a:solidFill>
              </a:rPr>
              <a:t>търсите</a:t>
            </a:r>
            <a:r>
              <a:rPr lang="ru-RU" dirty="0"/>
              <a:t>, и след това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73730" name="Picture 2" descr="Parameter prompt with the text &quot;Enter the start date:&quot;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81500" y="2667000"/>
            <a:ext cx="3429000" cy="192505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53018" y="3124200"/>
            <a:ext cx="3685965" cy="3581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15800" cy="5528766"/>
          </a:xfrm>
        </p:spPr>
        <p:txBody>
          <a:bodyPr>
            <a:normAutofit fontScale="92500" lnSpcReduction="10000"/>
          </a:bodyPr>
          <a:lstStyle/>
          <a:p>
            <a:r>
              <a:rPr lang="ru-RU" sz="3600" dirty="0"/>
              <a:t>Можем да настроим </a:t>
            </a:r>
            <a:r>
              <a:rPr lang="ru-RU" sz="3600" b="1" dirty="0">
                <a:solidFill>
                  <a:schemeClr val="bg1"/>
                </a:solidFill>
              </a:rPr>
              <a:t>параметъра</a:t>
            </a:r>
            <a:r>
              <a:rPr lang="ru-RU" sz="3600" dirty="0"/>
              <a:t> да приема само </a:t>
            </a:r>
            <a:r>
              <a:rPr lang="ru-RU" sz="3600" b="1" dirty="0">
                <a:solidFill>
                  <a:schemeClr val="bg1"/>
                </a:solidFill>
              </a:rPr>
              <a:t>определен тип данни</a:t>
            </a:r>
          </a:p>
          <a:p>
            <a:r>
              <a:rPr lang="ru-RU" sz="3600" dirty="0"/>
              <a:t>Особено </a:t>
            </a:r>
            <a:r>
              <a:rPr lang="ru-RU" sz="3600" b="1" dirty="0">
                <a:solidFill>
                  <a:schemeClr val="bg1"/>
                </a:solidFill>
              </a:rPr>
              <a:t>важно</a:t>
            </a:r>
            <a:r>
              <a:rPr lang="ru-RU" sz="3600" dirty="0"/>
              <a:t> е да посочите типа данни за </a:t>
            </a:r>
            <a:r>
              <a:rPr lang="ru-RU" sz="3600" b="1" dirty="0">
                <a:solidFill>
                  <a:schemeClr val="bg1"/>
                </a:solidFill>
              </a:rPr>
              <a:t>числа</a:t>
            </a:r>
            <a:r>
              <a:rPr lang="ru-RU" sz="3600" dirty="0"/>
              <a:t>, </a:t>
            </a:r>
            <a:r>
              <a:rPr lang="ru-RU" sz="3600" b="1" dirty="0">
                <a:solidFill>
                  <a:schemeClr val="bg1"/>
                </a:solidFill>
              </a:rPr>
              <a:t>валута</a:t>
            </a:r>
            <a:r>
              <a:rPr lang="ru-RU" sz="3600" dirty="0"/>
              <a:t> или данни за </a:t>
            </a:r>
            <a:r>
              <a:rPr lang="ru-RU" sz="3600" b="1" dirty="0">
                <a:solidFill>
                  <a:schemeClr val="bg1"/>
                </a:solidFill>
              </a:rPr>
              <a:t>дата</a:t>
            </a:r>
            <a:r>
              <a:rPr lang="ru-RU" sz="3600" dirty="0"/>
              <a:t> / </a:t>
            </a:r>
            <a:r>
              <a:rPr lang="ru-RU" sz="3600" b="1" dirty="0">
                <a:solidFill>
                  <a:schemeClr val="bg1"/>
                </a:solidFill>
              </a:rPr>
              <a:t>час</a:t>
            </a:r>
            <a:r>
              <a:rPr lang="ru-RU" sz="3600" dirty="0"/>
              <a:t>, 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Потребителите</a:t>
            </a:r>
            <a:r>
              <a:rPr lang="ru-RU" sz="3400" dirty="0"/>
              <a:t> ще получат </a:t>
            </a:r>
            <a:r>
              <a:rPr lang="ru-RU" sz="3400" b="1" dirty="0">
                <a:solidFill>
                  <a:schemeClr val="bg1"/>
                </a:solidFill>
              </a:rPr>
              <a:t>по-полезно 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r>
              <a:rPr lang="ru-RU" sz="3400" dirty="0"/>
              <a:t>, ако </a:t>
            </a:r>
            <a:r>
              <a:rPr lang="ru-RU" sz="3400" b="1" dirty="0">
                <a:solidFill>
                  <a:schemeClr val="bg1"/>
                </a:solidFill>
              </a:rPr>
              <a:t>въведат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грешен</a:t>
            </a:r>
            <a:r>
              <a:rPr lang="ru-RU" sz="3400" dirty="0"/>
              <a:t> тип данни</a:t>
            </a:r>
          </a:p>
          <a:p>
            <a:pPr lvl="2"/>
            <a:r>
              <a:rPr lang="ru-RU" sz="3100" dirty="0"/>
              <a:t>Напр. въвеждане на </a:t>
            </a:r>
            <a:r>
              <a:rPr lang="ru-RU" sz="3100" b="1" dirty="0">
                <a:solidFill>
                  <a:schemeClr val="bg1"/>
                </a:solidFill>
              </a:rPr>
              <a:t>текст</a:t>
            </a:r>
            <a:r>
              <a:rPr lang="ru-RU" sz="3100" dirty="0"/>
              <a:t>, когато се очаква </a:t>
            </a:r>
            <a:r>
              <a:rPr lang="ru-RU" sz="3100" b="1" dirty="0">
                <a:solidFill>
                  <a:schemeClr val="bg1"/>
                </a:solidFill>
              </a:rPr>
              <a:t>валутна стойност</a:t>
            </a:r>
          </a:p>
          <a:p>
            <a:r>
              <a:rPr lang="ru-RU" sz="3600" dirty="0"/>
              <a:t>Ако </a:t>
            </a:r>
            <a:r>
              <a:rPr lang="ru-RU" sz="3600" b="1" dirty="0">
                <a:solidFill>
                  <a:schemeClr val="bg1"/>
                </a:solidFill>
              </a:rPr>
              <a:t>параметър</a:t>
            </a:r>
            <a:r>
              <a:rPr lang="ru-RU" sz="3600" dirty="0"/>
              <a:t> е </a:t>
            </a:r>
            <a:r>
              <a:rPr lang="ru-RU" sz="3600" b="1" dirty="0">
                <a:solidFill>
                  <a:schemeClr val="bg1"/>
                </a:solidFill>
              </a:rPr>
              <a:t>конфигуриран</a:t>
            </a:r>
            <a:r>
              <a:rPr lang="ru-RU" sz="3600" dirty="0"/>
              <a:t> да приема </a:t>
            </a:r>
            <a:r>
              <a:rPr lang="ru-RU" sz="3600" b="1" dirty="0">
                <a:solidFill>
                  <a:schemeClr val="bg1"/>
                </a:solidFill>
              </a:rPr>
              <a:t>текстови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  <a:r>
              <a:rPr lang="ru-RU" sz="3600" dirty="0"/>
              <a:t>, всеки вход се </a:t>
            </a:r>
            <a:r>
              <a:rPr lang="ru-RU" sz="3600" b="1" dirty="0">
                <a:solidFill>
                  <a:schemeClr val="bg1"/>
                </a:solidFill>
              </a:rPr>
              <a:t>интерпретира</a:t>
            </a:r>
            <a:r>
              <a:rPr lang="ru-RU" sz="3600" dirty="0"/>
              <a:t> като </a:t>
            </a:r>
            <a:r>
              <a:rPr lang="ru-RU" sz="3600" b="1" dirty="0">
                <a:solidFill>
                  <a:schemeClr val="bg1"/>
                </a:solidFill>
              </a:rPr>
              <a:t>текст</a:t>
            </a:r>
          </a:p>
          <a:p>
            <a:pPr lvl="1"/>
            <a:r>
              <a:rPr lang="ru-RU" sz="3400" dirty="0"/>
              <a:t>Не се показва </a:t>
            </a:r>
            <a:r>
              <a:rPr lang="ru-RU" sz="3400" b="1" dirty="0">
                <a:solidFill>
                  <a:schemeClr val="bg1"/>
                </a:solidFill>
              </a:rPr>
              <a:t>съобщение</a:t>
            </a:r>
            <a:r>
              <a:rPr lang="ru-RU" sz="3400" dirty="0"/>
              <a:t> за </a:t>
            </a:r>
            <a:r>
              <a:rPr lang="ru-RU" sz="3400" b="1" dirty="0">
                <a:solidFill>
                  <a:schemeClr val="bg1"/>
                </a:solidFill>
              </a:rPr>
              <a:t>грешка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отворена заявка в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en-US" dirty="0"/>
              <a:t> </a:t>
            </a:r>
            <a:r>
              <a:rPr lang="ru-RU" dirty="0"/>
              <a:t>изгле</a:t>
            </a:r>
            <a:r>
              <a:rPr lang="bg-BG" dirty="0"/>
              <a:t>д</a:t>
            </a:r>
            <a:r>
              <a:rPr lang="ru-RU" dirty="0"/>
              <a:t>,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Design</a:t>
            </a:r>
            <a:r>
              <a:rPr lang="ru-RU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Show/Hide</a:t>
            </a:r>
            <a:r>
              <a:rPr lang="ru-RU" dirty="0"/>
              <a:t> 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Parameters</a:t>
            </a:r>
            <a:r>
              <a:rPr lang="en-US" dirty="0">
                <a:latin typeface="Consolas" pitchFamily="49" charset="0"/>
              </a:rPr>
              <a:t>]</a:t>
            </a:r>
          </a:p>
          <a:p>
            <a:r>
              <a:rPr lang="ru-RU" dirty="0"/>
              <a:t>В полето </a:t>
            </a:r>
            <a:r>
              <a:rPr lang="en-US" b="1" dirty="0">
                <a:solidFill>
                  <a:schemeClr val="bg1"/>
                </a:solidFill>
              </a:rPr>
              <a:t>Query Parameters</a:t>
            </a:r>
            <a:r>
              <a:rPr lang="en-US" b="1" dirty="0"/>
              <a:t> </a:t>
            </a:r>
            <a:r>
              <a:rPr lang="ru-RU" dirty="0"/>
              <a:t>на заявката, в колоната </a:t>
            </a:r>
            <a:r>
              <a:rPr lang="en-US" b="1" dirty="0">
                <a:solidFill>
                  <a:schemeClr val="bg1"/>
                </a:solidFill>
              </a:rPr>
              <a:t>Parameter</a:t>
            </a:r>
            <a:r>
              <a:rPr lang="ru-RU" dirty="0"/>
              <a:t>, въведете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r>
              <a:rPr lang="ru-RU" dirty="0"/>
              <a:t>, за който искате да посочите тип данни</a:t>
            </a:r>
            <a:endParaRPr lang="en-US" dirty="0"/>
          </a:p>
          <a:p>
            <a:r>
              <a:rPr lang="ru-RU" dirty="0"/>
              <a:t>Уверете се, че всеки параметър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подканата</a:t>
            </a:r>
            <a:r>
              <a:rPr lang="ru-RU" dirty="0"/>
              <a:t>, която сте използвали в реда </a:t>
            </a:r>
            <a:r>
              <a:rPr lang="en-US" b="1" dirty="0">
                <a:solidFill>
                  <a:schemeClr val="bg1"/>
                </a:solidFill>
              </a:rPr>
              <a:t>Criteria</a:t>
            </a:r>
          </a:p>
          <a:p>
            <a:r>
              <a:rPr lang="ru-RU" dirty="0"/>
              <a:t>В колоната </a:t>
            </a:r>
            <a:r>
              <a:rPr lang="en-US" b="1" dirty="0">
                <a:solidFill>
                  <a:schemeClr val="bg1"/>
                </a:solidFill>
              </a:rPr>
              <a:t>Data Type </a:t>
            </a:r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типа данни</a:t>
            </a:r>
            <a:r>
              <a:rPr lang="ru-RU" dirty="0"/>
              <a:t> за всеки </a:t>
            </a:r>
            <a:r>
              <a:rPr lang="ru-RU" b="1" dirty="0">
                <a:solidFill>
                  <a:schemeClr val="bg1"/>
                </a:solidFill>
              </a:rPr>
              <a:t>параметър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Специфициране на типове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се появи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31F56B-56FB-80BC-09E8-4053132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331" y="4458903"/>
            <a:ext cx="5611338" cy="22659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2954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b="1" dirty="0"/>
              <a:t>== СУБД с интуитивен интерфейс</a:t>
            </a:r>
            <a:endParaRPr lang="en-US" sz="26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Дава възможност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400" b="1" dirty="0">
                <a:solidFill>
                  <a:schemeClr val="bg2"/>
                </a:solidFill>
              </a:rPr>
              <a:t> на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400" b="1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2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2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4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bg-BG" sz="2400" b="1" dirty="0">
                <a:solidFill>
                  <a:schemeClr val="bg2"/>
                </a:solidFill>
              </a:rPr>
              <a:t>По-лесно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400" b="1" dirty="0">
                <a:solidFill>
                  <a:schemeClr val="bg2"/>
                </a:solidFill>
              </a:rPr>
              <a:t> и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400" b="1" dirty="0">
                <a:solidFill>
                  <a:schemeClr val="bg2"/>
                </a:solidFill>
              </a:rPr>
              <a:t>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606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>
                <a:latin typeface="Consolas" pitchFamily="49" charset="0"/>
              </a:rPr>
              <a:t>]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18100</TotalTime>
  <Words>2509</Words>
  <Application>Microsoft Office PowerPoint</Application>
  <PresentationFormat>Widescreen</PresentationFormat>
  <Paragraphs>368</Paragraphs>
  <Slides>57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Consolas</vt:lpstr>
      <vt:lpstr>Segoe UI</vt:lpstr>
      <vt:lpstr>Wingdings</vt:lpstr>
      <vt:lpstr>Wingdings 2</vt:lpstr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Създаване на заявки</vt:lpstr>
      <vt:lpstr>Създаване на Select заявка (1)</vt:lpstr>
      <vt:lpstr>Създаване на Select заявка (2)</vt:lpstr>
      <vt:lpstr>Параметрични заявки</vt:lpstr>
      <vt:lpstr>Какво са параметрите?</vt:lpstr>
      <vt:lpstr>Параметрични заявки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Специфициране на типове данни (1)</vt:lpstr>
      <vt:lpstr>Специфициране на типове данни (2)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Обобщение</vt:lpstr>
      <vt:lpstr>PowerPoint Presentation</vt:lpstr>
      <vt:lpstr>Лиценз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Spasko Katsarski</cp:lastModifiedBy>
  <cp:revision>641</cp:revision>
  <dcterms:created xsi:type="dcterms:W3CDTF">2018-05-23T13:08:44Z</dcterms:created>
  <dcterms:modified xsi:type="dcterms:W3CDTF">2023-09-25T21:34:17Z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