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52"/>
  </p:notesMasterIdLst>
  <p:handoutMasterIdLst>
    <p:handoutMasterId r:id="rId53"/>
  </p:handoutMasterIdLst>
  <p:sldIdLst>
    <p:sldId id="503" r:id="rId5"/>
    <p:sldId id="276" r:id="rId6"/>
    <p:sldId id="511" r:id="rId7"/>
    <p:sldId id="522" r:id="rId8"/>
    <p:sldId id="523" r:id="rId9"/>
    <p:sldId id="525" r:id="rId10"/>
    <p:sldId id="528" r:id="rId11"/>
    <p:sldId id="527" r:id="rId12"/>
    <p:sldId id="526" r:id="rId13"/>
    <p:sldId id="531" r:id="rId14"/>
    <p:sldId id="532" r:id="rId15"/>
    <p:sldId id="541" r:id="rId16"/>
    <p:sldId id="529" r:id="rId17"/>
    <p:sldId id="533" r:id="rId18"/>
    <p:sldId id="535" r:id="rId19"/>
    <p:sldId id="536" r:id="rId20"/>
    <p:sldId id="537" r:id="rId21"/>
    <p:sldId id="538" r:id="rId22"/>
    <p:sldId id="539" r:id="rId23"/>
    <p:sldId id="540" r:id="rId24"/>
    <p:sldId id="564" r:id="rId25"/>
    <p:sldId id="565" r:id="rId26"/>
    <p:sldId id="566" r:id="rId27"/>
    <p:sldId id="555" r:id="rId28"/>
    <p:sldId id="557" r:id="rId29"/>
    <p:sldId id="556" r:id="rId30"/>
    <p:sldId id="558" r:id="rId31"/>
    <p:sldId id="559" r:id="rId32"/>
    <p:sldId id="560" r:id="rId33"/>
    <p:sldId id="561" r:id="rId34"/>
    <p:sldId id="563" r:id="rId35"/>
    <p:sldId id="562" r:id="rId36"/>
    <p:sldId id="542" r:id="rId37"/>
    <p:sldId id="543" r:id="rId38"/>
    <p:sldId id="544" r:id="rId39"/>
    <p:sldId id="545" r:id="rId40"/>
    <p:sldId id="546" r:id="rId41"/>
    <p:sldId id="548" r:id="rId42"/>
    <p:sldId id="549" r:id="rId43"/>
    <p:sldId id="550" r:id="rId44"/>
    <p:sldId id="551" r:id="rId45"/>
    <p:sldId id="552" r:id="rId46"/>
    <p:sldId id="553" r:id="rId47"/>
    <p:sldId id="554" r:id="rId48"/>
    <p:sldId id="349" r:id="rId49"/>
    <p:sldId id="256" r:id="rId50"/>
    <p:sldId id="493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Въведение" id="{A0C7653D-1924-4F56-9E27-AA2B21F1DA92}">
          <p14:sldIdLst>
            <p14:sldId id="503"/>
            <p14:sldId id="276"/>
          </p14:sldIdLst>
        </p14:section>
        <p14:section name="MS Access" id="{581E4A48-9BED-794D-B34D-7BDA5F8E08AE}">
          <p14:sldIdLst>
            <p14:sldId id="511"/>
            <p14:sldId id="522"/>
          </p14:sldIdLst>
        </p14:section>
        <p14:section name="Създаване на таблици и попълване на данни" id="{1809FEE7-8FE7-6B4A-BD41-1151CD39E0A3}">
          <p14:sldIdLst>
            <p14:sldId id="523"/>
            <p14:sldId id="525"/>
            <p14:sldId id="528"/>
            <p14:sldId id="527"/>
            <p14:sldId id="526"/>
            <p14:sldId id="531"/>
            <p14:sldId id="532"/>
            <p14:sldId id="541"/>
            <p14:sldId id="529"/>
          </p14:sldIdLst>
        </p14:section>
        <p14:section name="Импортиране на външни данни" id="{DEFE257B-CA9F-0E4F-8E9F-CBD105CED811}">
          <p14:sldIdLst>
            <p14:sldId id="533"/>
            <p14:sldId id="535"/>
            <p14:sldId id="536"/>
            <p14:sldId id="537"/>
            <p14:sldId id="538"/>
            <p14:sldId id="539"/>
            <p14:sldId id="540"/>
          </p14:sldIdLst>
        </p14:section>
        <p14:section name="Създаване на заявки" id="{38DA17AB-1282-4FCF-9672-5F337FE4BDBF}">
          <p14:sldIdLst>
            <p14:sldId id="564"/>
          </p14:sldIdLst>
        </p14:section>
        <p14:section name="Параметрични заявки" id="{5C957BC3-F877-4967-BCD3-D2910A2B945A}">
          <p14:sldIdLst>
            <p14:sldId id="555"/>
            <p14:sldId id="557"/>
            <p14:sldId id="556"/>
            <p14:sldId id="558"/>
            <p14:sldId id="559"/>
            <p14:sldId id="560"/>
            <p14:sldId id="561"/>
            <p14:sldId id="563"/>
            <p14:sldId id="562"/>
          </p14:sldIdLst>
        </p14:section>
        <p14:section name="Формуляри" id="{7BDC2BCA-A701-1E40-8B09-18A08493787F}">
          <p14:sldIdLst>
            <p14:sldId id="542"/>
            <p14:sldId id="543"/>
            <p14:sldId id="544"/>
            <p14:sldId id="545"/>
            <p14:sldId id="546"/>
          </p14:sldIdLst>
        </p14:section>
        <p14:section name="Отчети" id="{CF6DE255-DE62-3F4D-BEA9-53FA8816802D}">
          <p14:sldIdLst>
            <p14:sldId id="548"/>
            <p14:sldId id="549"/>
            <p14:sldId id="550"/>
            <p14:sldId id="551"/>
            <p14:sldId id="552"/>
            <p14:sldId id="553"/>
            <p14:sldId id="55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4CFDB-CF88-1219-AD43-F7E139E82EFC}" v="2" dt="2023-09-11T09:03:49.362"/>
    <p1510:client id="{8C622133-F734-D538-02AF-C19A7D768329}" v="7" dt="2023-09-11T09:35:04.57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9" autoAdjust="0"/>
    <p:restoredTop sz="94673" autoAdjust="0"/>
  </p:normalViewPr>
  <p:slideViewPr>
    <p:cSldViewPr>
      <p:cViewPr varScale="1">
        <p:scale>
          <a:sx n="80" d="100"/>
          <a:sy n="80" d="100"/>
        </p:scale>
        <p:origin x="-144" y="-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17189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ncK" userId="S::synck@students.softuni.bg::749d5e03-af8d-4c83-a4f2-6242e87d533f" providerId="AD" clId="Web-{8C622133-F734-D538-02AF-C19A7D768329}"/>
    <pc:docChg chg="addSld modSld addSection modSection">
      <pc:chgData name="SyncK" userId="S::synck@students.softuni.bg::749d5e03-af8d-4c83-a4f2-6242e87d533f" providerId="AD" clId="Web-{8C622133-F734-D538-02AF-C19A7D768329}" dt="2023-09-11T09:35:02.306" v="5" actId="20577"/>
      <pc:docMkLst>
        <pc:docMk/>
      </pc:docMkLst>
      <pc:sldChg chg="modSp new">
        <pc:chgData name="SyncK" userId="S::synck@students.softuni.bg::749d5e03-af8d-4c83-a4f2-6242e87d533f" providerId="AD" clId="Web-{8C622133-F734-D538-02AF-C19A7D768329}" dt="2023-09-11T09:35:02.306" v="5" actId="20577"/>
        <pc:sldMkLst>
          <pc:docMk/>
          <pc:sldMk cId="1901361000" sldId="564"/>
        </pc:sldMkLst>
        <pc:spChg chg="mod">
          <ac:chgData name="SyncK" userId="S::synck@students.softuni.bg::749d5e03-af8d-4c83-a4f2-6242e87d533f" providerId="AD" clId="Web-{8C622133-F734-D538-02AF-C19A7D768329}" dt="2023-09-11T09:35:02.306" v="5" actId="20577"/>
          <ac:spMkLst>
            <pc:docMk/>
            <pc:sldMk cId="1901361000" sldId="564"/>
            <ac:spMk id="3" creationId="{A38DA596-A3EF-3093-44A7-7FA576A4B930}"/>
          </ac:spMkLst>
        </pc:spChg>
      </pc:sldChg>
    </pc:docChg>
  </pc:docChgLst>
  <pc:docChgLst>
    <pc:chgData name="SyncK" userId="S::synck@students.softuni.bg::749d5e03-af8d-4c83-a4f2-6242e87d533f" providerId="AD" clId="Web-{17D4CFDB-CF88-1219-AD43-F7E139E82EFC}"/>
    <pc:docChg chg="addSection modSection">
      <pc:chgData name="SyncK" userId="S::synck@students.softuni.bg::749d5e03-af8d-4c83-a4f2-6242e87d533f" providerId="AD" clId="Web-{17D4CFDB-CF88-1219-AD43-F7E139E82EFC}" dt="2023-09-11T09:03:49.362" v="1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11.9.2023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xmlns="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xmlns="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60974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46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201445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xmlns="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xmlns="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7538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11.9.2023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68536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13" Type="http://schemas.openxmlformats.org/officeDocument/2006/relationships/image" Target="../media/image64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9.png"/><Relationship Id="rId11" Type="http://schemas.openxmlformats.org/officeDocument/2006/relationships/image" Target="../media/image62.png"/><Relationship Id="rId5" Type="http://schemas.openxmlformats.org/officeDocument/2006/relationships/image" Target="../media/image58.png"/><Relationship Id="rId15" Type="http://schemas.openxmlformats.org/officeDocument/2006/relationships/image" Target="../media/image66.png"/><Relationship Id="rId10" Type="http://schemas.openxmlformats.org/officeDocument/2006/relationships/image" Target="../media/image60.svg"/><Relationship Id="rId4" Type="http://schemas.openxmlformats.org/officeDocument/2006/relationships/image" Target="../media/image57.png"/><Relationship Id="rId9" Type="http://schemas.openxmlformats.org/officeDocument/2006/relationships/image" Target="../media/image61.png"/><Relationship Id="rId14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3" y="1219200"/>
            <a:ext cx="11331575" cy="1295400"/>
          </a:xfrm>
        </p:spPr>
        <p:txBody>
          <a:bodyPr>
            <a:normAutofit/>
          </a:bodyPr>
          <a:lstStyle/>
          <a:p>
            <a:r>
              <a:rPr lang="bg-BG" dirty="0"/>
              <a:t>Създаване на таблици. Импортиране на данни. Заявки, формуляри и отчети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228599"/>
            <a:ext cx="11083636" cy="1143001"/>
          </a:xfrm>
        </p:spPr>
        <p:txBody>
          <a:bodyPr>
            <a:normAutofit/>
          </a:bodyPr>
          <a:lstStyle/>
          <a:p>
            <a:r>
              <a:rPr lang="ru-RU" sz="4400" dirty="0"/>
              <a:t>Работа с </a:t>
            </a:r>
            <a:r>
              <a:rPr lang="en-US" sz="4400" dirty="0"/>
              <a:t>MS Access</a:t>
            </a:r>
            <a:endParaRPr lang="bg-BG" sz="44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8302" y="2653118"/>
            <a:ext cx="2575397" cy="25284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6640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Листът с данни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визуално представяне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информацията</a:t>
            </a:r>
            <a:r>
              <a:rPr lang="bg-BG" dirty="0"/>
              <a:t>, съдържаща се в </a:t>
            </a:r>
            <a:r>
              <a:rPr lang="bg-BG" b="1" dirty="0">
                <a:solidFill>
                  <a:schemeClr val="bg1"/>
                </a:solidFill>
              </a:rPr>
              <a:t>таблица</a:t>
            </a:r>
            <a:r>
              <a:rPr lang="bg-BG" dirty="0"/>
              <a:t> на база данни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Колоната</a:t>
            </a:r>
            <a:r>
              <a:rPr lang="bg-BG" dirty="0"/>
              <a:t> представлява </a:t>
            </a:r>
            <a:r>
              <a:rPr lang="bg-BG" b="1" dirty="0">
                <a:solidFill>
                  <a:schemeClr val="bg1"/>
                </a:solidFill>
              </a:rPr>
              <a:t>поле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таблица</a:t>
            </a:r>
            <a:r>
              <a:rPr lang="bg-BG" dirty="0"/>
              <a:t> на база данни</a:t>
            </a:r>
            <a:endParaRPr lang="en-US" dirty="0"/>
          </a:p>
          <a:p>
            <a:r>
              <a:rPr lang="bg-BG" dirty="0"/>
              <a:t>Когато </a:t>
            </a:r>
            <a:r>
              <a:rPr lang="bg-BG" b="1" dirty="0">
                <a:solidFill>
                  <a:schemeClr val="bg1"/>
                </a:solidFill>
              </a:rPr>
              <a:t>добавяте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колона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листа с данни</a:t>
            </a:r>
            <a:r>
              <a:rPr lang="bg-BG" dirty="0"/>
              <a:t>, вие </a:t>
            </a:r>
            <a:r>
              <a:rPr lang="bg-BG" b="1" dirty="0">
                <a:solidFill>
                  <a:schemeClr val="bg1"/>
                </a:solidFill>
              </a:rPr>
              <a:t>добавяте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поле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таблицата</a:t>
            </a:r>
            <a:r>
              <a:rPr lang="bg-BG" dirty="0"/>
              <a:t>, което е в основата на листа с данни</a:t>
            </a:r>
            <a:endParaRPr lang="en-US" dirty="0"/>
          </a:p>
          <a:p>
            <a:pPr lvl="1"/>
            <a:r>
              <a:rPr lang="bg-BG" dirty="0"/>
              <a:t> Ако </a:t>
            </a:r>
            <a:r>
              <a:rPr lang="bg-BG" b="1" dirty="0">
                <a:solidFill>
                  <a:schemeClr val="bg1"/>
                </a:solidFill>
              </a:rPr>
              <a:t>полето</a:t>
            </a:r>
            <a:r>
              <a:rPr lang="bg-BG" dirty="0"/>
              <a:t> съдържа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, вие също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тази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таблиците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sz="3500" dirty="0"/>
              <a:t>За да създадете </a:t>
            </a:r>
            <a:r>
              <a:rPr lang="bg-BG" sz="3500" b="1" dirty="0">
                <a:solidFill>
                  <a:schemeClr val="bg1"/>
                </a:solidFill>
              </a:rPr>
              <a:t>нова колона </a:t>
            </a:r>
            <a:r>
              <a:rPr lang="bg-BG" sz="3500" dirty="0"/>
              <a:t>натиснете </a:t>
            </a:r>
            <a:r>
              <a:rPr lang="en-US" sz="3500" dirty="0">
                <a:latin typeface="Consolas" pitchFamily="49" charset="0"/>
              </a:rPr>
              <a:t>[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500" dirty="0">
                <a:latin typeface="Consolas" pitchFamily="49" charset="0"/>
              </a:rPr>
              <a:t>]</a:t>
            </a:r>
            <a:endParaRPr lang="en-US" sz="35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sz="3500" dirty="0"/>
              <a:t>Въведете </a:t>
            </a:r>
            <a:r>
              <a:rPr lang="ru-RU" sz="3500" b="1" dirty="0">
                <a:solidFill>
                  <a:schemeClr val="bg1"/>
                </a:solidFill>
              </a:rPr>
              <a:t>данни</a:t>
            </a:r>
            <a:r>
              <a:rPr lang="ru-RU" sz="3500" dirty="0"/>
              <a:t> в </a:t>
            </a:r>
            <a:r>
              <a:rPr lang="ru-RU" sz="3500" b="1" dirty="0">
                <a:solidFill>
                  <a:schemeClr val="bg1"/>
                </a:solidFill>
              </a:rPr>
              <a:t>първия</a:t>
            </a:r>
            <a:r>
              <a:rPr lang="ru-RU" sz="3500" dirty="0"/>
              <a:t> празен ред под заглавието, след което </a:t>
            </a:r>
            <a:r>
              <a:rPr lang="ru-RU" sz="3500" b="1" dirty="0">
                <a:solidFill>
                  <a:schemeClr val="bg1"/>
                </a:solidFill>
              </a:rPr>
              <a:t>запазете промените</a:t>
            </a:r>
          </a:p>
          <a:p>
            <a:pPr lvl="1"/>
            <a:r>
              <a:rPr lang="bg-BG" sz="3200" dirty="0"/>
              <a:t>Въз основа на </a:t>
            </a:r>
            <a:r>
              <a:rPr lang="bg-BG" sz="3200" b="1" dirty="0">
                <a:solidFill>
                  <a:schemeClr val="bg1"/>
                </a:solidFill>
              </a:rPr>
              <a:t>типа данни</a:t>
            </a:r>
            <a:r>
              <a:rPr lang="bg-BG" sz="3200" dirty="0"/>
              <a:t>, които </a:t>
            </a:r>
            <a:r>
              <a:rPr lang="bg-BG" sz="3200" b="1" dirty="0">
                <a:solidFill>
                  <a:schemeClr val="bg1"/>
                </a:solidFill>
              </a:rPr>
              <a:t>въведете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Access</a:t>
            </a:r>
            <a:r>
              <a:rPr lang="bg-BG" sz="3200" dirty="0"/>
              <a:t> задава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полето</a:t>
            </a:r>
          </a:p>
          <a:p>
            <a:pPr lvl="1"/>
            <a:r>
              <a:rPr lang="bg-BG" sz="3200" dirty="0"/>
              <a:t>Например, ако въведете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Access</a:t>
            </a:r>
            <a:r>
              <a:rPr lang="bg-BG" sz="3200" dirty="0"/>
              <a:t> задава </a:t>
            </a:r>
            <a:r>
              <a:rPr lang="bg-BG" sz="3200" b="1" dirty="0">
                <a:solidFill>
                  <a:schemeClr val="bg1"/>
                </a:solidFill>
              </a:rPr>
              <a:t>типа данни</a:t>
            </a:r>
            <a:r>
              <a:rPr lang="bg-BG" sz="3200" dirty="0"/>
              <a:t> на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Text</a:t>
            </a:r>
          </a:p>
          <a:p>
            <a:r>
              <a:rPr lang="ru-RU" sz="3500" dirty="0"/>
              <a:t>Натиснете с десния бутон върху </a:t>
            </a:r>
            <a:r>
              <a:rPr lang="ru-RU" sz="3500" b="1" dirty="0">
                <a:solidFill>
                  <a:schemeClr val="bg1"/>
                </a:solidFill>
              </a:rPr>
              <a:t>заглавието</a:t>
            </a:r>
            <a:r>
              <a:rPr lang="ru-RU" sz="3500" dirty="0"/>
              <a:t> на </a:t>
            </a:r>
            <a:r>
              <a:rPr lang="ru-RU" sz="3500" b="1" dirty="0">
                <a:solidFill>
                  <a:schemeClr val="bg1"/>
                </a:solidFill>
              </a:rPr>
              <a:t>колоната</a:t>
            </a:r>
            <a:r>
              <a:rPr lang="ru-RU" sz="3500" dirty="0"/>
              <a:t> и изберете </a:t>
            </a:r>
            <a:r>
              <a:rPr lang="en-US" sz="3500" dirty="0">
                <a:latin typeface="Consolas" pitchFamily="49" charset="0"/>
              </a:rPr>
              <a:t>[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Rename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Field</a:t>
            </a:r>
            <a:r>
              <a:rPr lang="en-US" sz="3500" dirty="0">
                <a:latin typeface="Consolas" pitchFamily="49" charset="0"/>
              </a:rPr>
              <a:t>]</a:t>
            </a:r>
            <a:endParaRPr lang="ru-RU" sz="3500" dirty="0"/>
          </a:p>
          <a:p>
            <a:pPr lvl="1"/>
            <a:r>
              <a:rPr lang="bg-BG" sz="3200" dirty="0"/>
              <a:t>В</a:t>
            </a:r>
            <a:r>
              <a:rPr lang="ru-RU" sz="3200" dirty="0"/>
              <a:t>ъведете </a:t>
            </a:r>
            <a:r>
              <a:rPr lang="ru-RU" sz="3200" b="1" dirty="0">
                <a:solidFill>
                  <a:schemeClr val="bg1"/>
                </a:solidFill>
              </a:rPr>
              <a:t>име</a:t>
            </a:r>
            <a:r>
              <a:rPr lang="ru-RU" sz="3200" dirty="0"/>
              <a:t> на </a:t>
            </a:r>
            <a:r>
              <a:rPr lang="ru-RU" sz="3200" b="1" dirty="0">
                <a:solidFill>
                  <a:schemeClr val="bg1"/>
                </a:solidFill>
              </a:rPr>
              <a:t>полето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Можете директно да изберете какъв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да съдържа колоната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200" dirty="0">
                <a:latin typeface="Consolas" pitchFamily="49" charset="0"/>
              </a:rPr>
              <a:t>]</a:t>
            </a:r>
            <a:r>
              <a:rPr lang="en-US" sz="3200" dirty="0"/>
              <a:t> </a:t>
            </a:r>
            <a:r>
              <a:rPr lang="bg-BG" dirty="0"/>
              <a:t>и от </a:t>
            </a:r>
            <a:r>
              <a:rPr lang="bg-BG" b="1" dirty="0">
                <a:solidFill>
                  <a:schemeClr val="bg1"/>
                </a:solidFill>
              </a:rPr>
              <a:t>падащото меню</a:t>
            </a:r>
            <a:r>
              <a:rPr lang="bg-BG" dirty="0"/>
              <a:t> изберете </a:t>
            </a:r>
            <a:r>
              <a:rPr lang="bg-BG" b="1" dirty="0">
                <a:solidFill>
                  <a:schemeClr val="bg1"/>
                </a:solidFill>
              </a:rPr>
              <a:t>типа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за колоната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  <a:buNone/>
            </a:pPr>
            <a:endParaRPr lang="bg-BG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Въведете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колоната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46" y="3505200"/>
            <a:ext cx="5658309" cy="213360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Rectangle: Rounded Corners 17"/>
          <p:cNvSpPr/>
          <p:nvPr/>
        </p:nvSpPr>
        <p:spPr>
          <a:xfrm>
            <a:off x="5257800" y="4191000"/>
            <a:ext cx="1600200" cy="3429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20000" y="4419600"/>
            <a:ext cx="2286000" cy="762000"/>
          </a:xfrm>
          <a:prstGeom prst="wedgeRoundRectCallout">
            <a:avLst>
              <a:gd name="adj1" fmla="val -82175"/>
              <a:gd name="adj2" fmla="val 44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Типове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2514600"/>
            <a:ext cx="904875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Можете да </a:t>
            </a:r>
            <a:r>
              <a:rPr lang="bg-BG" b="1" dirty="0">
                <a:solidFill>
                  <a:schemeClr val="bg1"/>
                </a:solidFill>
              </a:rPr>
              <a:t>попълните</a:t>
            </a:r>
            <a:r>
              <a:rPr lang="bg-BG" dirty="0"/>
              <a:t> таблицата със </a:t>
            </a:r>
            <a:r>
              <a:rPr lang="bg-BG" b="1" dirty="0">
                <a:solidFill>
                  <a:schemeClr val="bg1"/>
                </a:solidFill>
              </a:rPr>
              <a:t>записи</a:t>
            </a:r>
            <a:r>
              <a:rPr lang="bg-BG" dirty="0"/>
              <a:t> на ръка: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Попълване на данни в таблица (3)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90800" y="4724400"/>
            <a:ext cx="4191000" cy="685800"/>
          </a:xfrm>
          <a:prstGeom prst="wedgeRoundRectCallout">
            <a:avLst>
              <a:gd name="adj1" fmla="val -29317"/>
              <a:gd name="adj2" fmla="val -108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Ръчно въвеждане на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Използване на външен източник на данни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Импортиране на външни данни</a:t>
            </a:r>
            <a:endParaRPr lang="en-US" dirty="0"/>
          </a:p>
        </p:txBody>
      </p:sp>
      <p:pic>
        <p:nvPicPr>
          <p:cNvPr id="3076" name="Picture 4" descr="What Is Considered An External Data Sour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2743200" cy="27432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Можете да създадете </a:t>
            </a:r>
            <a:r>
              <a:rPr lang="ru-RU" b="1" dirty="0">
                <a:solidFill>
                  <a:schemeClr val="bg1"/>
                </a:solidFill>
              </a:rPr>
              <a:t>таблица </a:t>
            </a:r>
            <a:r>
              <a:rPr lang="ru-RU" dirty="0"/>
              <a:t>чрез </a:t>
            </a:r>
            <a:r>
              <a:rPr lang="ru-RU" b="1" dirty="0">
                <a:solidFill>
                  <a:schemeClr val="bg1"/>
                </a:solidFill>
              </a:rPr>
              <a:t>импортиране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свързване </a:t>
            </a:r>
            <a:r>
              <a:rPr lang="ru-RU" dirty="0"/>
              <a:t>към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, които се </a:t>
            </a:r>
            <a:r>
              <a:rPr lang="ru-RU" b="1" dirty="0">
                <a:solidFill>
                  <a:schemeClr val="bg1"/>
                </a:solidFill>
              </a:rPr>
              <a:t>съхраняват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друго място</a:t>
            </a:r>
            <a:r>
              <a:rPr lang="ru-RU" dirty="0"/>
              <a:t>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Работен лист на </a:t>
            </a:r>
            <a:r>
              <a:rPr lang="ru-RU" b="1" dirty="0">
                <a:solidFill>
                  <a:schemeClr val="bg1"/>
                </a:solidFill>
              </a:rPr>
              <a:t>Excel</a:t>
            </a:r>
          </a:p>
          <a:p>
            <a:pPr lvl="1"/>
            <a:r>
              <a:rPr lang="ru-RU" dirty="0"/>
              <a:t>Списък на </a:t>
            </a:r>
            <a:r>
              <a:rPr lang="ru-RU" b="1" dirty="0">
                <a:solidFill>
                  <a:schemeClr val="bg1"/>
                </a:solidFill>
              </a:rPr>
              <a:t>SharePoint</a:t>
            </a:r>
            <a:endParaRPr lang="ru-RU" dirty="0"/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XML</a:t>
            </a:r>
            <a:r>
              <a:rPr lang="ru-RU" dirty="0"/>
              <a:t> файл</a:t>
            </a:r>
          </a:p>
          <a:p>
            <a:pPr lvl="1"/>
            <a:r>
              <a:rPr lang="ru-RU" dirty="0"/>
              <a:t>Друга база данни на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endParaRPr lang="ru-RU" dirty="0"/>
          </a:p>
          <a:p>
            <a:pPr lvl="1"/>
            <a:r>
              <a:rPr lang="ru-RU" dirty="0"/>
              <a:t>Папка на </a:t>
            </a:r>
            <a:r>
              <a:rPr lang="ru-RU" b="1" dirty="0">
                <a:solidFill>
                  <a:schemeClr val="bg1"/>
                </a:solidFill>
              </a:rPr>
              <a:t>Microsoft Outlook</a:t>
            </a:r>
          </a:p>
          <a:p>
            <a:pPr lvl="1"/>
            <a:r>
              <a:rPr lang="bg-BG" dirty="0"/>
              <a:t>И други...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(1)</a:t>
            </a:r>
            <a:endParaRPr lang="en-US" dirty="0"/>
          </a:p>
        </p:txBody>
      </p:sp>
      <p:pic>
        <p:nvPicPr>
          <p:cNvPr id="7" name="Picture 2" descr="Download Connect To Any Data Source PNG Image with No Background -  PNGkey.com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934200" y="2743200"/>
            <a:ext cx="3505200" cy="3094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Когато </a:t>
            </a:r>
            <a:r>
              <a:rPr lang="ru-RU" sz="3600" b="1" dirty="0">
                <a:solidFill>
                  <a:schemeClr val="bg1"/>
                </a:solidFill>
              </a:rPr>
              <a:t>импортираме данни</a:t>
            </a:r>
            <a:r>
              <a:rPr lang="ru-RU" sz="3600" dirty="0"/>
              <a:t>, създаваме </a:t>
            </a:r>
            <a:r>
              <a:rPr lang="ru-RU" sz="3600" b="1" dirty="0">
                <a:solidFill>
                  <a:schemeClr val="bg1"/>
                </a:solidFill>
              </a:rPr>
              <a:t>копие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нова</a:t>
            </a:r>
            <a:r>
              <a:rPr lang="ru-RU" sz="3600" dirty="0"/>
              <a:t> таблица в </a:t>
            </a:r>
            <a:r>
              <a:rPr lang="ru-RU" sz="3600" b="1" dirty="0">
                <a:solidFill>
                  <a:schemeClr val="bg1"/>
                </a:solidFill>
              </a:rPr>
              <a:t>текущата база данни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ru-RU" sz="3600" dirty="0"/>
              <a:t>Последващите </a:t>
            </a:r>
            <a:r>
              <a:rPr lang="ru-RU" sz="3600" b="1" dirty="0">
                <a:solidFill>
                  <a:schemeClr val="bg1"/>
                </a:solidFill>
              </a:rPr>
              <a:t>промени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източника</a:t>
            </a:r>
            <a:r>
              <a:rPr lang="ru-RU" sz="3600" dirty="0"/>
              <a:t> няма да имат ефект върху </a:t>
            </a:r>
            <a:r>
              <a:rPr lang="ru-RU" sz="3600" b="1" dirty="0">
                <a:solidFill>
                  <a:schemeClr val="bg1"/>
                </a:solidFill>
              </a:rPr>
              <a:t>импортираните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данни</a:t>
            </a:r>
          </a:p>
          <a:p>
            <a:pPr lvl="1">
              <a:buClr>
                <a:schemeClr val="tx1"/>
              </a:buClr>
            </a:pPr>
            <a:r>
              <a:rPr lang="ru-RU" sz="3400" b="1" dirty="0" err="1">
                <a:solidFill>
                  <a:schemeClr val="bg1"/>
                </a:solidFill>
              </a:rPr>
              <a:t>Промените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в импортираните данни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също </a:t>
            </a:r>
            <a:r>
              <a:rPr lang="ru-RU" sz="3400" b="1" dirty="0">
                <a:solidFill>
                  <a:schemeClr val="bg1"/>
                </a:solidFill>
              </a:rPr>
              <a:t>не засягат </a:t>
            </a:r>
            <a:r>
              <a:rPr lang="ru-RU" sz="3400" dirty="0"/>
              <a:t>данните на източника</a:t>
            </a:r>
            <a:endParaRPr lang="en-US" sz="3400" dirty="0"/>
          </a:p>
          <a:p>
            <a:r>
              <a:rPr lang="ru-RU" sz="3600" dirty="0"/>
              <a:t>Можете да </a:t>
            </a:r>
            <a:r>
              <a:rPr lang="ru-RU" sz="3600" b="1" dirty="0">
                <a:solidFill>
                  <a:schemeClr val="bg1"/>
                </a:solidFill>
              </a:rPr>
              <a:t>промените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дизайна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импортирана</a:t>
            </a:r>
            <a:r>
              <a:rPr lang="bg-BG" sz="3600" b="1" dirty="0">
                <a:solidFill>
                  <a:schemeClr val="bg1"/>
                </a:solidFill>
              </a:rPr>
              <a:t>та</a:t>
            </a:r>
            <a:r>
              <a:rPr lang="ru-RU" sz="3600" b="1" dirty="0">
                <a:solidFill>
                  <a:schemeClr val="bg1"/>
                </a:solidFill>
              </a:rPr>
              <a:t> таблица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sz="3400" dirty="0"/>
              <a:t> &gt; 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sz="3400" dirty="0">
                <a:latin typeface="Consolas" pitchFamily="49" charset="0"/>
              </a:rPr>
              <a:t>] </a:t>
            </a:r>
            <a:endParaRPr lang="en-US" sz="34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dirty="0"/>
              <a:t>В диалоговия прозорец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изберете и отворете базата данни, в която искате да създадете нова таблица</a:t>
            </a:r>
            <a:endParaRPr lang="en-US" dirty="0"/>
          </a:p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bg-BG" dirty="0"/>
              <a:t>, в групата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натиснете върху един от наличните </a:t>
            </a:r>
            <a:r>
              <a:rPr lang="bg-BG" b="1" dirty="0">
                <a:solidFill>
                  <a:schemeClr val="bg1"/>
                </a:solidFill>
              </a:rPr>
              <a:t>източници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76200"/>
            <a:ext cx="9906000" cy="882654"/>
          </a:xfrm>
        </p:spPr>
        <p:txBody>
          <a:bodyPr>
            <a:noAutofit/>
          </a:bodyPr>
          <a:lstStyle/>
          <a:p>
            <a:r>
              <a:rPr lang="bg-BG" sz="3400" dirty="0"/>
              <a:t>Създаване на таблица чрез импоритране на данни</a:t>
            </a:r>
            <a:endParaRPr lang="en-US" sz="3400" dirty="0"/>
          </a:p>
        </p:txBody>
      </p:sp>
      <p:pic>
        <p:nvPicPr>
          <p:cNvPr id="1026" name="Picture 2" descr="Access Ribbon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4542" y="4724400"/>
            <a:ext cx="5682916" cy="15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TODO: </a:t>
            </a:r>
            <a:endParaRPr lang="bg-BG" dirty="0"/>
          </a:p>
          <a:p>
            <a:pPr lvl="1"/>
            <a:r>
              <a:rPr lang="bg-BG" dirty="0"/>
              <a:t>Постъпково показване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en-US" b="1" dirty="0">
                <a:solidFill>
                  <a:schemeClr val="bg1"/>
                </a:solidFill>
              </a:rPr>
              <a:t>screenshots</a:t>
            </a:r>
            <a:r>
              <a:rPr lang="en-US" dirty="0"/>
              <a:t>)</a:t>
            </a:r>
            <a:r>
              <a:rPr lang="bg-BG" dirty="0"/>
              <a:t> на това как да импортираме данни от </a:t>
            </a: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b="1" dirty="0">
                <a:solidFill>
                  <a:schemeClr val="bg1"/>
                </a:solidFill>
              </a:rPr>
              <a:t>MS Access </a:t>
            </a:r>
            <a:r>
              <a:rPr lang="bg-BG" dirty="0"/>
              <a:t>(виж </a:t>
            </a:r>
            <a:r>
              <a:rPr lang="bg-BG" b="1" dirty="0">
                <a:solidFill>
                  <a:schemeClr val="bg1"/>
                </a:solidFill>
              </a:rPr>
              <a:t>следващия слайд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Същия пример е нужен и за импортиране на данни от </a:t>
            </a:r>
            <a:r>
              <a:rPr lang="en-US" b="1" dirty="0">
                <a:solidFill>
                  <a:schemeClr val="bg1"/>
                </a:solidFill>
              </a:rPr>
              <a:t>SQL Server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TODO Slide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от групата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</a:p>
          <a:p>
            <a:endParaRPr lang="bg-BG" sz="32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3200" dirty="0"/>
          </a:p>
          <a:p>
            <a:r>
              <a:rPr lang="bg-BG" sz="3200" dirty="0"/>
              <a:t>Появява се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–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Excel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Spreadsheet</a:t>
            </a:r>
            <a:r>
              <a:rPr lang="en-US" sz="3200" dirty="0"/>
              <a:t>“</a:t>
            </a:r>
          </a:p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файла, от който искате да </a:t>
            </a:r>
            <a:r>
              <a:rPr lang="bg-BG" sz="3200" b="1" dirty="0">
                <a:solidFill>
                  <a:schemeClr val="bg1"/>
                </a:solidFill>
              </a:rPr>
              <a:t>извлечете</a:t>
            </a:r>
            <a:r>
              <a:rPr lang="bg-BG" sz="3200" dirty="0"/>
              <a:t> данни</a:t>
            </a:r>
          </a:p>
          <a:p>
            <a:r>
              <a:rPr lang="bg-BG" sz="3200" dirty="0"/>
              <a:t> Изберете опцията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source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into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new table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  <a:r>
              <a:rPr lang="en-US" sz="3200" dirty="0"/>
              <a:t>"</a:t>
            </a:r>
            <a:endParaRPr lang="bg-BG" sz="3200" dirty="0"/>
          </a:p>
          <a:p>
            <a:r>
              <a:rPr lang="bg-BG" sz="3200" dirty="0"/>
              <a:t>Натиснете </a:t>
            </a:r>
            <a:r>
              <a:rPr lang="bg-BG" sz="3200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endParaRPr lang="en-US" sz="3200" dirty="0"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Excel</a:t>
            </a:r>
          </a:p>
        </p:txBody>
      </p:sp>
      <p:pic>
        <p:nvPicPr>
          <p:cNvPr id="5" name="Picture 6" descr="N3C External Datasets | N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6065" y="4993766"/>
            <a:ext cx="1912335" cy="1788034"/>
          </a:xfrm>
          <a:prstGeom prst="rect">
            <a:avLst/>
          </a:prstGeom>
          <a:noFill/>
        </p:spPr>
      </p:pic>
      <p:pic>
        <p:nvPicPr>
          <p:cNvPr id="6" name="Picture 2" descr="Access Ribbon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9605" y="1838884"/>
            <a:ext cx="4600074" cy="12853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: Rounded Corners 17"/>
          <p:cNvSpPr/>
          <p:nvPr/>
        </p:nvSpPr>
        <p:spPr>
          <a:xfrm>
            <a:off x="5334000" y="1866900"/>
            <a:ext cx="533400" cy="8001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117204"/>
            <a:ext cx="10671988" cy="520739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000" dirty="0"/>
              <a:t>͏</a:t>
            </a:r>
            <a:r>
              <a:rPr lang="en-US" sz="3000" b="1" dirty="0">
                <a:solidFill>
                  <a:schemeClr val="bg1"/>
                </a:solidFill>
              </a:rPr>
              <a:t>MS Access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ru-RU" sz="3000" dirty="0"/>
              <a:t>Създаване на таблици</a:t>
            </a:r>
            <a:r>
              <a:rPr lang="en-US" sz="3000" dirty="0"/>
              <a:t> </a:t>
            </a:r>
            <a:r>
              <a:rPr lang="ru-RU" sz="3000" dirty="0"/>
              <a:t>и попълване на данни</a:t>
            </a:r>
            <a:endParaRPr lang="en-US" sz="3000" dirty="0"/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ru-RU" sz="3000" dirty="0"/>
              <a:t>Импортиране на </a:t>
            </a:r>
            <a:r>
              <a:rPr lang="ru-RU" sz="3000" b="1" dirty="0">
                <a:solidFill>
                  <a:schemeClr val="bg1"/>
                </a:solidFill>
              </a:rPr>
              <a:t>външни данни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MS Excel 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SQL Server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3000" dirty="0"/>
              <a:t>Създаване на </a:t>
            </a:r>
            <a:r>
              <a:rPr lang="ru-RU" sz="3000" b="1" dirty="0">
                <a:solidFill>
                  <a:schemeClr val="bg1"/>
                </a:solidFill>
              </a:rPr>
              <a:t>заявки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dirty="0"/>
              <a:t> </a:t>
            </a:r>
            <a:r>
              <a:rPr lang="ru-RU" sz="2800" b="1" dirty="0">
                <a:solidFill>
                  <a:schemeClr val="bg1"/>
                </a:solidFill>
              </a:rPr>
              <a:t>SQL</a:t>
            </a:r>
            <a:r>
              <a:rPr lang="ru-RU" sz="2800" dirty="0"/>
              <a:t> редактор </a:t>
            </a: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Визуален</a:t>
            </a:r>
            <a:r>
              <a:rPr lang="ru-RU" sz="2800" dirty="0"/>
              <a:t> редактор</a:t>
            </a: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Параметрични заявки</a:t>
            </a: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Формуляри (</a:t>
            </a:r>
            <a:r>
              <a:rPr lang="en-US" sz="3000" b="1" dirty="0">
                <a:solidFill>
                  <a:schemeClr val="bg1"/>
                </a:solidFill>
              </a:rPr>
              <a:t>forms</a:t>
            </a:r>
            <a:r>
              <a:rPr lang="en-US" sz="3000" dirty="0"/>
              <a:t>)</a:t>
            </a:r>
            <a:endParaRPr lang="bg-BG" sz="3000" dirty="0"/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Отчети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reports</a:t>
            </a:r>
            <a:r>
              <a:rPr lang="en-US" sz="3000" dirty="0"/>
              <a:t>)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TODO</a:t>
            </a:r>
            <a:r>
              <a:rPr lang="en-US" dirty="0"/>
              <a:t>: </a:t>
            </a:r>
            <a:r>
              <a:rPr lang="bg-BG" dirty="0"/>
              <a:t>Добави информация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xmlns="" id="{1D1921AF-88B7-45FE-C2CC-1B3FF6228BF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38DA596-A3EF-3093-44A7-7FA576A4B9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 err="1">
                <a:cs typeface="Arial"/>
              </a:rPr>
              <a:t>Създаване</a:t>
            </a:r>
            <a:r>
              <a:rPr lang="en-US" sz="5350" dirty="0">
                <a:cs typeface="Arial"/>
              </a:rPr>
              <a:t> </a:t>
            </a:r>
            <a:r>
              <a:rPr lang="en-US" sz="5350" dirty="0" err="1">
                <a:cs typeface="Arial"/>
              </a:rPr>
              <a:t>на</a:t>
            </a:r>
            <a:r>
              <a:rPr lang="en-US" sz="5350" dirty="0">
                <a:cs typeface="Arial"/>
              </a:rPr>
              <a:t> </a:t>
            </a:r>
            <a:r>
              <a:rPr lang="en-US" sz="5350" dirty="0" err="1">
                <a:cs typeface="Arial"/>
              </a:rPr>
              <a:t>заявки</a:t>
            </a:r>
            <a:endParaRPr lang="en-US" dirty="0" err="1"/>
          </a:p>
        </p:txBody>
      </p:sp>
      <p:pic>
        <p:nvPicPr>
          <p:cNvPr id="8" name="Picture 14" descr="Business, search, database search, databases, db Icon in Pretty Office 3 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4384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01361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Изберете</a:t>
            </a:r>
            <a:r>
              <a:rPr lang="en-US" dirty="0" smtClean="0"/>
              <a:t> </a:t>
            </a:r>
            <a:r>
              <a:rPr lang="en-US" dirty="0" smtClean="0">
                <a:latin typeface="Consolas" pitchFamily="49" charset="0"/>
              </a:rPr>
              <a:t>[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dirty="0" smtClean="0">
                <a:latin typeface="Consolas" pitchFamily="49" charset="0"/>
              </a:rPr>
              <a:t>]</a:t>
            </a:r>
            <a:r>
              <a:rPr lang="en-US" dirty="0" smtClean="0"/>
              <a:t> &gt; </a:t>
            </a:r>
            <a:r>
              <a:rPr lang="en-US" dirty="0" smtClean="0">
                <a:latin typeface="Consolas" pitchFamily="49" charset="0"/>
              </a:rPr>
              <a:t>[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Wizard</a:t>
            </a:r>
            <a:r>
              <a:rPr lang="en-US" dirty="0" smtClean="0">
                <a:latin typeface="Consolas" pitchFamily="49" charset="0"/>
              </a:rPr>
              <a:t>]</a:t>
            </a:r>
          </a:p>
          <a:p>
            <a:r>
              <a:rPr lang="bg-BG" dirty="0" smtClean="0"/>
              <a:t>Изберете</a:t>
            </a:r>
            <a:r>
              <a:rPr lang="en-US" dirty="0" smtClean="0"/>
              <a:t> </a:t>
            </a:r>
            <a:r>
              <a:rPr lang="en-US" dirty="0" smtClean="0">
                <a:latin typeface="Consolas" pitchFamily="49" charset="0"/>
              </a:rPr>
              <a:t>[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Simple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dirty="0" smtClean="0">
                <a:latin typeface="Consolas" pitchFamily="49" charset="0"/>
              </a:rPr>
              <a:t>]</a:t>
            </a:r>
            <a:r>
              <a:rPr lang="en-US" dirty="0" smtClean="0"/>
              <a:t>, </a:t>
            </a:r>
            <a:r>
              <a:rPr lang="bg-BG" dirty="0" smtClean="0"/>
              <a:t>и натиснете</a:t>
            </a:r>
            <a:r>
              <a:rPr lang="en-US" dirty="0" smtClean="0"/>
              <a:t> </a:t>
            </a:r>
            <a:r>
              <a:rPr lang="en-US" dirty="0" smtClean="0">
                <a:latin typeface="Consolas" pitchFamily="49" charset="0"/>
              </a:rPr>
              <a:t>[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dirty="0" smtClean="0">
                <a:latin typeface="Consolas" pitchFamily="49" charset="0"/>
              </a:rPr>
              <a:t>]</a:t>
            </a:r>
            <a:endParaRPr lang="bg-BG" dirty="0" smtClean="0"/>
          </a:p>
          <a:p>
            <a:r>
              <a:rPr lang="ru-RU" dirty="0" smtClean="0"/>
              <a:t>Изберете таблицата, която съдържа </a:t>
            </a:r>
            <a:r>
              <a:rPr lang="ru-RU" dirty="0" smtClean="0"/>
              <a:t>полето</a:t>
            </a:r>
          </a:p>
          <a:p>
            <a:pPr lvl="1"/>
            <a:r>
              <a:rPr lang="ru-RU" dirty="0" smtClean="0"/>
              <a:t>Добавете наличните полета (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Available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Fields</a:t>
            </a:r>
            <a:r>
              <a:rPr lang="bg-BG" dirty="0" smtClean="0"/>
              <a:t>)</a:t>
            </a:r>
            <a:r>
              <a:rPr lang="ru-RU" dirty="0" smtClean="0"/>
              <a:t>, </a:t>
            </a:r>
            <a:r>
              <a:rPr lang="ru-RU" dirty="0" smtClean="0"/>
              <a:t>които искате към </a:t>
            </a:r>
            <a:r>
              <a:rPr lang="ru-RU" dirty="0" smtClean="0"/>
              <a:t>избрани полета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Selected Fields</a:t>
            </a:r>
            <a:r>
              <a:rPr lang="bg-BG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Изберете </a:t>
            </a:r>
            <a:r>
              <a:rPr lang="en-US" dirty="0" smtClean="0">
                <a:latin typeface="Consolas" pitchFamily="49" charset="0"/>
              </a:rPr>
              <a:t>[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dirty="0" smtClean="0">
                <a:latin typeface="Consolas" pitchFamily="49" charset="0"/>
              </a:rPr>
              <a:t>]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</a:t>
            </a:r>
            <a:r>
              <a:rPr lang="en-US" dirty="0" smtClean="0"/>
              <a:t>Select </a:t>
            </a:r>
            <a:r>
              <a:rPr lang="bg-BG" dirty="0" smtClean="0"/>
              <a:t>заявка</a:t>
            </a:r>
            <a:r>
              <a:rPr lang="en-US" dirty="0" smtClean="0"/>
              <a:t> (1)</a:t>
            </a:r>
            <a:endParaRPr lang="en-US" dirty="0"/>
          </a:p>
        </p:txBody>
      </p:sp>
      <p:pic>
        <p:nvPicPr>
          <p:cNvPr id="1040" name="Picture 16" descr="Database, data Icon in Cerulea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4419600"/>
            <a:ext cx="2286000" cy="2286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</a:t>
            </a:r>
            <a:r>
              <a:rPr lang="en-US" dirty="0" smtClean="0"/>
              <a:t>Select </a:t>
            </a:r>
            <a:r>
              <a:rPr lang="bg-BG" dirty="0" smtClean="0"/>
              <a:t>заявка</a:t>
            </a:r>
            <a:r>
              <a:rPr lang="en-US" dirty="0" smtClean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5" name="Picture 2" descr="In the Simple Query Wizard dialog box, select the fields you want to us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0900" y="1752600"/>
            <a:ext cx="5410200" cy="40848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81800" y="2438400"/>
            <a:ext cx="2895600" cy="762000"/>
          </a:xfrm>
          <a:prstGeom prst="wedgeRoundRectCallout">
            <a:avLst>
              <a:gd name="adj1" fmla="val -61058"/>
              <a:gd name="adj2" fmla="val 716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Изберете </a:t>
            </a:r>
            <a:r>
              <a:rPr lang="bg-BG" sz="2399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таблица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219200" y="4038600"/>
            <a:ext cx="1828800" cy="685800"/>
          </a:xfrm>
          <a:prstGeom prst="wedgeRoundRectCallout">
            <a:avLst>
              <a:gd name="adj1" fmla="val 74190"/>
              <a:gd name="adj2" fmla="val -4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chemeClr val="bg2"/>
                </a:solidFill>
              </a:rPr>
              <a:t>Колони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58200" y="4419600"/>
            <a:ext cx="3505200" cy="990600"/>
          </a:xfrm>
          <a:prstGeom prst="wedgeRoundRectCallout">
            <a:avLst>
              <a:gd name="adj1" fmla="val -65776"/>
              <a:gd name="adj2" fmla="val -49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chemeClr val="bg2"/>
                </a:solidFill>
              </a:rPr>
              <a:t>Колони, които ще се </a:t>
            </a:r>
            <a:r>
              <a:rPr lang="bg-BG" sz="2399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съдържат</a:t>
            </a:r>
            <a:r>
              <a:rPr lang="bg-BG" sz="2399" b="1" noProof="1" smtClean="0">
                <a:solidFill>
                  <a:schemeClr val="bg2"/>
                </a:solidFill>
              </a:rPr>
              <a:t> в </a:t>
            </a:r>
            <a:r>
              <a:rPr lang="bg-BG" sz="2399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заявката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Входни данни при изпълнение на заявка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Параметрични заявки</a:t>
            </a:r>
            <a:endParaRPr lang="en-US" dirty="0"/>
          </a:p>
        </p:txBody>
      </p:sp>
      <p:pic>
        <p:nvPicPr>
          <p:cNvPr id="1028" name="Picture 4" descr="Magnifying glass clipart design illustration 9399532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295400"/>
            <a:ext cx="2438401" cy="2438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Част от информацията, която </a:t>
            </a:r>
            <a:r>
              <a:rPr lang="ru-RU" b="1" dirty="0">
                <a:solidFill>
                  <a:schemeClr val="bg1"/>
                </a:solidFill>
              </a:rPr>
              <a:t>предоставяме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заявка</a:t>
            </a:r>
            <a:r>
              <a:rPr lang="ru-RU" dirty="0"/>
              <a:t>, докато я </a:t>
            </a:r>
            <a:r>
              <a:rPr lang="ru-RU" b="1" dirty="0">
                <a:solidFill>
                  <a:schemeClr val="bg1"/>
                </a:solidFill>
              </a:rPr>
              <a:t>изпълняваме</a:t>
            </a:r>
          </a:p>
          <a:p>
            <a:pPr lvl="1"/>
            <a:r>
              <a:rPr lang="ru-RU" dirty="0"/>
              <a:t>Могат да се използват </a:t>
            </a:r>
            <a:r>
              <a:rPr lang="ru-RU" b="1" dirty="0">
                <a:solidFill>
                  <a:schemeClr val="bg1"/>
                </a:solidFill>
              </a:rPr>
              <a:t>сами</a:t>
            </a:r>
            <a:r>
              <a:rPr lang="ru-RU" dirty="0"/>
              <a:t> или като част от </a:t>
            </a:r>
            <a:r>
              <a:rPr lang="ru-RU" b="1" dirty="0">
                <a:solidFill>
                  <a:schemeClr val="bg1"/>
                </a:solidFill>
              </a:rPr>
              <a:t>по-голям израз</a:t>
            </a:r>
            <a:r>
              <a:rPr lang="ru-RU" dirty="0"/>
              <a:t> за формиране на </a:t>
            </a:r>
            <a:r>
              <a:rPr lang="ru-RU" b="1" dirty="0">
                <a:solidFill>
                  <a:schemeClr val="bg1"/>
                </a:solidFill>
              </a:rPr>
              <a:t>критерий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заявката</a:t>
            </a:r>
          </a:p>
          <a:p>
            <a:r>
              <a:rPr lang="ru-RU" dirty="0"/>
              <a:t>Можете да добавяте </a:t>
            </a:r>
            <a:r>
              <a:rPr lang="ru-RU" b="1" dirty="0">
                <a:solidFill>
                  <a:schemeClr val="bg1"/>
                </a:solidFill>
              </a:rPr>
              <a:t>параметри</a:t>
            </a:r>
            <a:r>
              <a:rPr lang="ru-RU" dirty="0"/>
              <a:t> към всеки от следните </a:t>
            </a:r>
            <a:r>
              <a:rPr lang="ru-RU" b="1" dirty="0">
                <a:solidFill>
                  <a:schemeClr val="bg1"/>
                </a:solidFill>
              </a:rPr>
              <a:t>типове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  <a:r>
              <a:rPr lang="ru-RU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Select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Crosstab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Append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Make-table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Update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параметрите?</a:t>
            </a:r>
            <a:endParaRPr lang="en-US" dirty="0"/>
          </a:p>
        </p:txBody>
      </p:sp>
      <p:pic>
        <p:nvPicPr>
          <p:cNvPr id="70666" name="Picture 10" descr="https://o.remove.bg/downloads/56feabbd-9129-475f-8bd1-2e94a905ffb6/image-removebg-pre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3581400"/>
            <a:ext cx="3048000" cy="3048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За да накараме </a:t>
            </a:r>
            <a:r>
              <a:rPr lang="ru-RU" b="1" dirty="0">
                <a:solidFill>
                  <a:schemeClr val="bg1"/>
                </a:solidFill>
              </a:rPr>
              <a:t>заявка </a:t>
            </a:r>
            <a:r>
              <a:rPr lang="ru-RU" dirty="0"/>
              <a:t>да изисква </a:t>
            </a:r>
            <a:r>
              <a:rPr lang="ru-RU" b="1" dirty="0">
                <a:solidFill>
                  <a:schemeClr val="bg1"/>
                </a:solidFill>
              </a:rPr>
              <a:t>критерии</a:t>
            </a:r>
            <a:r>
              <a:rPr lang="ru-RU" dirty="0"/>
              <a:t>, когато я изпълняваме се нуждаем от </a:t>
            </a:r>
            <a:r>
              <a:rPr lang="bg-BG" b="1" dirty="0">
                <a:solidFill>
                  <a:schemeClr val="bg1"/>
                </a:solidFill>
              </a:rPr>
              <a:t>параметрични заявки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dirty="0"/>
              <a:t>Така можем да използваме </a:t>
            </a:r>
            <a:r>
              <a:rPr lang="ru-RU" b="1" dirty="0">
                <a:solidFill>
                  <a:schemeClr val="bg1"/>
                </a:solidFill>
              </a:rPr>
              <a:t>една и съща </a:t>
            </a:r>
            <a:r>
              <a:rPr lang="ru-RU" dirty="0"/>
              <a:t>заявка </a:t>
            </a:r>
            <a:r>
              <a:rPr lang="ru-RU" b="1" dirty="0">
                <a:solidFill>
                  <a:schemeClr val="bg1"/>
                </a:solidFill>
              </a:rPr>
              <a:t>отново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отново</a:t>
            </a:r>
            <a:endParaRPr lang="ru-RU" dirty="0"/>
          </a:p>
          <a:p>
            <a:pPr lvl="1"/>
            <a:r>
              <a:rPr lang="ru-RU" dirty="0"/>
              <a:t>Не се налага </a:t>
            </a:r>
            <a:r>
              <a:rPr lang="ru-RU" b="1" dirty="0">
                <a:solidFill>
                  <a:schemeClr val="bg1"/>
                </a:solidFill>
              </a:rPr>
              <a:t>постоянно</a:t>
            </a:r>
            <a:r>
              <a:rPr lang="ru-RU" dirty="0"/>
              <a:t> да я отваряме в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en-US" dirty="0"/>
              <a:t> </a:t>
            </a:r>
            <a:r>
              <a:rPr lang="ru-RU" dirty="0"/>
              <a:t>изглед, за да редактираме </a:t>
            </a:r>
            <a:r>
              <a:rPr lang="ru-RU" b="1" dirty="0">
                <a:solidFill>
                  <a:schemeClr val="bg1"/>
                </a:solidFill>
              </a:rPr>
              <a:t>критериите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Параметрични заявки</a:t>
            </a:r>
            <a:endParaRPr lang="en-US" dirty="0"/>
          </a:p>
        </p:txBody>
      </p:sp>
      <p:pic>
        <p:nvPicPr>
          <p:cNvPr id="69636" name="Picture 4" descr="Data query Vector Icons free download in SVG, PNG Forma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4419600"/>
            <a:ext cx="2133600" cy="2133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ru-RU" sz="3200" dirty="0"/>
              <a:t>Създайте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3200" dirty="0"/>
              <a:t> </a:t>
            </a:r>
            <a:r>
              <a:rPr lang="ru-RU" sz="3200" dirty="0"/>
              <a:t>заявка и след това </a:t>
            </a:r>
            <a:r>
              <a:rPr lang="bg-BG" sz="3200" dirty="0"/>
              <a:t>я </a:t>
            </a:r>
            <a:r>
              <a:rPr lang="ru-RU" sz="3200" dirty="0"/>
              <a:t>отворете в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en-US" sz="3200" dirty="0"/>
              <a:t> </a:t>
            </a:r>
            <a:r>
              <a:rPr lang="ru-RU" sz="3200" dirty="0"/>
              <a:t>изглед</a:t>
            </a:r>
          </a:p>
          <a:p>
            <a:r>
              <a:rPr lang="ru-RU" sz="3200" dirty="0"/>
              <a:t>В реда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Criteria</a:t>
            </a:r>
            <a:r>
              <a:rPr lang="en-US" sz="3200" dirty="0"/>
              <a:t> </a:t>
            </a:r>
            <a:r>
              <a:rPr lang="ru-RU" sz="3200" dirty="0"/>
              <a:t>на </a:t>
            </a:r>
            <a:r>
              <a:rPr lang="ru-RU" sz="3200" b="1" dirty="0">
                <a:solidFill>
                  <a:schemeClr val="bg1"/>
                </a:solidFill>
              </a:rPr>
              <a:t>полето</a:t>
            </a:r>
            <a:r>
              <a:rPr lang="ru-RU" sz="3200" dirty="0"/>
              <a:t>, към което искате да </a:t>
            </a:r>
            <a:r>
              <a:rPr lang="ru-RU" sz="3200" b="1" dirty="0">
                <a:solidFill>
                  <a:schemeClr val="bg1"/>
                </a:solidFill>
              </a:rPr>
              <a:t>приложите</a:t>
            </a:r>
            <a:r>
              <a:rPr lang="ru-RU" sz="3200" dirty="0"/>
              <a:t> параметър, въведете </a:t>
            </a:r>
            <a:r>
              <a:rPr lang="ru-RU" sz="3200" b="1" dirty="0">
                <a:solidFill>
                  <a:schemeClr val="bg1"/>
                </a:solidFill>
              </a:rPr>
              <a:t>име</a:t>
            </a:r>
            <a:r>
              <a:rPr lang="ru-RU" sz="3200" dirty="0"/>
              <a:t> на </a:t>
            </a:r>
            <a:r>
              <a:rPr lang="ru-RU" sz="3200" b="1" dirty="0">
                <a:solidFill>
                  <a:schemeClr val="bg1"/>
                </a:solidFill>
              </a:rPr>
              <a:t>параметъра</a:t>
            </a:r>
            <a:endParaRPr lang="ru-RU" sz="3200" dirty="0"/>
          </a:p>
          <a:p>
            <a:pPr lvl="1"/>
            <a:r>
              <a:rPr lang="ru-RU" sz="3000" dirty="0"/>
              <a:t>Напр. </a:t>
            </a:r>
            <a:r>
              <a:rPr lang="ru-RU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date</a:t>
            </a:r>
            <a:r>
              <a:rPr lang="ru-RU" sz="30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000" dirty="0">
                <a:latin typeface="Consolas" pitchFamily="49" charset="0"/>
              </a:rPr>
              <a:t>]</a:t>
            </a:r>
            <a:endParaRPr lang="en-US" sz="3000" dirty="0">
              <a:latin typeface="Consolas" pitchFamily="49" charset="0"/>
            </a:endParaRPr>
          </a:p>
          <a:p>
            <a:pPr lvl="1"/>
            <a:endParaRPr lang="en-US" dirty="0">
              <a:latin typeface="Consolas" pitchFamily="49" charset="0"/>
            </a:endParaRPr>
          </a:p>
          <a:p>
            <a:pPr lvl="1"/>
            <a:endParaRPr lang="ru-RU" dirty="0">
              <a:latin typeface="Consolas" pitchFamily="49" charset="0"/>
            </a:endParaRP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ru-RU" sz="3000" dirty="0"/>
              <a:t>Изпълнете за всяко поле, към което искате да добавите </a:t>
            </a:r>
            <a:r>
              <a:rPr lang="ru-RU" sz="3000" b="1" dirty="0">
                <a:solidFill>
                  <a:schemeClr val="bg1"/>
                </a:solidFill>
              </a:rPr>
              <a:t>параметри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(1)</a:t>
            </a:r>
          </a:p>
        </p:txBody>
      </p:sp>
      <p:pic>
        <p:nvPicPr>
          <p:cNvPr id="72706" name="Picture 2" descr="A simple parameter query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514600"/>
            <a:ext cx="3448050" cy="32670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Когато </a:t>
            </a:r>
            <a:r>
              <a:rPr lang="ru-RU" b="1" dirty="0">
                <a:solidFill>
                  <a:schemeClr val="bg1"/>
                </a:solidFill>
              </a:rPr>
              <a:t>стартирате</a:t>
            </a:r>
            <a:r>
              <a:rPr lang="ru-RU" dirty="0"/>
              <a:t> заявката, подканата се появява без квадратни скоби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Попълнете </a:t>
            </a:r>
            <a:r>
              <a:rPr lang="ru-RU" b="1" dirty="0">
                <a:solidFill>
                  <a:schemeClr val="bg1"/>
                </a:solidFill>
              </a:rPr>
              <a:t>стойността</a:t>
            </a:r>
            <a:r>
              <a:rPr lang="ru-RU" dirty="0"/>
              <a:t>, която </a:t>
            </a:r>
            <a:r>
              <a:rPr lang="ru-RU" b="1" dirty="0">
                <a:solidFill>
                  <a:schemeClr val="bg1"/>
                </a:solidFill>
              </a:rPr>
              <a:t>търсите</a:t>
            </a:r>
            <a:r>
              <a:rPr lang="ru-RU" dirty="0"/>
              <a:t>, и след това 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dirty="0">
                <a:latin typeface="Consolas" pitchFamily="49" charset="0"/>
              </a:rPr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pic>
        <p:nvPicPr>
          <p:cNvPr id="73730" name="Picture 2" descr="Parameter prompt with the text &quot;Enter the start date: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2667000"/>
            <a:ext cx="3429000" cy="192505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/>
          <a:lstStyle/>
          <a:p>
            <a:r>
              <a:rPr lang="ru-RU" dirty="0"/>
              <a:t>Можете да използвате </a:t>
            </a:r>
            <a:r>
              <a:rPr lang="ru-RU" b="1" dirty="0">
                <a:solidFill>
                  <a:schemeClr val="bg1"/>
                </a:solidFill>
              </a:rPr>
              <a:t>няколко</a:t>
            </a:r>
            <a:r>
              <a:rPr lang="ru-RU" dirty="0"/>
              <a:t> параметъра в </a:t>
            </a:r>
            <a:r>
              <a:rPr lang="ru-RU" b="1" dirty="0">
                <a:solidFill>
                  <a:schemeClr val="bg1"/>
                </a:solidFill>
              </a:rPr>
              <a:t>един</a:t>
            </a:r>
            <a:r>
              <a:rPr lang="ru-RU" dirty="0"/>
              <a:t> критерий</a:t>
            </a:r>
            <a:endParaRPr lang="en-US" dirty="0"/>
          </a:p>
          <a:p>
            <a:pPr lvl="1"/>
            <a:r>
              <a:rPr lang="ru-RU" sz="3200" dirty="0"/>
              <a:t>Напр.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r>
              <a:rPr lang="ru-RU" sz="3200" dirty="0"/>
              <a:t> и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end 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endParaRPr lang="ru-RU" sz="3200" dirty="0"/>
          </a:p>
          <a:p>
            <a:pPr lvl="1"/>
            <a:r>
              <a:rPr lang="ru-RU" sz="3200" dirty="0"/>
              <a:t>Ще се генерират </a:t>
            </a:r>
            <a:r>
              <a:rPr lang="ru-RU" sz="3200" b="1" dirty="0">
                <a:solidFill>
                  <a:schemeClr val="bg1"/>
                </a:solidFill>
              </a:rPr>
              <a:t>две</a:t>
            </a:r>
            <a:r>
              <a:rPr lang="ru-RU" sz="3200" dirty="0"/>
              <a:t> подкани, когато </a:t>
            </a:r>
            <a:r>
              <a:rPr lang="ru-RU" sz="3200" b="1" dirty="0">
                <a:solidFill>
                  <a:schemeClr val="bg1"/>
                </a:solidFill>
              </a:rPr>
              <a:t>изпълните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заявката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(3)</a:t>
            </a:r>
          </a:p>
        </p:txBody>
      </p:sp>
      <p:pic>
        <p:nvPicPr>
          <p:cNvPr id="74754" name="Picture 2" descr="Parameter query with two parameter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3018" y="3124200"/>
            <a:ext cx="3685965" cy="3581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употреба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MS Access</a:t>
            </a:r>
          </a:p>
        </p:txBody>
      </p:sp>
      <p:pic>
        <p:nvPicPr>
          <p:cNvPr id="4" name="Picture 2" descr="Microsoft Acces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6146" y="1447800"/>
            <a:ext cx="2496654" cy="2438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196125"/>
            <a:ext cx="12115800" cy="5528766"/>
          </a:xfrm>
        </p:spPr>
        <p:txBody>
          <a:bodyPr>
            <a:normAutofit fontScale="92500" lnSpcReduction="10000"/>
          </a:bodyPr>
          <a:lstStyle/>
          <a:p>
            <a:r>
              <a:rPr lang="ru-RU" sz="3600" dirty="0"/>
              <a:t>Можем да настроим </a:t>
            </a:r>
            <a:r>
              <a:rPr lang="ru-RU" sz="3600" b="1" dirty="0">
                <a:solidFill>
                  <a:schemeClr val="bg1"/>
                </a:solidFill>
              </a:rPr>
              <a:t>параметъра</a:t>
            </a:r>
            <a:r>
              <a:rPr lang="ru-RU" sz="3600" dirty="0"/>
              <a:t> да приема само </a:t>
            </a:r>
            <a:r>
              <a:rPr lang="ru-RU" sz="3600" b="1" dirty="0">
                <a:solidFill>
                  <a:schemeClr val="bg1"/>
                </a:solidFill>
              </a:rPr>
              <a:t>определен тип данни</a:t>
            </a:r>
          </a:p>
          <a:p>
            <a:r>
              <a:rPr lang="ru-RU" sz="3600" dirty="0"/>
              <a:t>Особено </a:t>
            </a:r>
            <a:r>
              <a:rPr lang="ru-RU" sz="3600" b="1" dirty="0">
                <a:solidFill>
                  <a:schemeClr val="bg1"/>
                </a:solidFill>
              </a:rPr>
              <a:t>важно</a:t>
            </a:r>
            <a:r>
              <a:rPr lang="ru-RU" sz="3600" dirty="0"/>
              <a:t> е да посочите типа данни за </a:t>
            </a:r>
            <a:r>
              <a:rPr lang="ru-RU" sz="3600" b="1" dirty="0">
                <a:solidFill>
                  <a:schemeClr val="bg1"/>
                </a:solidFill>
              </a:rPr>
              <a:t>числа</a:t>
            </a:r>
            <a:r>
              <a:rPr lang="ru-RU" sz="3600" dirty="0"/>
              <a:t>, </a:t>
            </a:r>
            <a:r>
              <a:rPr lang="ru-RU" sz="3600" b="1" dirty="0">
                <a:solidFill>
                  <a:schemeClr val="bg1"/>
                </a:solidFill>
              </a:rPr>
              <a:t>валута</a:t>
            </a:r>
            <a:r>
              <a:rPr lang="ru-RU" sz="3600" dirty="0"/>
              <a:t> или данни за </a:t>
            </a:r>
            <a:r>
              <a:rPr lang="ru-RU" sz="3600" b="1" dirty="0">
                <a:solidFill>
                  <a:schemeClr val="bg1"/>
                </a:solidFill>
              </a:rPr>
              <a:t>дата</a:t>
            </a:r>
            <a:r>
              <a:rPr lang="ru-RU" sz="3600" dirty="0"/>
              <a:t> / </a:t>
            </a:r>
            <a:r>
              <a:rPr lang="ru-RU" sz="3600" b="1" dirty="0">
                <a:solidFill>
                  <a:schemeClr val="bg1"/>
                </a:solidFill>
              </a:rPr>
              <a:t>час</a:t>
            </a:r>
            <a:r>
              <a:rPr lang="ru-RU" sz="3600" dirty="0"/>
              <a:t>, 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Потребителите</a:t>
            </a:r>
            <a:r>
              <a:rPr lang="ru-RU" sz="3400" dirty="0"/>
              <a:t> ще получат </a:t>
            </a:r>
            <a:r>
              <a:rPr lang="ru-RU" sz="3400" b="1" dirty="0">
                <a:solidFill>
                  <a:schemeClr val="bg1"/>
                </a:solidFill>
              </a:rPr>
              <a:t>по-полезно съобщение</a:t>
            </a:r>
            <a:r>
              <a:rPr lang="ru-RU" sz="3400" dirty="0"/>
              <a:t> за </a:t>
            </a:r>
            <a:r>
              <a:rPr lang="ru-RU" sz="3400" b="1" dirty="0">
                <a:solidFill>
                  <a:schemeClr val="bg1"/>
                </a:solidFill>
              </a:rPr>
              <a:t>грешка</a:t>
            </a:r>
            <a:r>
              <a:rPr lang="ru-RU" sz="3400" dirty="0"/>
              <a:t>, ако </a:t>
            </a:r>
            <a:r>
              <a:rPr lang="ru-RU" sz="3400" b="1" dirty="0">
                <a:solidFill>
                  <a:schemeClr val="bg1"/>
                </a:solidFill>
              </a:rPr>
              <a:t>въведат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грешен</a:t>
            </a:r>
            <a:r>
              <a:rPr lang="ru-RU" sz="3400" dirty="0"/>
              <a:t> тип данни</a:t>
            </a:r>
          </a:p>
          <a:p>
            <a:pPr lvl="2"/>
            <a:r>
              <a:rPr lang="ru-RU" sz="3100" dirty="0"/>
              <a:t>Напр. въвеждане на </a:t>
            </a:r>
            <a:r>
              <a:rPr lang="ru-RU" sz="3100" b="1" dirty="0">
                <a:solidFill>
                  <a:schemeClr val="bg1"/>
                </a:solidFill>
              </a:rPr>
              <a:t>текст</a:t>
            </a:r>
            <a:r>
              <a:rPr lang="ru-RU" sz="3100" dirty="0"/>
              <a:t>, когато се очаква </a:t>
            </a:r>
            <a:r>
              <a:rPr lang="ru-RU" sz="3100" b="1" dirty="0">
                <a:solidFill>
                  <a:schemeClr val="bg1"/>
                </a:solidFill>
              </a:rPr>
              <a:t>валутна стойност</a:t>
            </a:r>
          </a:p>
          <a:p>
            <a:r>
              <a:rPr lang="ru-RU" sz="3600" dirty="0"/>
              <a:t>Ако </a:t>
            </a:r>
            <a:r>
              <a:rPr lang="ru-RU" sz="3600" b="1" dirty="0">
                <a:solidFill>
                  <a:schemeClr val="bg1"/>
                </a:solidFill>
              </a:rPr>
              <a:t>параметър</a:t>
            </a:r>
            <a:r>
              <a:rPr lang="ru-RU" sz="3600" dirty="0"/>
              <a:t> е </a:t>
            </a:r>
            <a:r>
              <a:rPr lang="ru-RU" sz="3600" b="1" dirty="0">
                <a:solidFill>
                  <a:schemeClr val="bg1"/>
                </a:solidFill>
              </a:rPr>
              <a:t>конфигуриран</a:t>
            </a:r>
            <a:r>
              <a:rPr lang="ru-RU" sz="3600" dirty="0"/>
              <a:t> да приема </a:t>
            </a:r>
            <a:r>
              <a:rPr lang="ru-RU" sz="3600" b="1" dirty="0">
                <a:solidFill>
                  <a:schemeClr val="bg1"/>
                </a:solidFill>
              </a:rPr>
              <a:t>текстови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данни</a:t>
            </a:r>
            <a:r>
              <a:rPr lang="ru-RU" sz="3600" dirty="0"/>
              <a:t>, всеки вход се </a:t>
            </a:r>
            <a:r>
              <a:rPr lang="ru-RU" sz="3600" b="1" dirty="0">
                <a:solidFill>
                  <a:schemeClr val="bg1"/>
                </a:solidFill>
              </a:rPr>
              <a:t>интерпретира</a:t>
            </a:r>
            <a:r>
              <a:rPr lang="ru-RU" sz="3600" dirty="0"/>
              <a:t> като </a:t>
            </a:r>
            <a:r>
              <a:rPr lang="ru-RU" sz="3600" b="1" dirty="0">
                <a:solidFill>
                  <a:schemeClr val="bg1"/>
                </a:solidFill>
              </a:rPr>
              <a:t>текст</a:t>
            </a:r>
          </a:p>
          <a:p>
            <a:pPr lvl="1"/>
            <a:r>
              <a:rPr lang="ru-RU" sz="3400" dirty="0"/>
              <a:t>Не се показва </a:t>
            </a:r>
            <a:r>
              <a:rPr lang="ru-RU" sz="3400" b="1" dirty="0">
                <a:solidFill>
                  <a:schemeClr val="bg1"/>
                </a:solidFill>
              </a:rPr>
              <a:t>съобщение</a:t>
            </a:r>
            <a:r>
              <a:rPr lang="ru-RU" sz="3400" dirty="0"/>
              <a:t> за </a:t>
            </a:r>
            <a:r>
              <a:rPr lang="ru-RU" sz="3400" b="1" dirty="0">
                <a:solidFill>
                  <a:schemeClr val="bg1"/>
                </a:solidFill>
              </a:rPr>
              <a:t>грешка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Специфициране на типове данни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Добави </a:t>
            </a:r>
            <a:r>
              <a:rPr lang="bg-BG" b="1" dirty="0">
                <a:solidFill>
                  <a:schemeClr val="bg1"/>
                </a:solidFill>
              </a:rPr>
              <a:t>скрийншоти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следващия слайд</a:t>
            </a:r>
            <a:r>
              <a:rPr lang="bg-BG" dirty="0"/>
              <a:t> (Специфициране на типове данни (2)</a:t>
            </a:r>
            <a:r>
              <a:rPr lang="en-US" dirty="0"/>
              <a:t>)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разпредели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информацията</a:t>
            </a:r>
            <a:r>
              <a:rPr lang="bg-BG" dirty="0"/>
              <a:t> на</a:t>
            </a:r>
            <a:r>
              <a:rPr lang="bg-BG" b="1" dirty="0">
                <a:solidFill>
                  <a:schemeClr val="bg1"/>
                </a:solidFill>
              </a:rPr>
              <a:t> 2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повече</a:t>
            </a:r>
            <a:r>
              <a:rPr lang="bg-BG" dirty="0"/>
              <a:t> слайда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Slide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При отворена заявка в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en-US" dirty="0"/>
              <a:t> </a:t>
            </a:r>
            <a:r>
              <a:rPr lang="ru-RU" dirty="0"/>
              <a:t>изгле</a:t>
            </a:r>
            <a:r>
              <a:rPr lang="bg-BG" dirty="0"/>
              <a:t>д</a:t>
            </a:r>
            <a:r>
              <a:rPr lang="ru-RU" dirty="0"/>
              <a:t>, 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ru-RU" dirty="0"/>
              <a:t>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Show/Hide</a:t>
            </a:r>
            <a:r>
              <a:rPr lang="ru-RU" dirty="0"/>
              <a:t> 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Parameters</a:t>
            </a:r>
            <a:r>
              <a:rPr lang="en-US" dirty="0">
                <a:latin typeface="Consolas" pitchFamily="49" charset="0"/>
              </a:rPr>
              <a:t>]</a:t>
            </a:r>
          </a:p>
          <a:p>
            <a:r>
              <a:rPr lang="ru-RU" dirty="0"/>
              <a:t>В полето </a:t>
            </a:r>
            <a:r>
              <a:rPr lang="en-US" b="1" dirty="0">
                <a:solidFill>
                  <a:schemeClr val="bg1"/>
                </a:solidFill>
              </a:rPr>
              <a:t>Query Parameters</a:t>
            </a:r>
            <a:r>
              <a:rPr lang="en-US" b="1" dirty="0"/>
              <a:t> </a:t>
            </a:r>
            <a:r>
              <a:rPr lang="ru-RU" dirty="0"/>
              <a:t>на заявката, в колоната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ru-RU" dirty="0"/>
              <a:t>, въведете </a:t>
            </a:r>
            <a:r>
              <a:rPr lang="ru-RU" b="1" dirty="0">
                <a:solidFill>
                  <a:schemeClr val="bg1"/>
                </a:solidFill>
              </a:rPr>
              <a:t>подканата</a:t>
            </a:r>
            <a:r>
              <a:rPr lang="ru-RU" dirty="0"/>
              <a:t> за всеки </a:t>
            </a:r>
            <a:r>
              <a:rPr lang="ru-RU" b="1" dirty="0">
                <a:solidFill>
                  <a:schemeClr val="bg1"/>
                </a:solidFill>
              </a:rPr>
              <a:t>параметър</a:t>
            </a:r>
            <a:r>
              <a:rPr lang="ru-RU" dirty="0"/>
              <a:t>, за който искате да посочите тип данни</a:t>
            </a:r>
            <a:endParaRPr lang="en-US" dirty="0"/>
          </a:p>
          <a:p>
            <a:r>
              <a:rPr lang="ru-RU" dirty="0"/>
              <a:t>Уверете се, че всеки параметър </a:t>
            </a:r>
            <a:r>
              <a:rPr lang="ru-RU" b="1" dirty="0">
                <a:solidFill>
                  <a:schemeClr val="bg1"/>
                </a:solidFill>
              </a:rPr>
              <a:t>съответства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подканата</a:t>
            </a:r>
            <a:r>
              <a:rPr lang="ru-RU" dirty="0"/>
              <a:t>, която сте използвали в реда </a:t>
            </a:r>
            <a:r>
              <a:rPr lang="en-US" b="1" dirty="0">
                <a:solidFill>
                  <a:schemeClr val="bg1"/>
                </a:solidFill>
              </a:rPr>
              <a:t>Criteria</a:t>
            </a:r>
          </a:p>
          <a:p>
            <a:r>
              <a:rPr lang="ru-RU" dirty="0"/>
              <a:t>В колоната </a:t>
            </a:r>
            <a:r>
              <a:rPr lang="en-US" b="1" dirty="0">
                <a:solidFill>
                  <a:schemeClr val="bg1"/>
                </a:solidFill>
              </a:rPr>
              <a:t>Data Type </a:t>
            </a:r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типа данни</a:t>
            </a:r>
            <a:r>
              <a:rPr lang="ru-RU" dirty="0"/>
              <a:t> за всеки </a:t>
            </a:r>
            <a:r>
              <a:rPr lang="ru-RU" b="1" dirty="0">
                <a:solidFill>
                  <a:schemeClr val="bg1"/>
                </a:solidFill>
              </a:rPr>
              <a:t>параметър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Специфициране на типове данни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</a:t>
            </a:r>
            <a:r>
              <a:rPr lang="bg-BG"/>
              <a:t>на формуляри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Формуляри</a:t>
            </a:r>
            <a:endParaRPr lang="en-US" dirty="0"/>
          </a:p>
        </p:txBody>
      </p:sp>
      <p:pic>
        <p:nvPicPr>
          <p:cNvPr id="56322" name="Picture 2" descr="What is Google Forms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Формулярите в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r>
              <a:rPr lang="ru-RU" dirty="0"/>
              <a:t> са като </a:t>
            </a:r>
            <a:r>
              <a:rPr lang="ru-RU" b="1" dirty="0">
                <a:solidFill>
                  <a:schemeClr val="bg1"/>
                </a:solidFill>
              </a:rPr>
              <a:t>витрини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магазини</a:t>
            </a:r>
            <a:r>
              <a:rPr lang="ru-RU" dirty="0"/>
              <a:t>, които улесняват </a:t>
            </a:r>
            <a:r>
              <a:rPr lang="ru-RU" b="1" dirty="0">
                <a:solidFill>
                  <a:schemeClr val="bg1"/>
                </a:solidFill>
              </a:rPr>
              <a:t>прегледа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получаването</a:t>
            </a:r>
            <a:r>
              <a:rPr lang="ru-RU" dirty="0"/>
              <a:t> на елементите, които искаме</a:t>
            </a:r>
            <a:endParaRPr lang="en-US" dirty="0"/>
          </a:p>
          <a:p>
            <a:r>
              <a:rPr lang="ru-RU" dirty="0"/>
              <a:t> Формулярите са </a:t>
            </a:r>
            <a:r>
              <a:rPr lang="ru-RU" b="1" dirty="0">
                <a:solidFill>
                  <a:schemeClr val="bg1"/>
                </a:solidFill>
              </a:rPr>
              <a:t>обекти</a:t>
            </a:r>
            <a:r>
              <a:rPr lang="ru-RU" dirty="0"/>
              <a:t>, чрез които </a:t>
            </a:r>
            <a:r>
              <a:rPr lang="ru-RU" b="1" dirty="0">
                <a:solidFill>
                  <a:schemeClr val="bg1"/>
                </a:solidFill>
              </a:rPr>
              <a:t>вие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други потребители</a:t>
            </a:r>
            <a:r>
              <a:rPr lang="ru-RU" dirty="0"/>
              <a:t> можете</a:t>
            </a:r>
            <a:r>
              <a:rPr lang="en-US" dirty="0"/>
              <a:t> </a:t>
            </a:r>
            <a:r>
              <a:rPr lang="bg-BG" dirty="0"/>
              <a:t>да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Добавяте</a:t>
            </a:r>
            <a:r>
              <a:rPr lang="ru-RU" dirty="0"/>
              <a:t> данни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Редактирате</a:t>
            </a:r>
            <a:r>
              <a:rPr lang="ru-RU" dirty="0"/>
              <a:t> данни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Показвате</a:t>
            </a:r>
            <a:r>
              <a:rPr lang="ru-RU" dirty="0"/>
              <a:t> данни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формуляри (1)</a:t>
            </a:r>
            <a:endParaRPr lang="en-US" dirty="0"/>
          </a:p>
        </p:txBody>
      </p:sp>
      <p:pic>
        <p:nvPicPr>
          <p:cNvPr id="7" name="Picture 4" descr="Understanding the Icons and Functions of Google Forms"/>
          <p:cNvPicPr>
            <a:picLocks noChangeAspect="1" noChangeArrowheads="1"/>
          </p:cNvPicPr>
          <p:nvPr/>
        </p:nvPicPr>
        <p:blipFill>
          <a:blip r:embed="rId2" cstate="print"/>
          <a:srcRect l="28225" t="8989" r="28262" b="7865"/>
          <a:stretch>
            <a:fillRect/>
          </a:stretch>
        </p:blipFill>
        <p:spPr bwMode="auto">
          <a:xfrm>
            <a:off x="6705600" y="3733800"/>
            <a:ext cx="2819400" cy="2819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Дизайнът</a:t>
            </a:r>
            <a:r>
              <a:rPr lang="ru-RU" dirty="0"/>
              <a:t> на формуляра е </a:t>
            </a:r>
            <a:r>
              <a:rPr lang="ru-RU" b="1" dirty="0">
                <a:solidFill>
                  <a:schemeClr val="bg1"/>
                </a:solidFill>
              </a:rPr>
              <a:t>важен</a:t>
            </a:r>
            <a:r>
              <a:rPr lang="ru-RU" dirty="0"/>
              <a:t> аспект</a:t>
            </a:r>
          </a:p>
          <a:p>
            <a:pPr lvl="1"/>
            <a:r>
              <a:rPr lang="ru-RU" dirty="0"/>
              <a:t>Може да се използва от </a:t>
            </a:r>
            <a:r>
              <a:rPr lang="ru-RU" b="1" dirty="0">
                <a:solidFill>
                  <a:schemeClr val="bg1"/>
                </a:solidFill>
              </a:rPr>
              <a:t>множество</a:t>
            </a:r>
            <a:r>
              <a:rPr lang="ru-RU" dirty="0"/>
              <a:t> потребители</a:t>
            </a:r>
          </a:p>
          <a:p>
            <a:r>
              <a:rPr lang="bg-BG" dirty="0"/>
              <a:t>Добре </a:t>
            </a:r>
            <a:r>
              <a:rPr lang="ru-RU" dirty="0"/>
              <a:t>проектираните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 са от съществено значение за </a:t>
            </a:r>
            <a:r>
              <a:rPr lang="ru-RU" b="1" dirty="0">
                <a:solidFill>
                  <a:schemeClr val="bg1"/>
                </a:solidFill>
              </a:rPr>
              <a:t>ефективността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точността</a:t>
            </a:r>
            <a:r>
              <a:rPr lang="ru-RU" dirty="0"/>
              <a:t> на въвеждане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формуляри (2)</a:t>
            </a:r>
            <a:endParaRPr lang="en-US" dirty="0"/>
          </a:p>
        </p:txBody>
      </p:sp>
      <p:pic>
        <p:nvPicPr>
          <p:cNvPr id="8194" name="Picture 2" descr="900+ Free User &amp; Avatar Images - Pixab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886200"/>
            <a:ext cx="2743200" cy="27432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200" dirty="0"/>
              <a:t>За да създадете </a:t>
            </a:r>
            <a:r>
              <a:rPr lang="ru-RU" sz="3200" b="1" dirty="0">
                <a:solidFill>
                  <a:schemeClr val="bg1"/>
                </a:solidFill>
              </a:rPr>
              <a:t>формуляр</a:t>
            </a:r>
            <a:r>
              <a:rPr lang="ru-RU" sz="3200" dirty="0"/>
              <a:t> от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r>
              <a:rPr lang="ru-RU" sz="3200" dirty="0"/>
              <a:t> във вашата база данни: </a:t>
            </a:r>
          </a:p>
          <a:p>
            <a:pPr lvl="1"/>
            <a:r>
              <a:rPr lang="ru-RU" sz="3000" dirty="0"/>
              <a:t>В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Navigation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Pane</a:t>
            </a:r>
            <a:r>
              <a:rPr lang="bg-BG" sz="3000" dirty="0"/>
              <a:t> </a:t>
            </a:r>
            <a:r>
              <a:rPr lang="ru-RU" sz="3000" dirty="0"/>
              <a:t>щракнете върху </a:t>
            </a:r>
            <a:r>
              <a:rPr lang="ru-RU" sz="3000" b="1" dirty="0">
                <a:solidFill>
                  <a:schemeClr val="bg1"/>
                </a:solidFill>
              </a:rPr>
              <a:t>таблицата</a:t>
            </a:r>
            <a:r>
              <a:rPr lang="ru-RU" sz="3000" dirty="0"/>
              <a:t>, която съдържа </a:t>
            </a:r>
            <a:r>
              <a:rPr lang="ru-RU" sz="3000" b="1" dirty="0">
                <a:solidFill>
                  <a:schemeClr val="bg1"/>
                </a:solidFill>
              </a:rPr>
              <a:t>данните</a:t>
            </a:r>
            <a:r>
              <a:rPr lang="ru-RU" sz="3000" dirty="0"/>
              <a:t> за вашия формуляр</a:t>
            </a:r>
          </a:p>
          <a:p>
            <a:pPr lvl="1"/>
            <a:r>
              <a:rPr lang="ru-RU" sz="3000" dirty="0"/>
              <a:t>В раздела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sz="3000" dirty="0"/>
              <a:t> </a:t>
            </a:r>
            <a:r>
              <a:rPr lang="ru-RU" sz="3000" dirty="0"/>
              <a:t>изберете 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Form</a:t>
            </a:r>
            <a:r>
              <a:rPr lang="en-US" sz="3000" dirty="0">
                <a:latin typeface="Consolas" pitchFamily="49" charset="0"/>
              </a:rPr>
              <a:t>]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формуляр от таблица (1)</a:t>
            </a:r>
            <a:endParaRPr lang="en-US" dirty="0"/>
          </a:p>
        </p:txBody>
      </p:sp>
      <p:pic>
        <p:nvPicPr>
          <p:cNvPr id="58370" name="Picture 2" descr="Microsoft Access Database Forms – Part 1 - Access Database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291" y="3649717"/>
            <a:ext cx="6991418" cy="290348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Access </a:t>
            </a:r>
            <a:r>
              <a:rPr lang="ru-RU" sz="3200" b="1" dirty="0">
                <a:solidFill>
                  <a:schemeClr val="bg1"/>
                </a:solidFill>
              </a:rPr>
              <a:t>създава</a:t>
            </a:r>
            <a:r>
              <a:rPr lang="ru-RU" sz="3200" dirty="0"/>
              <a:t> формуляр и го показва в изглед </a:t>
            </a:r>
            <a:r>
              <a:rPr lang="en-US" sz="3200" b="1" dirty="0">
                <a:solidFill>
                  <a:schemeClr val="bg1"/>
                </a:solidFill>
              </a:rPr>
              <a:t>Layout</a:t>
            </a:r>
            <a:endParaRPr lang="ru-RU" sz="3200" dirty="0"/>
          </a:p>
          <a:p>
            <a:r>
              <a:rPr lang="ru-RU" sz="3200" dirty="0"/>
              <a:t>Можете да направите промени в </a:t>
            </a:r>
            <a:r>
              <a:rPr lang="ru-RU" sz="3200" b="1" dirty="0">
                <a:solidFill>
                  <a:schemeClr val="bg1"/>
                </a:solidFill>
              </a:rPr>
              <a:t>дизайна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Коригиране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размера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текстовите</a:t>
            </a:r>
            <a:r>
              <a:rPr lang="ru-RU" sz="3000" dirty="0"/>
              <a:t> </a:t>
            </a:r>
            <a:r>
              <a:rPr lang="ru-RU" sz="3000" b="1" dirty="0">
                <a:solidFill>
                  <a:schemeClr val="bg1"/>
                </a:solidFill>
              </a:rPr>
              <a:t>полета</a:t>
            </a:r>
            <a:r>
              <a:rPr lang="ru-RU" sz="3000" dirty="0"/>
              <a:t>, за да паснат на данните, ако е необходимо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формуляр от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7" descr="Access 2016: Create a 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102988"/>
            <a:ext cx="5029200" cy="36292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528534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2470" name="Picture 6" descr="Rapports - Icônes affaires et finances gratui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295399"/>
            <a:ext cx="2667000" cy="26670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Отчетите </a:t>
            </a:r>
            <a:r>
              <a:rPr lang="ru-RU" dirty="0"/>
              <a:t>предлагат следните </a:t>
            </a:r>
            <a:r>
              <a:rPr lang="ru-RU" b="1" dirty="0">
                <a:solidFill>
                  <a:schemeClr val="bg1"/>
                </a:solidFill>
              </a:rPr>
              <a:t>действия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информацията </a:t>
            </a:r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r>
              <a:rPr lang="en-US" dirty="0"/>
              <a:t>:</a:t>
            </a:r>
          </a:p>
          <a:p>
            <a:pPr lvl="1"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П</a:t>
            </a:r>
            <a:r>
              <a:rPr lang="ru-RU" b="1" dirty="0">
                <a:solidFill>
                  <a:schemeClr val="bg1"/>
                </a:solidFill>
              </a:rPr>
              <a:t>реглед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Форматиране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Обобщаване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Отчет с </a:t>
            </a:r>
            <a:r>
              <a:rPr lang="ru-RU" b="1" dirty="0">
                <a:solidFill>
                  <a:schemeClr val="bg1"/>
                </a:solidFill>
              </a:rPr>
              <a:t>телефонни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номера</a:t>
            </a:r>
            <a:r>
              <a:rPr lang="ru-RU" dirty="0"/>
              <a:t> за всички </a:t>
            </a:r>
            <a:r>
              <a:rPr lang="ru-RU" b="1" dirty="0">
                <a:solidFill>
                  <a:schemeClr val="bg1"/>
                </a:solidFill>
              </a:rPr>
              <a:t>контакти</a:t>
            </a:r>
          </a:p>
          <a:p>
            <a:pPr lvl="1"/>
            <a:r>
              <a:rPr lang="ru-RU" dirty="0"/>
              <a:t>Отчет за общите </a:t>
            </a:r>
            <a:r>
              <a:rPr lang="ru-RU" b="1" dirty="0">
                <a:solidFill>
                  <a:schemeClr val="bg1"/>
                </a:solidFill>
              </a:rPr>
              <a:t>продажби</a:t>
            </a:r>
            <a:r>
              <a:rPr lang="ru-RU" dirty="0"/>
              <a:t> в различни </a:t>
            </a:r>
            <a:r>
              <a:rPr lang="ru-RU" b="1" dirty="0">
                <a:solidFill>
                  <a:schemeClr val="bg1"/>
                </a:solidFill>
              </a:rPr>
              <a:t>региони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периоди</a:t>
            </a:r>
            <a:r>
              <a:rPr lang="ru-RU" dirty="0"/>
              <a:t> от </a:t>
            </a:r>
            <a:r>
              <a:rPr lang="ru-RU" b="1" dirty="0">
                <a:solidFill>
                  <a:schemeClr val="bg1"/>
                </a:solidFill>
              </a:rPr>
              <a:t>време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4514" name="Picture 2" descr="Report Icon, Transparent Report.PNG Images &amp; Vector - FreeIcons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1904999"/>
            <a:ext cx="2819400" cy="2819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Система за управление на бази данни (</a:t>
            </a:r>
            <a:r>
              <a:rPr lang="bg-BG" b="1" dirty="0">
                <a:solidFill>
                  <a:schemeClr val="bg1"/>
                </a:solidFill>
              </a:rPr>
              <a:t>СУБД</a:t>
            </a:r>
            <a:r>
              <a:rPr lang="bg-BG" dirty="0"/>
              <a:t>) от Microsoft </a:t>
            </a:r>
          </a:p>
          <a:p>
            <a:pPr lvl="1"/>
            <a:r>
              <a:rPr lang="ru-RU" dirty="0"/>
              <a:t>Предоставя мощни </a:t>
            </a:r>
            <a:r>
              <a:rPr lang="ru-RU" b="1" dirty="0">
                <a:solidFill>
                  <a:schemeClr val="bg1"/>
                </a:solidFill>
              </a:rPr>
              <a:t>инструменти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съхранение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анализ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Л</a:t>
            </a:r>
            <a:r>
              <a:rPr lang="ru-RU" dirty="0"/>
              <a:t>есно създаване на </a:t>
            </a:r>
            <a:r>
              <a:rPr lang="ru-RU" b="1" dirty="0">
                <a:solidFill>
                  <a:schemeClr val="bg1"/>
                </a:solidFill>
              </a:rPr>
              <a:t>бази данни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отчети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Интуитивен</a:t>
            </a:r>
            <a:r>
              <a:rPr lang="ru-RU" dirty="0"/>
              <a:t> потребителски интерфейс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Интеграция</a:t>
            </a:r>
            <a:r>
              <a:rPr lang="ru-RU" dirty="0"/>
              <a:t> с други </a:t>
            </a:r>
            <a:r>
              <a:rPr lang="ru-RU" b="1" dirty="0">
                <a:solidFill>
                  <a:schemeClr val="bg1"/>
                </a:solidFill>
              </a:rPr>
              <a:t>Microsoft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продукти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</a:t>
            </a:r>
            <a:r>
              <a:rPr lang="bg-BG" dirty="0"/>
              <a:t>и др.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Член на Microsoft Office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MS Access?</a:t>
            </a:r>
          </a:p>
        </p:txBody>
      </p:sp>
      <p:pic>
        <p:nvPicPr>
          <p:cNvPr id="65538" name="Picture 2" descr="What Is Microsoft Access And How To Use It? [review, 45% O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4191000"/>
            <a:ext cx="2209800" cy="2209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Отчетът</a:t>
            </a:r>
            <a:r>
              <a:rPr lang="ru-RU" dirty="0"/>
              <a:t> е обект на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/>
              <a:t>, който е полезен, когато искаме да представим </a:t>
            </a:r>
            <a:r>
              <a:rPr lang="ru-RU" b="1" dirty="0">
                <a:solidFill>
                  <a:schemeClr val="bg1"/>
                </a:solidFill>
              </a:rPr>
              <a:t>информацията</a:t>
            </a:r>
            <a:r>
              <a:rPr lang="ru-RU" dirty="0"/>
              <a:t> за някоя от следните </a:t>
            </a:r>
            <a:r>
              <a:rPr lang="ru-RU" b="1" dirty="0">
                <a:solidFill>
                  <a:schemeClr val="bg1"/>
                </a:solidFill>
              </a:rPr>
              <a:t>употреби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Показване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разпространяване</a:t>
            </a:r>
            <a:r>
              <a:rPr lang="ru-RU" dirty="0"/>
              <a:t> на обобщение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Архивиране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снапшоти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Предоставяне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подробности </a:t>
            </a:r>
            <a:r>
              <a:rPr lang="ru-RU" dirty="0"/>
              <a:t>за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отделните</a:t>
            </a:r>
            <a:r>
              <a:rPr lang="ru-RU" b="1" dirty="0">
                <a:solidFill>
                  <a:schemeClr val="bg1"/>
                </a:solidFill>
              </a:rPr>
              <a:t> записи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етикети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можем да правим с отчетите?</a:t>
            </a:r>
            <a:endParaRPr lang="en-US" dirty="0"/>
          </a:p>
        </p:txBody>
      </p:sp>
      <p:pic>
        <p:nvPicPr>
          <p:cNvPr id="65540" name="Picture 4" descr="Plan - Free miscellaneous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648199"/>
            <a:ext cx="2286000" cy="22860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Инструментите</a:t>
            </a:r>
            <a:r>
              <a:rPr lang="ru-RU" dirty="0"/>
              <a:t> за отчет се намират 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dirty="0"/>
              <a:t> </a:t>
            </a:r>
            <a:r>
              <a:rPr lang="ru-RU" dirty="0"/>
              <a:t>на лентата,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Reports</a:t>
            </a:r>
            <a:endParaRPr lang="en-US" dirty="0"/>
          </a:p>
          <a:p>
            <a:pPr>
              <a:buClr>
                <a:srgbClr val="224464"/>
              </a:buClr>
            </a:pPr>
            <a:r>
              <a:rPr lang="bg-BG" dirty="0"/>
              <a:t>Те ни дават възможността да </a:t>
            </a:r>
            <a:r>
              <a:rPr lang="bg-BG" b="1" dirty="0">
                <a:solidFill>
                  <a:schemeClr val="bg1"/>
                </a:solidFill>
              </a:rPr>
              <a:t>създаваме отчети</a:t>
            </a:r>
            <a:r>
              <a:rPr lang="bg-BG" dirty="0"/>
              <a:t> и да ги </a:t>
            </a:r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(1)</a:t>
            </a:r>
            <a:endParaRPr lang="en-US" dirty="0"/>
          </a:p>
        </p:txBody>
      </p:sp>
      <p:pic>
        <p:nvPicPr>
          <p:cNvPr id="2050" name="Picture 2" descr="Tools-No-Backgro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810000"/>
            <a:ext cx="2628900" cy="2628900"/>
          </a:xfrm>
          <a:prstGeom prst="rect">
            <a:avLst/>
          </a:prstGeom>
          <a:noFill/>
        </p:spPr>
      </p:pic>
      <p:pic>
        <p:nvPicPr>
          <p:cNvPr id="2054" name="Picture 6" descr="Clipboard Icon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10000"/>
            <a:ext cx="2743199" cy="2743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</a:t>
            </a:r>
            <a:endParaRPr lang="en-US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71852162"/>
              </p:ext>
            </p:extLst>
          </p:nvPr>
        </p:nvGraphicFramePr>
        <p:xfrm>
          <a:off x="1028700" y="1295400"/>
          <a:ext cx="10134600" cy="5313759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2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Инструмент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Описание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Създава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прост табличен 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съдържащ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всички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полета, които сте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избрали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3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Design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 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</a:rPr>
                        <a:t>Design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изглед, към който можете да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необходимите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контроли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Blank 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Layout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към който можете да добавяте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Wizard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зададете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нива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групиране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опции за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оформление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1936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Labels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избирате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стандартни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или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персонализирани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размери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етикети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както и кои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искате да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показвате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как искате да бъдат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Натиснете върху </a:t>
            </a:r>
            <a:r>
              <a:rPr lang="ru-RU" b="1" dirty="0">
                <a:solidFill>
                  <a:schemeClr val="bg1"/>
                </a:solidFill>
              </a:rPr>
              <a:t>бутона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инструмента</a:t>
            </a:r>
            <a:r>
              <a:rPr lang="ru-RU" dirty="0"/>
              <a:t>, който искате да използвате</a:t>
            </a:r>
          </a:p>
          <a:p>
            <a:pPr lvl="1"/>
            <a:r>
              <a:rPr lang="ru-RU" dirty="0"/>
              <a:t>Ако се появи </a:t>
            </a:r>
            <a:r>
              <a:rPr lang="ru-RU" b="1" dirty="0">
                <a:solidFill>
                  <a:schemeClr val="bg1"/>
                </a:solidFill>
              </a:rPr>
              <a:t>съветник</a:t>
            </a:r>
            <a:r>
              <a:rPr lang="ru-RU" dirty="0"/>
              <a:t>, следвайте </a:t>
            </a:r>
            <a:r>
              <a:rPr lang="ru-RU" b="1" dirty="0">
                <a:solidFill>
                  <a:schemeClr val="bg1"/>
                </a:solidFill>
              </a:rPr>
              <a:t>стъпките</a:t>
            </a:r>
          </a:p>
          <a:p>
            <a:pPr lvl="1"/>
            <a:r>
              <a:rPr lang="ru-RU" dirty="0"/>
              <a:t>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Finish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 </a:t>
            </a:r>
            <a:r>
              <a:rPr lang="ru-RU" dirty="0"/>
              <a:t>на последната страница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показва отчета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Layout</a:t>
            </a:r>
            <a:r>
              <a:rPr lang="en-US" sz="3400" dirty="0"/>
              <a:t> </a:t>
            </a:r>
            <a:r>
              <a:rPr lang="ru-RU" sz="3400" dirty="0"/>
              <a:t>изглед</a:t>
            </a:r>
            <a:endParaRPr lang="en-US" sz="3400" dirty="0"/>
          </a:p>
          <a:p>
            <a:pPr algn="ctr">
              <a:buClr>
                <a:schemeClr val="tx1"/>
              </a:buClr>
              <a:buNone/>
            </a:pPr>
            <a:r>
              <a:rPr lang="en-US" sz="4000" b="1" dirty="0">
                <a:solidFill>
                  <a:srgbClr val="FF0000"/>
                </a:solidFill>
              </a:rPr>
              <a:t>TODO: Add created report (</a:t>
            </a:r>
            <a:r>
              <a:rPr lang="en-US" sz="4000" b="1" dirty="0">
                <a:solidFill>
                  <a:schemeClr val="bg1"/>
                </a:solidFill>
              </a:rPr>
              <a:t>not modified</a:t>
            </a:r>
            <a:r>
              <a:rPr lang="en-US" sz="4000" b="1" dirty="0">
                <a:solidFill>
                  <a:srgbClr val="FF0000"/>
                </a:solidFill>
              </a:rPr>
              <a:t>) screenshot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Форматирайте отчета, за да постигнете желания вид:</a:t>
            </a:r>
          </a:p>
          <a:p>
            <a:pPr lvl="1"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Преоразмерете</a:t>
            </a:r>
            <a:r>
              <a:rPr lang="ru-RU" sz="3200" dirty="0"/>
              <a:t> полетата и етикетите</a:t>
            </a:r>
          </a:p>
          <a:p>
            <a:pPr lvl="1"/>
            <a:r>
              <a:rPr lang="ru-RU" sz="3200" dirty="0"/>
              <a:t>Можете да </a:t>
            </a:r>
            <a:r>
              <a:rPr lang="ru-RU" sz="3200" b="1" dirty="0">
                <a:solidFill>
                  <a:schemeClr val="bg1"/>
                </a:solidFill>
              </a:rPr>
              <a:t>смените мястото </a:t>
            </a:r>
            <a:r>
              <a:rPr lang="ru-RU" sz="3200" dirty="0"/>
              <a:t>на дадено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с друго</a:t>
            </a:r>
          </a:p>
          <a:p>
            <a:pPr lvl="1"/>
            <a:r>
              <a:rPr lang="ru-RU" sz="3200" dirty="0"/>
              <a:t>Натиснете с десния бутон върху поле и използвайте командите от контекстното меню:</a:t>
            </a:r>
          </a:p>
          <a:p>
            <a:pPr lvl="2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Обединение</a:t>
            </a:r>
            <a:r>
              <a:rPr lang="bg-BG" sz="3000" dirty="0"/>
              <a:t> </a:t>
            </a:r>
            <a:r>
              <a:rPr lang="ru-RU" sz="3000" dirty="0"/>
              <a:t>или </a:t>
            </a:r>
            <a:r>
              <a:rPr lang="ru-RU" sz="3000" b="1" dirty="0">
                <a:solidFill>
                  <a:schemeClr val="bg1"/>
                </a:solidFill>
              </a:rPr>
              <a:t>разделяне</a:t>
            </a:r>
            <a:r>
              <a:rPr lang="ru-RU" sz="3000" dirty="0"/>
              <a:t> на клетки</a:t>
            </a:r>
          </a:p>
          <a:p>
            <a:pPr lvl="2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Изтриване</a:t>
            </a:r>
            <a:r>
              <a:rPr lang="ru-RU" sz="3000" dirty="0"/>
              <a:t> на полета</a:t>
            </a:r>
          </a:p>
          <a:p>
            <a:pPr lvl="2"/>
            <a:r>
              <a:rPr lang="ru-RU" sz="3000" dirty="0"/>
              <a:t>Други опции за форматиране...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en-US" sz="28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xmlns="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xmlns="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xmlns="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xmlns="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xmlns="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xmlns="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xmlns="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xmlns="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xmlns="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xmlns="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xmlns="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4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572000"/>
            <a:ext cx="10961783" cy="1848375"/>
          </a:xfrm>
        </p:spPr>
        <p:txBody>
          <a:bodyPr/>
          <a:lstStyle/>
          <a:p>
            <a:r>
              <a:rPr lang="bg-BG" dirty="0"/>
              <a:t>Създаване на таблици и </a:t>
            </a:r>
            <a:br>
              <a:rPr lang="bg-BG" dirty="0"/>
            </a:br>
            <a:r>
              <a:rPr lang="bg-BG" dirty="0"/>
              <a:t>попълване на данни</a:t>
            </a:r>
            <a:endParaRPr lang="en-US" dirty="0"/>
          </a:p>
        </p:txBody>
      </p:sp>
      <p:pic>
        <p:nvPicPr>
          <p:cNvPr id="43012" name="Picture 4" descr="Database table - Free computer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295400"/>
            <a:ext cx="2438400" cy="2438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dirty="0"/>
              <a:t> &gt;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b="1" dirty="0"/>
              <a:t> </a:t>
            </a:r>
            <a:r>
              <a:rPr lang="bg-BG" dirty="0"/>
              <a:t>и изберете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Blank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desktop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dirty="0"/>
              <a:t>В полето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dirty="0"/>
              <a:t> </a:t>
            </a:r>
            <a:r>
              <a:rPr lang="ru-RU" dirty="0"/>
              <a:t>въведете име на файл за новата база данни</a:t>
            </a:r>
            <a:endParaRPr lang="en-US" dirty="0"/>
          </a:p>
          <a:p>
            <a:r>
              <a:rPr lang="ru-RU" dirty="0"/>
              <a:t>За да изберете друго </a:t>
            </a:r>
            <a:r>
              <a:rPr lang="ru-RU" b="1" dirty="0">
                <a:solidFill>
                  <a:schemeClr val="bg1"/>
                </a:solidFill>
              </a:rPr>
              <a:t>местоположение</a:t>
            </a:r>
            <a:r>
              <a:rPr lang="ru-RU" dirty="0"/>
              <a:t> и да </a:t>
            </a:r>
            <a:r>
              <a:rPr lang="ru-RU" b="1" dirty="0">
                <a:solidFill>
                  <a:schemeClr val="bg1"/>
                </a:solidFill>
              </a:rPr>
              <a:t>запазите</a:t>
            </a:r>
            <a:r>
              <a:rPr lang="ru-RU" dirty="0"/>
              <a:t> базата данни, щракнете върху </a:t>
            </a:r>
            <a:r>
              <a:rPr lang="ru-RU" b="1" dirty="0">
                <a:solidFill>
                  <a:schemeClr val="bg1"/>
                </a:solidFill>
              </a:rPr>
              <a:t>иконата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папка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(1)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828799"/>
            <a:ext cx="2286000" cy="2513223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43000"/>
            <a:ext cx="11818096" cy="5528766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 sz="3200" dirty="0"/>
              <a:t>Натиснете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3200" dirty="0">
                <a:latin typeface="Consolas" pitchFamily="49" charset="0"/>
              </a:rPr>
              <a:t>]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200" dirty="0"/>
              <a:t>Отваря се новата </a:t>
            </a:r>
            <a:r>
              <a:rPr lang="bg-BG" sz="3200" b="1" dirty="0">
                <a:solidFill>
                  <a:schemeClr val="bg1"/>
                </a:solidFill>
              </a:rPr>
              <a:t>база данни </a:t>
            </a:r>
            <a:r>
              <a:rPr lang="bg-BG" sz="3200" dirty="0"/>
              <a:t>и се </a:t>
            </a:r>
            <a:r>
              <a:rPr lang="bg-BG" sz="3200" b="1" dirty="0">
                <a:solidFill>
                  <a:schemeClr val="bg1"/>
                </a:solidFill>
              </a:rPr>
              <a:t>създава таблица </a:t>
            </a:r>
            <a:r>
              <a:rPr lang="bg-BG" sz="3200" dirty="0"/>
              <a:t>с името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Table1</a:t>
            </a:r>
            <a:r>
              <a:rPr lang="bg-BG" sz="3200" dirty="0"/>
              <a:t>, която се отваря в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200" dirty="0"/>
              <a:t> </a:t>
            </a:r>
            <a:r>
              <a:rPr lang="bg-BG" sz="3200" dirty="0"/>
              <a:t>изглед</a:t>
            </a:r>
            <a:endParaRPr lang="en-US" sz="3200" b="1" dirty="0">
              <a:solidFill>
                <a:schemeClr val="bg1"/>
              </a:solidFill>
              <a:latin typeface="Consolas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(2)</a:t>
            </a:r>
          </a:p>
        </p:txBody>
      </p:sp>
      <p:pic>
        <p:nvPicPr>
          <p:cNvPr id="70660" name="Picture 4" descr="How to Create a Blank Database in Access 20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6176" y="2895600"/>
            <a:ext cx="5279649" cy="381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en-US" b="1" dirty="0">
                <a:solidFill>
                  <a:schemeClr val="bg1"/>
                </a:solidFill>
              </a:rPr>
              <a:t>MS </a:t>
            </a:r>
            <a:r>
              <a:rPr lang="ru-RU" b="1" dirty="0">
                <a:solidFill>
                  <a:schemeClr val="bg1"/>
                </a:solidFill>
              </a:rPr>
              <a:t>Access </a:t>
            </a:r>
            <a:r>
              <a:rPr lang="ru-RU" dirty="0"/>
              <a:t>предоставя лесен и мощен начин за създаване на таблици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(1)</a:t>
            </a:r>
            <a:endParaRPr lang="en-US" dirty="0"/>
          </a:p>
        </p:txBody>
      </p:sp>
      <p:pic>
        <p:nvPicPr>
          <p:cNvPr id="41986" name="Picture 2" descr="Access: Working with Tab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383611"/>
            <a:ext cx="5943600" cy="409338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dirty="0"/>
              <a:t>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Tables</a:t>
            </a:r>
            <a:r>
              <a:rPr lang="en-US" dirty="0"/>
              <a:t>, </a:t>
            </a:r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3400" dirty="0">
                <a:latin typeface="Consolas" pitchFamily="49" charset="0"/>
              </a:rPr>
              <a:t>]</a:t>
            </a:r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r>
              <a:rPr lang="bg-BG" sz="3400" dirty="0"/>
              <a:t>Нова таблица се вмъква в базата данни и се отваря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400" dirty="0"/>
              <a:t> </a:t>
            </a:r>
            <a:r>
              <a:rPr lang="bg-BG" sz="3400" dirty="0"/>
              <a:t>изглед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(2)</a:t>
            </a:r>
            <a:endParaRPr lang="en-US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6131" y="2286000"/>
            <a:ext cx="6879739" cy="25765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" name="Rectangle: Rounded Corners 17"/>
          <p:cNvSpPr/>
          <p:nvPr/>
        </p:nvSpPr>
        <p:spPr>
          <a:xfrm>
            <a:off x="3962400" y="2347911"/>
            <a:ext cx="1371600" cy="6096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/>
          <p:cNvSpPr/>
          <p:nvPr/>
        </p:nvSpPr>
        <p:spPr>
          <a:xfrm>
            <a:off x="3733800" y="4557711"/>
            <a:ext cx="1143000" cy="30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7"/>
          <p:cNvSpPr/>
          <p:nvPr/>
        </p:nvSpPr>
        <p:spPr>
          <a:xfrm>
            <a:off x="2743200" y="2957511"/>
            <a:ext cx="838200" cy="1219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17974</TotalTime>
  <Words>1876</Words>
  <Application>Microsoft Office PowerPoint</Application>
  <PresentationFormat>Custom</PresentationFormat>
  <Paragraphs>307</Paragraphs>
  <Slides>47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SoftUni</vt:lpstr>
      <vt:lpstr>Работа с MS Access</vt:lpstr>
      <vt:lpstr>Съдържание</vt:lpstr>
      <vt:lpstr>MS Access</vt:lpstr>
      <vt:lpstr>Какво е MS Access?</vt:lpstr>
      <vt:lpstr>Създаване на таблици и  попълване на данни</vt:lpstr>
      <vt:lpstr>Създаване на база данни (1)</vt:lpstr>
      <vt:lpstr>Създаване на база данни (2)</vt:lpstr>
      <vt:lpstr>Създаване на таблици (1)</vt:lpstr>
      <vt:lpstr>Създаване на таблици (2)</vt:lpstr>
      <vt:lpstr>Данни в таблиците</vt:lpstr>
      <vt:lpstr>Попълване на данни в таблица (1)</vt:lpstr>
      <vt:lpstr>Попълване на данни в таблица (2)</vt:lpstr>
      <vt:lpstr>Попълване на данни в таблица (3)</vt:lpstr>
      <vt:lpstr>Импортиране на външни данни</vt:lpstr>
      <vt:lpstr>Импортиране на данни (1)</vt:lpstr>
      <vt:lpstr>Импортиране на данни (2)</vt:lpstr>
      <vt:lpstr>Създаване на таблица чрез импоритране на данни</vt:lpstr>
      <vt:lpstr>TODO Slide</vt:lpstr>
      <vt:lpstr>Импортиране на данни от Excel</vt:lpstr>
      <vt:lpstr>Импортиране на данни от SQL Server</vt:lpstr>
      <vt:lpstr>Създаване на заявки</vt:lpstr>
      <vt:lpstr>Създаване на Select заявка (1)</vt:lpstr>
      <vt:lpstr>Създаване на Select заявка (2)</vt:lpstr>
      <vt:lpstr>Параметрични заявки</vt:lpstr>
      <vt:lpstr>Какво са параметрите?</vt:lpstr>
      <vt:lpstr>Параметрични заявки</vt:lpstr>
      <vt:lpstr>Създаване на параметрична заявка (1)</vt:lpstr>
      <vt:lpstr>Създаване на параметрична заявка (2)</vt:lpstr>
      <vt:lpstr>Създаване на параметрична заявка (3)</vt:lpstr>
      <vt:lpstr>Специфициране на типове данни (1)</vt:lpstr>
      <vt:lpstr>TODO Slide</vt:lpstr>
      <vt:lpstr>Специфициране на типове данни (2)</vt:lpstr>
      <vt:lpstr>Формуляри</vt:lpstr>
      <vt:lpstr>MS Access формуляри (1)</vt:lpstr>
      <vt:lpstr>MS Access формуляри (2)</vt:lpstr>
      <vt:lpstr>Създаване на формуляр от таблица (1)</vt:lpstr>
      <vt:lpstr>Създаване на формуляр от таблица (2)</vt:lpstr>
      <vt:lpstr>Отчети</vt:lpstr>
      <vt:lpstr>MS Access отчети</vt:lpstr>
      <vt:lpstr>Какво можем да правим с отчетите?</vt:lpstr>
      <vt:lpstr>Създаване на отчет от таблица (1)</vt:lpstr>
      <vt:lpstr>Инструменти</vt:lpstr>
      <vt:lpstr>Създаване на отчет от таблица (2)</vt:lpstr>
      <vt:lpstr>Създаване на отчет от таблица (3)</vt:lpstr>
      <vt:lpstr>Обобщение</vt:lpstr>
      <vt:lpstr>Slide 46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620</cp:revision>
  <dcterms:created xsi:type="dcterms:W3CDTF">2018-05-23T13:08:44Z</dcterms:created>
  <dcterms:modified xsi:type="dcterms:W3CDTF">2023-09-11T17:36:25Z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