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94" r:id="rId12"/>
    <p:sldId id="588" r:id="rId13"/>
    <p:sldId id="555" r:id="rId14"/>
    <p:sldId id="557" r:id="rId15"/>
    <p:sldId id="587" r:id="rId16"/>
    <p:sldId id="559" r:id="rId17"/>
    <p:sldId id="560" r:id="rId18"/>
    <p:sldId id="542" r:id="rId19"/>
    <p:sldId id="543" r:id="rId20"/>
    <p:sldId id="544" r:id="rId21"/>
    <p:sldId id="545" r:id="rId22"/>
    <p:sldId id="546" r:id="rId23"/>
    <p:sldId id="596" r:id="rId24"/>
    <p:sldId id="548" r:id="rId25"/>
    <p:sldId id="549" r:id="rId26"/>
    <p:sldId id="550" r:id="rId27"/>
    <p:sldId id="551" r:id="rId28"/>
    <p:sldId id="552" r:id="rId29"/>
    <p:sldId id="553" r:id="rId30"/>
    <p:sldId id="595" r:id="rId31"/>
    <p:sldId id="554" r:id="rId32"/>
    <p:sldId id="349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94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  <p14:sldId id="59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95"/>
            <p14:sldId id="554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5400" autoAdjust="0"/>
  </p:normalViewPr>
  <p:slideViewPr>
    <p:cSldViewPr showGuides="1">
      <p:cViewPr varScale="1">
        <p:scale>
          <a:sx n="105" d="100"/>
          <a:sy n="105" d="100"/>
        </p:scale>
        <p:origin x="756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Detail</a:t>
            </a:r>
            <a:r>
              <a:rPr lang="en-US" dirty="0"/>
              <a:t>]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Next &gt;</a:t>
            </a:r>
            <a:r>
              <a:rPr lang="en-US" dirty="0"/>
              <a:t>]</a:t>
            </a:r>
          </a:p>
          <a:p>
            <a:r>
              <a:rPr lang="bg-BG" dirty="0"/>
              <a:t>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Finish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CFF7-15F1-88FB-222B-D7F38B9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619627"/>
            <a:ext cx="4995692" cy="3914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DD5B1285-89A4-5B74-44AE-09D6AD758B9C}"/>
              </a:ext>
            </a:extLst>
          </p:cNvPr>
          <p:cNvSpPr/>
          <p:nvPr/>
        </p:nvSpPr>
        <p:spPr>
          <a:xfrm>
            <a:off x="2406000" y="3284691"/>
            <a:ext cx="3150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E5DA7-5DD1-2F27-986C-6F432D9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9" y="2619627"/>
            <a:ext cx="4995691" cy="3895128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9D8E04F6-E003-375C-B85F-9E14CD3A99CA}"/>
              </a:ext>
            </a:extLst>
          </p:cNvPr>
          <p:cNvSpPr/>
          <p:nvPr/>
        </p:nvSpPr>
        <p:spPr>
          <a:xfrm>
            <a:off x="11001000" y="6159279"/>
            <a:ext cx="75203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808C6-F61C-C27E-D601-4ABB3DB6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0B9F8-3476-7E19-00EE-20EC7D6D79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FA6E1-C985-B21C-0CAA-0C836D0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1FE3-DC46-DDB9-0317-DB21F30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681" y="1540820"/>
            <a:ext cx="3848637" cy="4839375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224ADAB-B804-4765-B4F0-EE465DD6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259000"/>
            <a:ext cx="3205597" cy="855000"/>
          </a:xfrm>
          <a:prstGeom prst="wedgeRoundRectCallout">
            <a:avLst>
              <a:gd name="adj1" fmla="val -53862"/>
              <a:gd name="adj2" fmla="val -89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Избраните от нас колони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F10122-37E0-BBE3-A1A2-87C25DB7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00" y="3654000"/>
            <a:ext cx="2384999" cy="855000"/>
          </a:xfrm>
          <a:prstGeom prst="wedgeRoundRectCallout">
            <a:avLst>
              <a:gd name="adj1" fmla="val 62723"/>
              <a:gd name="adj2" fmla="val -9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Всички записи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Натискайки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>
                <a:solidFill>
                  <a:schemeClr val="bg1"/>
                </a:solidFill>
              </a:rPr>
              <a:t>новосъздадената заявка</a:t>
            </a:r>
            <a:r>
              <a:rPr lang="bg-BG" dirty="0"/>
              <a:t>, можем да изберем </a:t>
            </a:r>
            <a:r>
              <a:rPr lang="bg-BG" b="1" dirty="0">
                <a:solidFill>
                  <a:schemeClr val="bg1"/>
                </a:solidFill>
              </a:rPr>
              <a:t>опцията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SQL View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Тя ще покаже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скрипта </a:t>
            </a:r>
            <a:r>
              <a:rPr lang="bg-BG" dirty="0"/>
              <a:t>за извличане на редовете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2336-2E2D-2191-7EAF-9EAF90C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500" y="3114000"/>
            <a:ext cx="2385000" cy="19009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6412-A197-D73A-5404-301ACAE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1" y="5922000"/>
            <a:ext cx="8025457" cy="58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4A8EB62-3B4B-7840-1A64-646D60C414D3}"/>
              </a:ext>
            </a:extLst>
          </p:cNvPr>
          <p:cNvSpPr/>
          <p:nvPr/>
        </p:nvSpPr>
        <p:spPr bwMode="auto">
          <a:xfrm>
            <a:off x="5825999" y="5156748"/>
            <a:ext cx="540000" cy="65889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C8D4A154-12DE-8BAF-1B70-D870C1D00EDD}"/>
              </a:ext>
            </a:extLst>
          </p:cNvPr>
          <p:cNvSpPr/>
          <p:nvPr/>
        </p:nvSpPr>
        <p:spPr>
          <a:xfrm>
            <a:off x="5810340" y="4329000"/>
            <a:ext cx="1230660" cy="23410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  <a:p>
            <a:pPr lvl="1"/>
            <a:r>
              <a:rPr lang="bg-BG" dirty="0"/>
              <a:t>Можем да ползваме </a:t>
            </a:r>
            <a:r>
              <a:rPr lang="bg-BG" b="1" dirty="0">
                <a:solidFill>
                  <a:schemeClr val="bg1"/>
                </a:solidFill>
              </a:rPr>
              <a:t>една и съща </a:t>
            </a:r>
            <a:r>
              <a:rPr lang="bg-BG" dirty="0"/>
              <a:t>заявка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отново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dirty="0"/>
              <a:t>Изберете </a:t>
            </a:r>
            <a:r>
              <a:rPr lang="en-US" b="1" dirty="0"/>
              <a:t>Design View </a:t>
            </a:r>
            <a:r>
              <a:rPr lang="bg-BG" dirty="0"/>
              <a:t>за заявката</a:t>
            </a:r>
            <a:endParaRPr lang="en-US" dirty="0"/>
          </a:p>
          <a:p>
            <a:r>
              <a:rPr lang="bg-BG" dirty="0"/>
              <a:t>Въведете в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  <a:r>
              <a:rPr lang="bg-BG" dirty="0"/>
              <a:t> за даденото поле</a:t>
            </a:r>
            <a:br>
              <a:rPr lang="bg-BG" dirty="0"/>
            </a:br>
            <a:r>
              <a:rPr lang="bg-BG" dirty="0"/>
              <a:t>стойност </a:t>
            </a:r>
            <a:r>
              <a:rPr lang="bg-BG" b="1" dirty="0"/>
              <a:t>в скоби </a:t>
            </a:r>
            <a:r>
              <a:rPr lang="bg-BG" dirty="0"/>
              <a:t>(т.е. параметър)</a:t>
            </a:r>
            <a:endParaRPr lang="en-US" dirty="0"/>
          </a:p>
          <a:p>
            <a:endParaRPr lang="bg-BG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DECCBD-584B-9485-2EA5-A0CEFF18041A}"/>
              </a:ext>
            </a:extLst>
          </p:cNvPr>
          <p:cNvGrpSpPr/>
          <p:nvPr/>
        </p:nvGrpSpPr>
        <p:grpSpPr>
          <a:xfrm>
            <a:off x="651000" y="3237541"/>
            <a:ext cx="10093223" cy="3238500"/>
            <a:chOff x="651000" y="3237541"/>
            <a:chExt cx="10093223" cy="32385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6962BA-9F51-D8DB-06E1-666A10A20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00" y="3356604"/>
              <a:ext cx="3790950" cy="300037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761F0D6-C59A-CEB5-CC06-1E77EA8E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678" y="3237541"/>
              <a:ext cx="5091545" cy="32385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7F0F032-04C6-8B9A-D4D4-62DE9909654F}"/>
                </a:ext>
              </a:extLst>
            </p:cNvPr>
            <p:cNvSpPr/>
            <p:nvPr/>
          </p:nvSpPr>
          <p:spPr bwMode="auto">
            <a:xfrm>
              <a:off x="4755755" y="4715687"/>
              <a:ext cx="583118" cy="282209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7862A2E-99CF-00B7-43C0-628353EB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1000" y="1404001"/>
            <a:ext cx="4115577" cy="1529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04514" y="2181238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A4DF2-2437-2705-BE89-1439EC84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35" y="4039472"/>
            <a:ext cx="2712206" cy="14218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19EF5-B479-CA17-E4EE-4C981F06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4039472"/>
            <a:ext cx="2797237" cy="1423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ru-RU" sz="4000" b="1" dirty="0">
                <a:solidFill>
                  <a:schemeClr val="bg1"/>
                </a:solidFill>
              </a:rPr>
              <a:t>SQL</a:t>
            </a:r>
            <a:r>
              <a:rPr lang="ru-RU" sz="4000" dirty="0"/>
              <a:t> редактор / </a:t>
            </a:r>
            <a:r>
              <a:rPr lang="ru-RU" sz="4000" b="1" dirty="0">
                <a:solidFill>
                  <a:schemeClr val="bg1"/>
                </a:solidFill>
              </a:rPr>
              <a:t>визуален</a:t>
            </a:r>
            <a:r>
              <a:rPr lang="ru-RU" sz="4000" dirty="0"/>
              <a:t> редактор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3D826-97A6-BAA4-94F7-2911322D4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7873-34D0-C941-A726-DB67FACFC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E3981-8661-BCF3-D193-70E8CAF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3A2F99-23C5-DE43-9FC5-EC72F2E59723}"/>
              </a:ext>
            </a:extLst>
          </p:cNvPr>
          <p:cNvSpPr/>
          <p:nvPr/>
        </p:nvSpPr>
        <p:spPr bwMode="auto">
          <a:xfrm>
            <a:off x="3891000" y="3429000"/>
            <a:ext cx="4725000" cy="202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още един </a:t>
            </a: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screenshot,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формуляра + бутоните за навигация.</a:t>
            </a:r>
            <a:endParaRPr 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2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6C6291-EB23-44BC-5FEC-4BB5C10D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60" y="4372669"/>
            <a:ext cx="5079879" cy="21462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  <p:pic>
        <p:nvPicPr>
          <p:cNvPr id="5" name="Picture 4" descr="A circular object with a logo on it&#10;&#10;Description automatically generated">
            <a:extLst>
              <a:ext uri="{FF2B5EF4-FFF2-40B4-BE49-F238E27FC236}">
                <a16:creationId xmlns:a16="http://schemas.microsoft.com/office/drawing/2014/main" id="{05E6D692-5BCE-531A-0346-B2DEDE50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t="17303" r="14539" b="15321"/>
          <a:stretch/>
        </p:blipFill>
        <p:spPr>
          <a:xfrm>
            <a:off x="4628763" y="1224000"/>
            <a:ext cx="2934474" cy="283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DC3415-9264-B3C5-2A5D-527ED84BA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790E7-BD9C-351A-03AF-1C00B48E1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D76218-7E6C-A224-FCE7-D6FCCAEB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B53695-396D-9060-C189-A0380EDC067A}"/>
              </a:ext>
            </a:extLst>
          </p:cNvPr>
          <p:cNvSpPr/>
          <p:nvPr/>
        </p:nvSpPr>
        <p:spPr bwMode="auto">
          <a:xfrm>
            <a:off x="1690428" y="2889000"/>
            <a:ext cx="3452030" cy="23377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се изпълнява вече създаден отчет?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Screenshot?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24AC97-5D5B-E82B-DDB0-0087BBFEA3B7}"/>
              </a:ext>
            </a:extLst>
          </p:cNvPr>
          <p:cNvSpPr/>
          <p:nvPr/>
        </p:nvSpPr>
        <p:spPr bwMode="auto">
          <a:xfrm>
            <a:off x="6248400" y="3126000"/>
            <a:ext cx="4302600" cy="1863758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print</a:t>
            </a:r>
            <a:b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export to PDF</a:t>
            </a:r>
          </a:p>
        </p:txBody>
      </p:sp>
    </p:spTree>
    <p:extLst>
      <p:ext uri="{BB962C8B-B14F-4D97-AF65-F5344CB8AC3E}">
        <p14:creationId xmlns:p14="http://schemas.microsoft.com/office/powerpoint/2010/main" val="324950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целите на днешния урок ще използваме </a:t>
            </a:r>
            <a:r>
              <a:rPr lang="en-US" sz="3600" dirty="0"/>
              <a:t>MS Access </a:t>
            </a:r>
            <a:r>
              <a:rPr lang="bg-BG" sz="3600" dirty="0"/>
              <a:t>базата данни </a:t>
            </a:r>
            <a:r>
              <a:rPr lang="en-US" sz="3600" b="1" dirty="0"/>
              <a:t>Employees.accdb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Employees</a:t>
            </a:r>
            <a:r>
              <a:rPr lang="bg-BG" sz="3400" dirty="0"/>
              <a:t> – съдържа служители по отдели, градове и заплати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Students</a:t>
            </a:r>
            <a:r>
              <a:rPr lang="en-US" sz="3400" dirty="0"/>
              <a:t> – </a:t>
            </a:r>
            <a:r>
              <a:rPr lang="bg-BG" sz="3400" dirty="0"/>
              <a:t>съдържа студенти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Towns</a:t>
            </a:r>
            <a:r>
              <a:rPr lang="bg-BG" sz="3400" dirty="0"/>
              <a:t> – съдържа градове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00" y="1494000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 &gt;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Изберете</a:t>
            </a:r>
            <a:r>
              <a:rPr lang="en-US" sz="3200" dirty="0"/>
              <a:t>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sz="3200" dirty="0"/>
              <a:t>и натиснете</a:t>
            </a:r>
            <a:r>
              <a:rPr lang="en-US" sz="3200" dirty="0"/>
              <a:t> 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  <a:endParaRPr lang="en-US" sz="3200" dirty="0"/>
          </a:p>
          <a:p>
            <a:r>
              <a:rPr lang="ru-RU" sz="32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bg-BG" sz="2800" dirty="0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09000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95" y="2281500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AD2B1-5266-D22F-2681-52483D7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73" y="1629000"/>
            <a:ext cx="5954054" cy="4662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3737" y="2806949"/>
            <a:ext cx="2895600" cy="585000"/>
          </a:xfrm>
          <a:prstGeom prst="wedgeRoundRectCallout">
            <a:avLst>
              <a:gd name="adj1" fmla="val -66006"/>
              <a:gd name="adj2" fmla="val 6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7142" y="4509000"/>
            <a:ext cx="2569800" cy="882653"/>
          </a:xfrm>
          <a:prstGeom prst="wedgeRoundRectCallout">
            <a:avLst>
              <a:gd name="adj1" fmla="val 66091"/>
              <a:gd name="adj2" fmla="val -27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69658" y="4720194"/>
            <a:ext cx="3505200" cy="990600"/>
          </a:xfrm>
          <a:prstGeom prst="wedgeRoundRectCallout">
            <a:avLst>
              <a:gd name="adj1" fmla="val -61625"/>
              <a:gd name="adj2" fmla="val -4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2AD6248C-C960-3E2E-2BA5-284908810A07}"/>
              </a:ext>
            </a:extLst>
          </p:cNvPr>
          <p:cNvSpPr/>
          <p:nvPr/>
        </p:nvSpPr>
        <p:spPr>
          <a:xfrm>
            <a:off x="6996001" y="5859000"/>
            <a:ext cx="99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</TotalTime>
  <Words>1144</Words>
  <Application>Microsoft Office PowerPoint</Application>
  <PresentationFormat>Widescreen</PresentationFormat>
  <Paragraphs>188</Paragraphs>
  <Slides>34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(3)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</vt:lpstr>
      <vt:lpstr>Създаване на параметрична заявка</vt:lpstr>
      <vt:lpstr>Създаване на параметрична заявка (3)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PowerPoint Presentation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PowerPoint Presentation</vt:lpstr>
      <vt:lpstr>Създаване на отчет от таблица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129</cp:revision>
  <dcterms:created xsi:type="dcterms:W3CDTF">2018-05-23T13:08:44Z</dcterms:created>
  <dcterms:modified xsi:type="dcterms:W3CDTF">2024-01-21T10:06:27Z</dcterms:modified>
  <cp:category>computer programming;programming;software development;software engineering</cp:category>
</cp:coreProperties>
</file>