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1176" r:id="rId2"/>
    <p:sldId id="1177" r:id="rId3"/>
    <p:sldId id="1178" r:id="rId4"/>
    <p:sldId id="1214" r:id="rId5"/>
    <p:sldId id="1181" r:id="rId6"/>
    <p:sldId id="1180" r:id="rId7"/>
    <p:sldId id="1217" r:id="rId8"/>
    <p:sldId id="1218" r:id="rId9"/>
    <p:sldId id="1219" r:id="rId10"/>
    <p:sldId id="1221" r:id="rId11"/>
    <p:sldId id="1222" r:id="rId12"/>
    <p:sldId id="1215" r:id="rId13"/>
    <p:sldId id="1213" r:id="rId14"/>
    <p:sldId id="1188" r:id="rId15"/>
    <p:sldId id="1216" r:id="rId16"/>
    <p:sldId id="1211" r:id="rId17"/>
    <p:sldId id="1212" r:id="rId18"/>
    <p:sldId id="1189" r:id="rId19"/>
    <p:sldId id="1191" r:id="rId20"/>
    <p:sldId id="1192" r:id="rId21"/>
    <p:sldId id="1193" r:id="rId22"/>
    <p:sldId id="1199" r:id="rId23"/>
    <p:sldId id="1200" r:id="rId24"/>
    <p:sldId id="1201" r:id="rId25"/>
    <p:sldId id="1223" r:id="rId26"/>
    <p:sldId id="1205" r:id="rId27"/>
    <p:sldId id="1208" r:id="rId28"/>
    <p:sldId id="1206" r:id="rId29"/>
    <p:sldId id="1207" r:id="rId30"/>
    <p:sldId id="1209" r:id="rId31"/>
    <p:sldId id="1127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01A40A7-DAC0-4EDB-8FC6-8A7423F396A6}">
          <p14:sldIdLst>
            <p14:sldId id="1176"/>
            <p14:sldId id="1177"/>
          </p14:sldIdLst>
        </p14:section>
        <p14:section name="SQL Server" id="{643D7EFA-5282-406B-B891-2AA73384BD4D}">
          <p14:sldIdLst>
            <p14:sldId id="1178"/>
            <p14:sldId id="1214"/>
            <p14:sldId id="1181"/>
            <p14:sldId id="1180"/>
            <p14:sldId id="1217"/>
            <p14:sldId id="1218"/>
            <p14:sldId id="1219"/>
            <p14:sldId id="1221"/>
            <p14:sldId id="1222"/>
            <p14:sldId id="1215"/>
            <p14:sldId id="1213"/>
            <p14:sldId id="1188"/>
            <p14:sldId id="1216"/>
          </p14:sldIdLst>
        </p14:section>
        <p14:section name="Свързване със SQL Server" id="{71D8E2F6-5C2D-47E7-95B1-979EEA4BAAA1}">
          <p14:sldIdLst>
            <p14:sldId id="1211"/>
            <p14:sldId id="1212"/>
          </p14:sldIdLst>
        </p14:section>
        <p14:section name="Създаване на БД чрез SQL" id="{FF93C2D9-EC10-4FC3-9CDC-3F506484FAA5}">
          <p14:sldIdLst>
            <p14:sldId id="1189"/>
            <p14:sldId id="1191"/>
            <p14:sldId id="1192"/>
          </p14:sldIdLst>
        </p14:section>
        <p14:section name="Разглеждане и редактиране на данни" id="{DBA90160-B823-4EFE-B4A9-27949C4FDFFF}">
          <p14:sldIdLst>
            <p14:sldId id="1193"/>
            <p14:sldId id="1199"/>
            <p14:sldId id="1200"/>
            <p14:sldId id="1201"/>
            <p14:sldId id="1223"/>
          </p14:sldIdLst>
        </p14:section>
        <p14:section name="Изпълнение на SQL заявки" id="{494F2331-F217-4B29-9E1F-E939E8D45303}">
          <p14:sldIdLst>
            <p14:sldId id="1205"/>
            <p14:sldId id="1208"/>
            <p14:sldId id="1206"/>
            <p14:sldId id="1207"/>
            <p14:sldId id="1209"/>
          </p14:sldIdLst>
        </p14:section>
        <p14:section name="Обобщение" id="{25AB800D-F6EE-474E-A6F3-5101941FF8BC}">
          <p14:sldIdLst>
            <p14:sldId id="112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71B42-9D69-4E97-A625-7A3C7C8239AD}" v="8" dt="2023-10-05T17:32:22.95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19" autoAdjust="0"/>
    <p:restoredTop sz="95241" autoAdjust="0"/>
  </p:normalViewPr>
  <p:slideViewPr>
    <p:cSldViewPr showGuides="1">
      <p:cViewPr varScale="1">
        <p:scale>
          <a:sx n="63" d="100"/>
          <a:sy n="63" d="100"/>
        </p:scale>
        <p:origin x="176" y="20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9DD71B42-9D69-4E97-A625-7A3C7C8239AD}"/>
    <pc:docChg chg="undo custSel modSld">
      <pc:chgData name="Spasko Katsarski" userId="cc8518145bc96298" providerId="LiveId" clId="{9DD71B42-9D69-4E97-A625-7A3C7C8239AD}" dt="2023-10-05T17:25:17.452" v="11" actId="207"/>
      <pc:docMkLst>
        <pc:docMk/>
      </pc:docMkLst>
      <pc:sldChg chg="addSp delSp modSp mod">
        <pc:chgData name="Spasko Katsarski" userId="cc8518145bc96298" providerId="LiveId" clId="{9DD71B42-9D69-4E97-A625-7A3C7C8239AD}" dt="2023-10-05T17:24:20.691" v="10"/>
        <pc:sldMkLst>
          <pc:docMk/>
          <pc:sldMk cId="2480216891" sldId="1176"/>
        </pc:sldMkLst>
        <pc:spChg chg="del">
          <ac:chgData name="Spasko Katsarski" userId="cc8518145bc96298" providerId="LiveId" clId="{9DD71B42-9D69-4E97-A625-7A3C7C8239AD}" dt="2023-10-05T17:24:13.711" v="8" actId="478"/>
          <ac:spMkLst>
            <pc:docMk/>
            <pc:sldMk cId="2480216891" sldId="1176"/>
            <ac:spMk id="2" creationId="{94936F94-B01D-BC12-44FC-AB53CB3030CF}"/>
          </ac:spMkLst>
        </pc:spChg>
        <pc:spChg chg="mod">
          <ac:chgData name="Spasko Katsarski" userId="cc8518145bc96298" providerId="LiveId" clId="{9DD71B42-9D69-4E97-A625-7A3C7C8239AD}" dt="2023-10-05T17:23:53.713" v="4"/>
          <ac:spMkLst>
            <pc:docMk/>
            <pc:sldMk cId="2480216891" sldId="1176"/>
            <ac:spMk id="3" creationId="{00000000-0000-0000-0000-000000000000}"/>
          </ac:spMkLst>
        </pc:spChg>
        <pc:spChg chg="mod">
          <ac:chgData name="Spasko Katsarski" userId="cc8518145bc96298" providerId="LiveId" clId="{9DD71B42-9D69-4E97-A625-7A3C7C8239AD}" dt="2023-10-05T17:23:59.571" v="5"/>
          <ac:spMkLst>
            <pc:docMk/>
            <pc:sldMk cId="2480216891" sldId="1176"/>
            <ac:spMk id="4" creationId="{00000000-0000-0000-0000-000000000000}"/>
          </ac:spMkLst>
        </pc:spChg>
        <pc:picChg chg="add mod">
          <ac:chgData name="Spasko Katsarski" userId="cc8518145bc96298" providerId="LiveId" clId="{9DD71B42-9D69-4E97-A625-7A3C7C8239AD}" dt="2023-10-05T17:24:20.691" v="10"/>
          <ac:picMkLst>
            <pc:docMk/>
            <pc:sldMk cId="2480216891" sldId="1176"/>
            <ac:picMk id="7" creationId="{8CBF6564-C51A-FA86-6F8E-FCDE3B5B9B88}"/>
          </ac:picMkLst>
        </pc:picChg>
        <pc:picChg chg="mod">
          <ac:chgData name="Spasko Katsarski" userId="cc8518145bc96298" providerId="LiveId" clId="{9DD71B42-9D69-4E97-A625-7A3C7C8239AD}" dt="2023-10-05T17:24:15.582" v="9" actId="1076"/>
          <ac:picMkLst>
            <pc:docMk/>
            <pc:sldMk cId="2480216891" sldId="1176"/>
            <ac:picMk id="12290" creationId="{52FF2604-C568-4D2F-97DB-BF2345736281}"/>
          </ac:picMkLst>
        </pc:picChg>
      </pc:sldChg>
      <pc:sldChg chg="modSp">
        <pc:chgData name="Spasko Katsarski" userId="cc8518145bc96298" providerId="LiveId" clId="{9DD71B42-9D69-4E97-A625-7A3C7C8239AD}" dt="2023-10-05T17:25:17.452" v="11" actId="207"/>
        <pc:sldMkLst>
          <pc:docMk/>
          <pc:sldMk cId="1701162330" sldId="1191"/>
        </pc:sldMkLst>
        <pc:spChg chg="mod">
          <ac:chgData name="Spasko Katsarski" userId="cc8518145bc96298" providerId="LiveId" clId="{9DD71B42-9D69-4E97-A625-7A3C7C8239AD}" dt="2023-10-05T17:25:17.452" v="11" actId="207"/>
          <ac:spMkLst>
            <pc:docMk/>
            <pc:sldMk cId="1701162330" sldId="119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7ABAEC-D7E8-9B88-D426-A827691057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30009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FCFC7B7-1C24-6ED3-2477-34E7AF4BC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9888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3BF3A64-C1CC-0123-3F1A-73764E2490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09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00F54F9-AA2A-4F75-9D6D-740B88CB9D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896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4B59739-D089-88D8-49E0-DCC6351450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44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CB90206-5A62-29CA-9095-0F81A42E0A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79897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5016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43E1290-EB1E-FE94-8E9C-B94191A5D3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750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2BABE53-C212-BB8B-1A2C-9599DBA063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1899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6C5E3CE-FBF8-4A8F-7F58-3BFF30C875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78528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28847A1-DB5B-FA49-DCDC-C43B39A3B7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9131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8D82EE-0FE6-AAC9-2B93-1693CD587F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66887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microsoft.com/fwlink/?linkid=86666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sql/database-engine/configure-windows/sql-server-express-localdb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  <a:p>
            <a:endParaRPr lang="bg-B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  <a:p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Запознаване с </a:t>
            </a:r>
            <a:r>
              <a:rPr lang="en-US" dirty="0"/>
              <a:t>MS SQL Server. </a:t>
            </a:r>
            <a:r>
              <a:rPr lang="bg-BG" dirty="0"/>
              <a:t>Изпълнение на заявки.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Въведение в MS SQL Server</a:t>
            </a:r>
          </a:p>
        </p:txBody>
      </p:sp>
      <p:pic>
        <p:nvPicPr>
          <p:cNvPr id="12290" name="Picture 2" descr="Ð ÐµÐ·ÑÐ»ÑÐ°Ñ Ñ Ð¸Ð·Ð¾Ð±ÑÐ°Ð¶ÐµÐ½Ð¸Ðµ Ð·Ð° database png">
            <a:extLst>
              <a:ext uri="{FF2B5EF4-FFF2-40B4-BE49-F238E27FC236}">
                <a16:creationId xmlns:a16="http://schemas.microsoft.com/office/drawing/2014/main" id="{52FF2604-C568-4D2F-97DB-BF2345736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000" y="2277506"/>
            <a:ext cx="3150000" cy="29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8CBF6564-C51A-FA86-6F8E-FCDE3B5B9B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6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dirty="0"/>
              <a:t>Ще трябва да приемете лицензионно споразумение и след това на </a:t>
            </a:r>
            <a:r>
              <a:rPr lang="ru-RU" b="1" dirty="0">
                <a:solidFill>
                  <a:schemeClr val="bg1"/>
                </a:solidFill>
              </a:rPr>
              <a:t>следващия екран </a:t>
            </a:r>
            <a:r>
              <a:rPr lang="ru-RU" dirty="0"/>
              <a:t>натиснете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Install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5</a:t>
            </a:r>
            <a:r>
              <a:rPr lang="en-US" dirty="0"/>
              <a:t>)</a:t>
            </a:r>
          </a:p>
        </p:txBody>
      </p:sp>
      <p:pic>
        <p:nvPicPr>
          <p:cNvPr id="5122" name="Picture 2" descr="SqlLocalDB installer">
            <a:extLst>
              <a:ext uri="{FF2B5EF4-FFF2-40B4-BE49-F238E27FC236}">
                <a16:creationId xmlns:a16="http://schemas.microsoft.com/office/drawing/2014/main" id="{581E1F8C-2AA9-AD92-C995-A2E72E343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91" y="2439000"/>
            <a:ext cx="5455419" cy="41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86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Инсталацията е </a:t>
            </a:r>
            <a:r>
              <a:rPr lang="bg-BG" b="1" dirty="0">
                <a:solidFill>
                  <a:schemeClr val="bg1"/>
                </a:solidFill>
              </a:rPr>
              <a:t>завършена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(6)</a:t>
            </a:r>
          </a:p>
        </p:txBody>
      </p:sp>
      <p:pic>
        <p:nvPicPr>
          <p:cNvPr id="6146" name="Picture 2" descr="SqlLocalDb installer - complete">
            <a:extLst>
              <a:ext uri="{FF2B5EF4-FFF2-40B4-BE49-F238E27FC236}">
                <a16:creationId xmlns:a16="http://schemas.microsoft.com/office/drawing/2014/main" id="{157D38BE-517B-3D83-B9DE-D7A2763BB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718" y="2034000"/>
            <a:ext cx="5844564" cy="44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893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повече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ресурси</a:t>
            </a:r>
            <a:r>
              <a:rPr lang="bg-BG" sz="3200" dirty="0"/>
              <a:t>, защото е богат на функции</a:t>
            </a:r>
          </a:p>
          <a:p>
            <a:r>
              <a:rPr lang="bg-BG" sz="3200" dirty="0"/>
              <a:t>Изисква </a:t>
            </a:r>
            <a:r>
              <a:rPr lang="bg-BG" sz="3200" b="1" dirty="0">
                <a:solidFill>
                  <a:schemeClr val="bg1"/>
                </a:solidFill>
              </a:rPr>
              <a:t>внедряване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администриране </a:t>
            </a:r>
            <a:r>
              <a:rPr lang="bg-BG" sz="3200" dirty="0"/>
              <a:t>на специален сървър.</a:t>
            </a:r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Разходи за лицензиране </a:t>
            </a:r>
            <a:r>
              <a:rPr lang="ru-RU" sz="3200" dirty="0"/>
              <a:t>за определени издания.</a:t>
            </a:r>
          </a:p>
          <a:p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Добър и мащабируем за приложения на </a:t>
            </a:r>
            <a:r>
              <a:rPr lang="bg-BG" sz="3200" b="1" dirty="0">
                <a:solidFill>
                  <a:schemeClr val="bg1"/>
                </a:solidFill>
              </a:rPr>
              <a:t>корпоративно </a:t>
            </a:r>
            <a:r>
              <a:rPr lang="ru-RU" sz="3200" b="1" dirty="0">
                <a:solidFill>
                  <a:schemeClr val="bg1"/>
                </a:solidFill>
              </a:rPr>
              <a:t>ниво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Инструменти </a:t>
            </a:r>
            <a:r>
              <a:rPr lang="ru-RU" sz="3200" dirty="0"/>
              <a:t>за бизнес разузнаване, анализ на данни и докладване</a:t>
            </a:r>
          </a:p>
          <a:p>
            <a:r>
              <a:rPr lang="ru-RU" sz="3200" dirty="0"/>
              <a:t>Подходящ за </a:t>
            </a:r>
            <a:r>
              <a:rPr lang="bg-BG" sz="3200" b="1" dirty="0">
                <a:solidFill>
                  <a:schemeClr val="bg1"/>
                </a:solidFill>
              </a:rPr>
              <a:t>сложни </a:t>
            </a:r>
            <a:r>
              <a:rPr lang="ru-RU" sz="3200" b="1" dirty="0">
                <a:solidFill>
                  <a:schemeClr val="bg1"/>
                </a:solidFill>
              </a:rPr>
              <a:t>сценарии</a:t>
            </a:r>
            <a:r>
              <a:rPr lang="ru-RU" sz="3200" dirty="0"/>
              <a:t> при съхранение на данни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91921FC-C9C8-4E33-9434-0E6260A4C2C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0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SQL Server Express LocalDB </a:t>
            </a:r>
            <a:r>
              <a:rPr lang="bg-BG" sz="3600" b="1" dirty="0">
                <a:solidFill>
                  <a:schemeClr val="bg1"/>
                </a:solidFill>
              </a:rPr>
              <a:t>==</a:t>
            </a:r>
            <a:r>
              <a:rPr lang="bg-BG" sz="3600" dirty="0"/>
              <a:t> лека, опростена версия на Microsoft SQL Server</a:t>
            </a:r>
            <a:endParaRPr lang="en-US" sz="3600" dirty="0"/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Използва се от потребители, които се нуждаят от </a:t>
            </a:r>
            <a:r>
              <a:rPr lang="bg-BG" sz="3600" b="1" dirty="0">
                <a:solidFill>
                  <a:schemeClr val="bg1"/>
                </a:solidFill>
              </a:rPr>
              <a:t>локална база данни </a:t>
            </a:r>
            <a:r>
              <a:rPr lang="bg-BG" sz="3600" dirty="0"/>
              <a:t>на SQL Server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bg-BG" sz="3600" dirty="0"/>
              <a:t>Работи в процес с приложението</a:t>
            </a:r>
          </a:p>
          <a:p>
            <a:pPr>
              <a:lnSpc>
                <a:spcPct val="125000"/>
              </a:lnSpc>
              <a:buClr>
                <a:schemeClr val="tx1"/>
              </a:buClr>
            </a:pPr>
            <a:r>
              <a:rPr lang="ru-RU" sz="3600" dirty="0"/>
              <a:t>Функционира практически без </a:t>
            </a:r>
            <a:r>
              <a:rPr lang="bg-BG" sz="3600" b="1" dirty="0">
                <a:solidFill>
                  <a:schemeClr val="bg1"/>
                </a:solidFill>
              </a:rPr>
              <a:t>допълнителни </a:t>
            </a:r>
            <a:r>
              <a:rPr lang="ru-RU" sz="3600" dirty="0"/>
              <a:t>настройки и конфигурации</a:t>
            </a:r>
            <a:endParaRPr lang="en-US" sz="3600" dirty="0">
              <a:highlight>
                <a:srgbClr val="FFFF00"/>
              </a:highligh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Express LocalDB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91E09F3-4B9C-A988-BCE7-E7A3424A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592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Свалете </a:t>
            </a:r>
            <a:r>
              <a:rPr lang="en-US" b="1" dirty="0">
                <a:solidFill>
                  <a:schemeClr val="bg1"/>
                </a:solidFill>
              </a:rPr>
              <a:t>Server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LocalDB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LocalDB</a:t>
            </a:r>
          </a:p>
        </p:txBody>
      </p:sp>
      <p:sp>
        <p:nvSpPr>
          <p:cNvPr id="5" name="Rectangle 4">
            <a:hlinkClick r:id="rId3"/>
          </p:cNvPr>
          <p:cNvSpPr>
            <a:spLocks noChangeArrowheads="1"/>
          </p:cNvSpPr>
          <p:nvPr/>
        </p:nvSpPr>
        <p:spPr bwMode="auto">
          <a:xfrm>
            <a:off x="620111" y="1967582"/>
            <a:ext cx="10993820" cy="9783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sz="2800" b="1" u="sng" dirty="0">
                <a:hlinkClick r:id="rId4"/>
              </a:rPr>
              <a:t>https://learn.microsoft.com/sql/database-engine/configure-windows/sql-server-express-localdb</a:t>
            </a:r>
            <a:endParaRPr lang="en-US" sz="2800" b="1" u="sng" noProof="1">
              <a:solidFill>
                <a:schemeClr val="bg1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pic>
        <p:nvPicPr>
          <p:cNvPr id="8" name="Picture 7" descr="A logo of a microsoft server&#10;&#10;Description automatically generated">
            <a:extLst>
              <a:ext uri="{FF2B5EF4-FFF2-40B4-BE49-F238E27FC236}">
                <a16:creationId xmlns:a16="http://schemas.microsoft.com/office/drawing/2014/main" id="{29A739F8-A4A2-5D98-12DD-2FF1864EB54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955" y="2529000"/>
            <a:ext cx="7548089" cy="4705612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EE4B5D0-2B1F-152B-5F54-2D851BE595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631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276000" y="1179000"/>
            <a:ext cx="6030000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Ограничена </a:t>
            </a:r>
            <a:r>
              <a:rPr lang="bg-BG" sz="3200" dirty="0"/>
              <a:t>мащабируемост и поддръжка на едновременен потребител 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Липсват </a:t>
            </a:r>
            <a:r>
              <a:rPr lang="bg-BG" sz="3200" dirty="0"/>
              <a:t>функции за сигурност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Минимални </a:t>
            </a:r>
            <a:r>
              <a:rPr lang="bg-BG" sz="3200" dirty="0"/>
              <a:t>настройки за конфигурация</a:t>
            </a:r>
            <a:br>
              <a:rPr lang="ru-RU" sz="3200" dirty="0"/>
            </a:b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Лек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лесен </a:t>
            </a:r>
            <a:r>
              <a:rPr lang="bg-BG" sz="3200" dirty="0"/>
              <a:t>за разгръщане</a:t>
            </a:r>
            <a:endParaRPr lang="ru-RU" sz="3200" dirty="0"/>
          </a:p>
          <a:p>
            <a:r>
              <a:rPr lang="ru-RU" sz="3200" dirty="0"/>
              <a:t>Не се нуждае от отделна настройка на 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Автоматично </a:t>
            </a:r>
            <a:r>
              <a:rPr lang="ru-RU" sz="3200" b="1" dirty="0">
                <a:solidFill>
                  <a:schemeClr val="bg1"/>
                </a:solidFill>
              </a:rPr>
              <a:t>стартиране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изключване</a:t>
            </a:r>
            <a:r>
              <a:rPr lang="ru-RU" sz="3200" dirty="0"/>
              <a:t> с приложението, спестявайки ресурси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Много добър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за </a:t>
            </a:r>
            <a:r>
              <a:rPr lang="ru-RU" sz="3200" b="1" dirty="0">
                <a:solidFill>
                  <a:schemeClr val="bg1"/>
                </a:solidFill>
              </a:rPr>
              <a:t>малки проекти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r>
              <a:rPr lang="ru-RU" sz="3200" dirty="0"/>
              <a:t> </a:t>
            </a:r>
            <a:br>
              <a:rPr lang="ru-RU" sz="3200" dirty="0"/>
            </a:br>
            <a:endParaRPr lang="ru-RU" sz="3200" dirty="0"/>
          </a:p>
          <a:p>
            <a:endParaRPr lang="en-US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5A91E2-749C-D61A-4F68-F19C3659E01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275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nect, connect to database, data plugin, database connection, database  plugin, plugin icon - Download on Iconfinder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061000" y="1494000"/>
            <a:ext cx="2266800" cy="2266801"/>
          </a:xfrm>
          <a:prstGeom prst="rect">
            <a:avLst/>
          </a:prstGeom>
          <a:noFill/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052661-2CA9-EC6A-3130-1D23E7EB713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Свързване със </a:t>
            </a:r>
            <a:r>
              <a:rPr lang="en-US"/>
              <a:t>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547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25200"/>
              </a:spcAft>
            </a:pPr>
            <a:r>
              <a:rPr lang="bg-BG" dirty="0"/>
              <a:t>При стартиране на приложението</a:t>
            </a:r>
            <a:r>
              <a:rPr lang="en-US" dirty="0"/>
              <a:t> </a:t>
            </a:r>
            <a:r>
              <a:rPr lang="bg-BG" dirty="0"/>
              <a:t>се свържете чрез режим </a:t>
            </a:r>
            <a:r>
              <a:rPr lang="en-US" b="1" dirty="0">
                <a:solidFill>
                  <a:schemeClr val="bg1"/>
                </a:solidFill>
              </a:rPr>
              <a:t>Authentication</a:t>
            </a:r>
            <a:endParaRPr lang="en-US" dirty="0"/>
          </a:p>
          <a:p>
            <a:pPr>
              <a:spcAft>
                <a:spcPts val="25200"/>
              </a:spcAft>
            </a:pPr>
            <a:r>
              <a:rPr lang="bg-BG" dirty="0"/>
              <a:t>Натиснете </a:t>
            </a:r>
            <a:r>
              <a:rPr lang="en-US" b="1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94DA94C-7474-9E47-A544-0AE72CBC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7B70E-5A76-2915-0460-5158B602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999" y="2349000"/>
            <a:ext cx="4912181" cy="3195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7055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query png">
            <a:extLst>
              <a:ext uri="{FF2B5EF4-FFF2-40B4-BE49-F238E27FC236}">
                <a16:creationId xmlns:a16="http://schemas.microsoft.com/office/drawing/2014/main" id="{B4F84FFF-E90B-499C-8241-2AEA2FA77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982" y="1534178"/>
            <a:ext cx="2498035" cy="24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59395EE-28D2-E5B1-4A54-DF398F3AEB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Създаване на база данни чрез SQL</a:t>
            </a:r>
            <a:endParaRPr lang="bg-BG"/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3A33487-C27D-2D9F-40BA-FEAC7740CA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Дефиниране на данни използвайки SQL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062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10598" cy="5528766"/>
          </a:xfrm>
        </p:spPr>
        <p:txBody>
          <a:bodyPr>
            <a:normAutofit/>
          </a:bodyPr>
          <a:lstStyle/>
          <a:p>
            <a:r>
              <a:rPr lang="bg-BG" sz="3600" dirty="0"/>
              <a:t>Можем да комуникираме с машината на базата данни, използвайки </a:t>
            </a:r>
            <a:r>
              <a:rPr lang="en-US" sz="3600" b="1" dirty="0">
                <a:solidFill>
                  <a:schemeClr val="bg1"/>
                </a:solidFill>
              </a:rPr>
              <a:t>SQL</a:t>
            </a:r>
          </a:p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Заявките</a:t>
            </a:r>
            <a:r>
              <a:rPr lang="bg-BG" sz="3600" dirty="0"/>
              <a:t> предоставят по-добър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контрол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</a:t>
            </a:r>
            <a:endParaRPr lang="en-US" sz="3600" dirty="0"/>
          </a:p>
          <a:p>
            <a:r>
              <a:rPr lang="bg-BG" sz="3600" dirty="0"/>
              <a:t>Ключовите думи в </a:t>
            </a:r>
            <a:r>
              <a:rPr lang="en-US" sz="3600" dirty="0"/>
              <a:t>SQL </a:t>
            </a:r>
            <a:r>
              <a:rPr lang="bg-BG" sz="3600" dirty="0"/>
              <a:t>стандартно са с</a:t>
            </a:r>
            <a:r>
              <a:rPr lang="bg-BG" sz="3600" b="1" dirty="0">
                <a:solidFill>
                  <a:schemeClr val="bg1"/>
                </a:solidFill>
              </a:rPr>
              <a:t> главни букви</a:t>
            </a:r>
          </a:p>
          <a:p>
            <a:r>
              <a:rPr lang="bg-BG" sz="3600" dirty="0"/>
              <a:t>Чрез заявки можем да </a:t>
            </a:r>
            <a:r>
              <a:rPr lang="bg-BG" sz="3600" b="1" dirty="0">
                <a:solidFill>
                  <a:schemeClr val="bg1"/>
                </a:solidFill>
              </a:rPr>
              <a:t>създаваме</a:t>
            </a:r>
            <a:r>
              <a:rPr lang="bg-BG" sz="3600" dirty="0"/>
              <a:t> БД и таблици, да </a:t>
            </a:r>
            <a:r>
              <a:rPr lang="bg-BG" sz="3600" b="1" dirty="0">
                <a:solidFill>
                  <a:schemeClr val="bg1"/>
                </a:solidFill>
              </a:rPr>
              <a:t>преглеждаме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вмъкваме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редактираме</a:t>
            </a:r>
            <a:r>
              <a:rPr lang="bg-BG" sz="3600" dirty="0"/>
              <a:t> и </a:t>
            </a:r>
            <a:r>
              <a:rPr lang="bg-BG" sz="3600" b="1" dirty="0">
                <a:solidFill>
                  <a:schemeClr val="bg1"/>
                </a:solidFill>
              </a:rPr>
              <a:t>изтриваме</a:t>
            </a:r>
            <a:r>
              <a:rPr lang="bg-BG" sz="3600" dirty="0"/>
              <a:t> данни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bg-BG" dirty="0"/>
              <a:t>заявки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4E0FBA-FDB5-FEFB-A111-C0CAC7123E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16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Запознаване с MS SQL Server</a:t>
            </a:r>
            <a:endParaRPr lang="en-US" dirty="0"/>
          </a:p>
          <a:p>
            <a:r>
              <a:rPr lang="en-US" dirty="0"/>
              <a:t>MS SQL Server </a:t>
            </a:r>
            <a:r>
              <a:rPr lang="bg-BG" dirty="0"/>
              <a:t>и </a:t>
            </a:r>
            <a:r>
              <a:rPr lang="en-US" dirty="0"/>
              <a:t>SQL Server Express LocalDB</a:t>
            </a:r>
            <a:endParaRPr lang="bg-BG" dirty="0"/>
          </a:p>
          <a:p>
            <a:r>
              <a:rPr lang="ru-RU" dirty="0"/>
              <a:t>Импортиране на база данни от SQL скрипт</a:t>
            </a:r>
          </a:p>
          <a:p>
            <a:r>
              <a:rPr lang="ru-RU" dirty="0"/>
              <a:t>Разглеждане и редактиране на данни в таблица</a:t>
            </a:r>
          </a:p>
          <a:p>
            <a:r>
              <a:rPr lang="ru-RU" dirty="0"/>
              <a:t>Изпълнение на заявки (предварително написани)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45D3E73-7E11-81BF-A754-044E874C54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БД и таблица в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2400266" y="3135569"/>
            <a:ext cx="7726356" cy="366843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Email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 NOT NULL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FirstName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LastName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VARCHAR(50)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6" name="Rectangle: Rounded Corners 12"/>
          <p:cNvSpPr/>
          <p:nvPr/>
        </p:nvSpPr>
        <p:spPr>
          <a:xfrm>
            <a:off x="2785700" y="5678279"/>
            <a:ext cx="205030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9774934" y="4660203"/>
            <a:ext cx="1754999" cy="551210"/>
          </a:xfrm>
          <a:prstGeom prst="wedgeRoundRectCallout">
            <a:avLst>
              <a:gd name="adj1" fmla="val -86093"/>
              <a:gd name="adj2" fmla="val 2086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Атрибут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8253469" y="5885666"/>
            <a:ext cx="1861008" cy="587996"/>
          </a:xfrm>
          <a:prstGeom prst="wedgeRoundRectCallout">
            <a:avLst>
              <a:gd name="adj1" fmla="val -76039"/>
              <a:gd name="adj2" fmla="val -257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данни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190406" y="5698346"/>
            <a:ext cx="2302311" cy="587996"/>
          </a:xfrm>
          <a:prstGeom prst="wedgeRoundRectCallout">
            <a:avLst>
              <a:gd name="adj1" fmla="val 60161"/>
              <a:gd name="adj2" fmla="val -277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колона</a:t>
            </a:r>
          </a:p>
        </p:txBody>
      </p:sp>
      <p:sp>
        <p:nvSpPr>
          <p:cNvPr id="22" name="Rectangle: Rounded Corners 12">
            <a:extLst>
              <a:ext uri="{FF2B5EF4-FFF2-40B4-BE49-F238E27FC236}">
                <a16:creationId xmlns:a16="http://schemas.microsoft.com/office/drawing/2014/main" id="{78DEEA80-B426-444B-98F3-3964F9E4607C}"/>
              </a:ext>
            </a:extLst>
          </p:cNvPr>
          <p:cNvSpPr/>
          <p:nvPr/>
        </p:nvSpPr>
        <p:spPr>
          <a:xfrm>
            <a:off x="4900148" y="5678279"/>
            <a:ext cx="2672030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: Rounded Corners 12">
            <a:extLst>
              <a:ext uri="{FF2B5EF4-FFF2-40B4-BE49-F238E27FC236}">
                <a16:creationId xmlns:a16="http://schemas.microsoft.com/office/drawing/2014/main" id="{F9297EF3-D174-4ED7-B594-2C3D41A29471}"/>
              </a:ext>
            </a:extLst>
          </p:cNvPr>
          <p:cNvSpPr/>
          <p:nvPr/>
        </p:nvSpPr>
        <p:spPr>
          <a:xfrm>
            <a:off x="6857828" y="4689000"/>
            <a:ext cx="2118172" cy="55121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5286000" y="3158279"/>
            <a:ext cx="1593561" cy="62813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8502956" y="3158253"/>
            <a:ext cx="2577556" cy="533673"/>
          </a:xfrm>
          <a:prstGeom prst="wedgeRoundRectCallout">
            <a:avLst>
              <a:gd name="adj1" fmla="val -105466"/>
              <a:gd name="adj2" fmla="val 165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1D351-B874-2BE3-6985-3984F7417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986" y="1898327"/>
            <a:ext cx="6882829" cy="5856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</a:t>
            </a:r>
            <a:r>
              <a:rPr lang="en-US" sz="3200" b="1" noProof="1">
                <a:solidFill>
                  <a:schemeClr val="accent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2503F5C9-77A2-4B60-D17B-A68499A06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0631" y="1874708"/>
            <a:ext cx="2326730" cy="526317"/>
          </a:xfrm>
          <a:prstGeom prst="wedgeRoundRectCallout">
            <a:avLst>
              <a:gd name="adj1" fmla="val -108875"/>
              <a:gd name="adj2" fmla="val 2385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БД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65201562-F222-9774-CDA5-EAAA43FBE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dirty="0"/>
              <a:t>Създаване на база данни:</a:t>
            </a:r>
          </a:p>
          <a:p>
            <a:endParaRPr lang="bg-BG" dirty="0"/>
          </a:p>
          <a:p>
            <a:pPr>
              <a:spcBef>
                <a:spcPts val="0"/>
              </a:spcBef>
            </a:pPr>
            <a:r>
              <a:rPr lang="bg-BG" dirty="0"/>
              <a:t>Създаване на таблица: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9DBA72-BE45-5206-E9A1-25947E311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7895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16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46988513-1D55-4D43-8BD2-8B974E294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0771" y="1428629"/>
            <a:ext cx="3248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C446E2D-1FF1-C4E3-130A-59AAA669FD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36001" y="4704825"/>
            <a:ext cx="11520000" cy="768084"/>
          </a:xfrm>
        </p:spPr>
        <p:txBody>
          <a:bodyPr/>
          <a:lstStyle/>
          <a:p>
            <a:r>
              <a:rPr lang="bg-BG" sz="4800" dirty="0"/>
              <a:t>Разглеждане и редактиране на данни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4FEEF286-3CA8-D1D2-713C-0C36FE833DB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</a:t>
            </a:r>
            <a:r>
              <a:rPr lang="bg-BG" dirty="0"/>
              <a:t>таблици и </a:t>
            </a:r>
            <a:r>
              <a:rPr lang="ru-RU" dirty="0"/>
              <a:t>данни в MS SQL Server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07864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en-US" dirty="0"/>
              <a:t>,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променяме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четем</a:t>
            </a:r>
            <a:r>
              <a:rPr lang="en-US" dirty="0"/>
              <a:t> </a:t>
            </a:r>
            <a:r>
              <a:rPr lang="bg-BG" dirty="0"/>
              <a:t>записи</a:t>
            </a:r>
            <a:r>
              <a:rPr lang="en-US" dirty="0"/>
              <a:t> </a:t>
            </a:r>
            <a:r>
              <a:rPr lang="bg-BG" dirty="0"/>
              <a:t>(кортежи) чрез</a:t>
            </a:r>
            <a:r>
              <a:rPr lang="en-US" dirty="0"/>
              <a:t> Management Studio</a:t>
            </a:r>
          </a:p>
          <a:p>
            <a:r>
              <a:rPr lang="bg-BG" dirty="0"/>
              <a:t>За да добавите или промените запис</a:t>
            </a:r>
            <a:r>
              <a:rPr lang="en-US" dirty="0"/>
              <a:t>, </a:t>
            </a:r>
            <a:r>
              <a:rPr lang="bg-BG" dirty="0"/>
              <a:t>натсинете </a:t>
            </a:r>
            <a:r>
              <a:rPr lang="en-US" b="1" dirty="0">
                <a:solidFill>
                  <a:schemeClr val="bg1"/>
                </a:solidFill>
              </a:rPr>
              <a:t>Edit</a:t>
            </a:r>
            <a:r>
              <a:rPr lang="en-US" dirty="0"/>
              <a:t> </a:t>
            </a:r>
            <a:r>
              <a:rPr lang="bg-BG" dirty="0"/>
              <a:t>от контекстното меню</a:t>
            </a:r>
            <a:endParaRPr lang="en-US" dirty="0"/>
          </a:p>
          <a:p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(1)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9468" t="8889" r="9468" b="15556"/>
          <a:stretch/>
        </p:blipFill>
        <p:spPr>
          <a:xfrm>
            <a:off x="741000" y="3654000"/>
            <a:ext cx="3662774" cy="304203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656000" y="4239000"/>
            <a:ext cx="625251" cy="51901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20386"/>
          <a:stretch/>
        </p:blipFill>
        <p:spPr>
          <a:xfrm>
            <a:off x="5421000" y="3069000"/>
            <a:ext cx="6147916" cy="312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736000" y="6129000"/>
            <a:ext cx="5985000" cy="578134"/>
          </a:xfrm>
          <a:prstGeom prst="wedgeRoundRectCallout">
            <a:avLst>
              <a:gd name="adj1" fmla="val -38560"/>
              <a:gd name="adj2" fmla="val -7788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данни, за да създадете нов ред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2DB878-F7CB-FBDC-DA45-04F5C7758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81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2001598" cy="5967875"/>
          </a:xfrm>
        </p:spPr>
        <p:txBody>
          <a:bodyPr>
            <a:normAutofit fontScale="92500" lnSpcReduction="20000"/>
          </a:bodyPr>
          <a:lstStyle/>
          <a:p>
            <a:r>
              <a:rPr lang="bg-BG" sz="3700" dirty="0"/>
              <a:t>За извличане на записи</a:t>
            </a:r>
            <a:r>
              <a:rPr lang="en-US" sz="3700" dirty="0"/>
              <a:t>, </a:t>
            </a:r>
            <a:r>
              <a:rPr lang="bg-BG" sz="3700" dirty="0"/>
              <a:t>натиснете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700" dirty="0"/>
              <a:t> </a:t>
            </a:r>
            <a:r>
              <a:rPr lang="bg-BG" sz="3700" dirty="0"/>
              <a:t>от контекстното меню</a:t>
            </a:r>
            <a:endParaRPr lang="en-US" sz="3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2500"/>
              </a:spcBef>
            </a:pPr>
            <a:r>
              <a:rPr lang="bg-BG" sz="3700" dirty="0"/>
              <a:t>Получената информация може да бъде променена чрез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SQL </a:t>
            </a:r>
            <a:r>
              <a:rPr lang="bg-BG" sz="3700" b="1" dirty="0">
                <a:solidFill>
                  <a:schemeClr val="bg1"/>
                </a:solidFill>
              </a:rPr>
              <a:t>заявки</a:t>
            </a:r>
            <a:endParaRPr lang="en-US" sz="3700" b="1" dirty="0">
              <a:solidFill>
                <a:schemeClr val="bg1"/>
              </a:solidFill>
            </a:endParaRPr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Съхраняване и извличане на данни (2)</a:t>
            </a:r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l="7795"/>
          <a:stretch/>
        </p:blipFill>
        <p:spPr>
          <a:xfrm>
            <a:off x="1101000" y="2441901"/>
            <a:ext cx="3194761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4865431" y="3747114"/>
            <a:ext cx="571361" cy="46146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/>
          <a:srcRect r="36628"/>
          <a:stretch/>
        </p:blipFill>
        <p:spPr>
          <a:xfrm>
            <a:off x="5652916" y="2441901"/>
            <a:ext cx="5394168" cy="26520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DEC616F-05EA-B60F-6A73-CE7CCA077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AutoShape 5">
            <a:extLst>
              <a:ext uri="{FF2B5EF4-FFF2-40B4-BE49-F238E27FC236}">
                <a16:creationId xmlns:a16="http://schemas.microsoft.com/office/drawing/2014/main" id="{E8D96921-8577-4EA1-2F1C-9111D3A4C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000" y="1682949"/>
            <a:ext cx="3032298" cy="546231"/>
          </a:xfrm>
          <a:prstGeom prst="wedgeRoundRectCallout">
            <a:avLst>
              <a:gd name="adj1" fmla="val 36301"/>
              <a:gd name="adj2" fmla="val 911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 на атрибут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9A96FD2-6885-9B4E-4DC3-D42B57666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5192949"/>
            <a:ext cx="4320000" cy="546231"/>
          </a:xfrm>
          <a:prstGeom prst="wedgeRoundRectCallout">
            <a:avLst>
              <a:gd name="adj1" fmla="val 7270"/>
              <a:gd name="adj2" fmla="val -805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Мощност (броя на кортежите)</a:t>
            </a:r>
          </a:p>
        </p:txBody>
      </p:sp>
    </p:spTree>
    <p:extLst>
      <p:ext uri="{BB962C8B-B14F-4D97-AF65-F5344CB8AC3E}">
        <p14:creationId xmlns:p14="http://schemas.microsoft.com/office/powerpoint/2010/main" val="131505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Можете да </a:t>
            </a:r>
            <a:r>
              <a:rPr lang="ru-RU" b="1" dirty="0">
                <a:solidFill>
                  <a:schemeClr val="bg1"/>
                </a:solidFill>
              </a:rPr>
              <a:t>промените свойствата </a:t>
            </a:r>
            <a:r>
              <a:rPr lang="ru-RU" dirty="0"/>
              <a:t>на таблица след нейното създаване</a:t>
            </a:r>
            <a:endParaRPr lang="en-US" dirty="0"/>
          </a:p>
          <a:p>
            <a:r>
              <a:rPr lang="bg-BG" dirty="0"/>
              <a:t>Изберете </a:t>
            </a:r>
            <a:r>
              <a:rPr lang="en-US" b="1" dirty="0">
                <a:solidFill>
                  <a:schemeClr val="bg1"/>
                </a:solidFill>
              </a:rPr>
              <a:t>[Design]</a:t>
            </a:r>
            <a:r>
              <a:rPr lang="en-US" dirty="0"/>
              <a:t> </a:t>
            </a:r>
            <a:r>
              <a:rPr lang="ru-RU" dirty="0"/>
              <a:t>от контекстното меню на таблицата</a:t>
            </a:r>
            <a:endParaRPr lang="en-US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таблица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/>
          <a:srcRect b="17894"/>
          <a:stretch/>
        </p:blipFill>
        <p:spPr>
          <a:xfrm>
            <a:off x="561000" y="3159000"/>
            <a:ext cx="4103215" cy="33778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/>
          <p:cNvSpPr/>
          <p:nvPr/>
        </p:nvSpPr>
        <p:spPr>
          <a:xfrm>
            <a:off x="5063466" y="3972715"/>
            <a:ext cx="942534" cy="609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66000" y="3249000"/>
            <a:ext cx="5063613" cy="190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286000" y="5679000"/>
            <a:ext cx="6570000" cy="990000"/>
          </a:xfrm>
          <a:prstGeom prst="wedgeRoundRectCallout">
            <a:avLst>
              <a:gd name="adj1" fmla="val -15189"/>
              <a:gd name="adj2" fmla="val -1085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Промените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 могат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противоречат на съществуващите правила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BC5B746-0520-49F9-BA3F-8C093F503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571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66C95C-6E33-3A5F-9974-C2292926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A449-0363-9E19-6C87-E4BEE71DB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Броя</a:t>
            </a:r>
            <a:r>
              <a:rPr lang="ru-RU" dirty="0"/>
              <a:t> на атрибутите (или </a:t>
            </a:r>
            <a:r>
              <a:rPr lang="ru-RU" b="1" dirty="0">
                <a:solidFill>
                  <a:schemeClr val="bg1"/>
                </a:solidFill>
              </a:rPr>
              <a:t>колоните</a:t>
            </a:r>
            <a:r>
              <a:rPr lang="ru-RU" dirty="0"/>
              <a:t>) в таблицата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D3A186-E82E-E742-C8BB-43AD4CAB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Степен на отношение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7722D6-68B6-3C95-10C0-B1059B9FDC5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r="36628"/>
          <a:stretch/>
        </p:blipFill>
        <p:spPr>
          <a:xfrm>
            <a:off x="2764982" y="2664000"/>
            <a:ext cx="6662035" cy="32754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6641D2A8-C0C8-D355-2D59-327FA54B9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157" y="2027682"/>
            <a:ext cx="5013321" cy="441051"/>
          </a:xfrm>
          <a:prstGeom prst="wedgeRoundRectCallout">
            <a:avLst>
              <a:gd name="adj1" fmla="val 3075"/>
              <a:gd name="adj2" fmla="val 1267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Степента на отношение в случая 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</a:p>
        </p:txBody>
      </p:sp>
      <p:sp>
        <p:nvSpPr>
          <p:cNvPr id="7" name="Rectangle: Rounded Corners 17">
            <a:extLst>
              <a:ext uri="{FF2B5EF4-FFF2-40B4-BE49-F238E27FC236}">
                <a16:creationId xmlns:a16="http://schemas.microsoft.com/office/drawing/2014/main" id="{4D015DF9-A8D5-8D53-0CF5-057CDEB6D980}"/>
              </a:ext>
            </a:extLst>
          </p:cNvPr>
          <p:cNvSpPr/>
          <p:nvPr/>
        </p:nvSpPr>
        <p:spPr>
          <a:xfrm>
            <a:off x="3306000" y="2681454"/>
            <a:ext cx="668472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Rectangle: Rounded Corners 17">
            <a:extLst>
              <a:ext uri="{FF2B5EF4-FFF2-40B4-BE49-F238E27FC236}">
                <a16:creationId xmlns:a16="http://schemas.microsoft.com/office/drawing/2014/main" id="{E77A8F07-50B9-2229-2EDC-87CB0958531D}"/>
              </a:ext>
            </a:extLst>
          </p:cNvPr>
          <p:cNvSpPr/>
          <p:nvPr/>
        </p:nvSpPr>
        <p:spPr>
          <a:xfrm>
            <a:off x="4071000" y="2681454"/>
            <a:ext cx="81000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Rectangle: Rounded Corners 17">
            <a:extLst>
              <a:ext uri="{FF2B5EF4-FFF2-40B4-BE49-F238E27FC236}">
                <a16:creationId xmlns:a16="http://schemas.microsoft.com/office/drawing/2014/main" id="{EAF50803-F2A8-099B-678E-6A27CBE3AC57}"/>
              </a:ext>
            </a:extLst>
          </p:cNvPr>
          <p:cNvSpPr/>
          <p:nvPr/>
        </p:nvSpPr>
        <p:spPr>
          <a:xfrm>
            <a:off x="4977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0" name="Rectangle: Rounded Corners 17">
            <a:extLst>
              <a:ext uri="{FF2B5EF4-FFF2-40B4-BE49-F238E27FC236}">
                <a16:creationId xmlns:a16="http://schemas.microsoft.com/office/drawing/2014/main" id="{E6A9D699-200E-C471-8BFB-6057F8C8D8C4}"/>
              </a:ext>
            </a:extLst>
          </p:cNvPr>
          <p:cNvSpPr/>
          <p:nvPr/>
        </p:nvSpPr>
        <p:spPr>
          <a:xfrm>
            <a:off x="6732528" y="2664000"/>
            <a:ext cx="1658472" cy="2700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>
            <a:extLst>
              <a:ext uri="{FF2B5EF4-FFF2-40B4-BE49-F238E27FC236}">
                <a16:creationId xmlns:a16="http://schemas.microsoft.com/office/drawing/2014/main" id="{229704F4-BB54-4FDD-4D67-3EB2FD3A5C15}"/>
              </a:ext>
            </a:extLst>
          </p:cNvPr>
          <p:cNvSpPr/>
          <p:nvPr/>
        </p:nvSpPr>
        <p:spPr>
          <a:xfrm>
            <a:off x="8499960" y="2681454"/>
            <a:ext cx="836040" cy="252546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27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Best Way to Learn SQL - Learn to code in 30 Days!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46000" y="1404000"/>
            <a:ext cx="4545000" cy="2386126"/>
          </a:xfrm>
          <a:prstGeom prst="rect">
            <a:avLst/>
          </a:prstGeom>
          <a:noFill/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1F40562-B1BA-C4BD-00DC-E5F627C8D0C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Изпълнение на </a:t>
            </a:r>
            <a:r>
              <a:rPr lang="en-US"/>
              <a:t>SQL </a:t>
            </a:r>
            <a:r>
              <a:rPr lang="bg-BG"/>
              <a:t>заявки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EDF3AD6-30F3-DBC4-6849-C469FAF0F02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Извличане и вмъкване на данни от таблица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6903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SELECT </a:t>
            </a:r>
            <a:r>
              <a:rPr lang="ru-RU" dirty="0"/>
              <a:t>се използва за</a:t>
            </a:r>
            <a:r>
              <a:rPr lang="bg-BG" b="1" dirty="0">
                <a:solidFill>
                  <a:schemeClr val="bg1"/>
                </a:solidFill>
              </a:rPr>
              <a:t> извличане </a:t>
            </a:r>
            <a:r>
              <a:rPr lang="ru-RU" dirty="0"/>
              <a:t>на данни от базата</a:t>
            </a:r>
          </a:p>
          <a:p>
            <a:r>
              <a:rPr lang="ru-RU" dirty="0"/>
              <a:t>Символът </a:t>
            </a:r>
            <a:r>
              <a:rPr lang="bg-BG" b="1" dirty="0">
                <a:solidFill>
                  <a:schemeClr val="bg1"/>
                </a:solidFill>
              </a:rPr>
              <a:t>*</a:t>
            </a:r>
            <a:r>
              <a:rPr lang="ru-RU" dirty="0"/>
              <a:t> репрезентира всички колони в таблицата</a:t>
            </a:r>
          </a:p>
          <a:p>
            <a:r>
              <a:rPr lang="ru-RU" dirty="0"/>
              <a:t>Ключовата дума </a:t>
            </a:r>
            <a:r>
              <a:rPr lang="en-US" b="1" dirty="0">
                <a:solidFill>
                  <a:schemeClr val="bg1"/>
                </a:solidFill>
              </a:rPr>
              <a:t>FROM </a:t>
            </a:r>
            <a:r>
              <a:rPr lang="ru-RU" dirty="0"/>
              <a:t>е последвана от името на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r>
              <a:rPr lang="en-US" dirty="0"/>
              <a:t>, </a:t>
            </a:r>
            <a:r>
              <a:rPr lang="ru-RU" dirty="0"/>
              <a:t>от която искаме да </a:t>
            </a:r>
            <a:r>
              <a:rPr lang="bg-BG" b="1" dirty="0">
                <a:solidFill>
                  <a:schemeClr val="bg1"/>
                </a:solidFill>
              </a:rPr>
              <a:t>извлечем </a:t>
            </a:r>
            <a:r>
              <a:rPr lang="ru-RU" dirty="0"/>
              <a:t>данни</a:t>
            </a:r>
            <a:endParaRPr lang="en-US" dirty="0"/>
          </a:p>
          <a:p>
            <a:r>
              <a:rPr lang="bg-BG" dirty="0"/>
              <a:t>При използване на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SELECT *</a:t>
            </a:r>
            <a:r>
              <a:rPr lang="bg-BG" dirty="0"/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заявката ще върне </a:t>
            </a:r>
            <a:r>
              <a:rPr lang="bg-BG" b="1" dirty="0">
                <a:solidFill>
                  <a:schemeClr val="bg1"/>
                </a:solidFill>
              </a:rPr>
              <a:t>всички редове и колони </a:t>
            </a:r>
            <a:r>
              <a:rPr lang="bg-BG" dirty="0"/>
              <a:t>от посочената таблица</a:t>
            </a:r>
            <a:endParaRPr lang="ru-RU" dirty="0"/>
          </a:p>
          <a:p>
            <a:pP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чрез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696000" y="1359000"/>
            <a:ext cx="5310000" cy="58976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 </a:t>
            </a:r>
            <a:r>
              <a:rPr lang="en-US" sz="3200" b="1" dirty="0"/>
              <a:t>*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FROM </a:t>
            </a:r>
            <a:r>
              <a:rPr lang="en-US" sz="3200" b="1" dirty="0"/>
              <a:t>People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66000" y="1359000"/>
            <a:ext cx="139500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5151000" y="2034000"/>
            <a:ext cx="2532555" cy="441198"/>
          </a:xfrm>
          <a:prstGeom prst="wedgeRoundRectCallout">
            <a:avLst>
              <a:gd name="adj1" fmla="val -49476"/>
              <a:gd name="adj2" fmla="val -831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B592CC-96A7-1BD3-2795-BAD652473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1697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(1)</a:t>
            </a:r>
            <a:endParaRPr lang="bg-BG" dirty="0"/>
          </a:p>
        </p:txBody>
      </p:sp>
      <p:sp>
        <p:nvSpPr>
          <p:cNvPr id="6" name="Content Placeholder 5"/>
          <p:cNvSpPr>
            <a:spLocks noGrp="1" noChangeArrowheads="1"/>
          </p:cNvSpPr>
          <p:nvPr>
            <p:ph idx="4294967295"/>
          </p:nvPr>
        </p:nvSpPr>
        <p:spPr bwMode="auto">
          <a:xfrm>
            <a:off x="921000" y="2079000"/>
            <a:ext cx="10440000" cy="26900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INSERT INTO 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People (</a:t>
            </a:r>
            <a:r>
              <a:rPr lang="en-US" sz="3200" b="1" dirty="0"/>
              <a:t>Id, Email, </a:t>
            </a:r>
            <a:r>
              <a:rPr lang="en-US" sz="3200" b="1" dirty="0" err="1"/>
              <a:t>FirstName</a:t>
            </a:r>
            <a:r>
              <a:rPr lang="en-US" sz="3200" b="1" dirty="0"/>
              <a:t>, </a:t>
            </a:r>
            <a:r>
              <a:rPr lang="en-US" sz="3200" b="1" dirty="0" err="1"/>
              <a:t>LastName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VALUES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(1, 'john@example.com', 'John', 'Doe'),</a:t>
            </a:r>
            <a:endParaRPr lang="bg-BG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b="1" noProof="1">
                <a:solidFill>
                  <a:schemeClr val="tx2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 </a:t>
            </a:r>
            <a:r>
              <a:rPr lang="en-US" sz="3200" b="1" dirty="0"/>
              <a:t>(2, 'jane@example.com', 'Jane', 'Smith'),</a:t>
            </a:r>
            <a:endParaRPr lang="bg-BG" sz="3200" b="1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200" dirty="0"/>
              <a:t>     </a:t>
            </a:r>
            <a:r>
              <a:rPr lang="en-US" sz="3200" b="1" dirty="0"/>
              <a:t>(3, 'mike@example.com', 'Mike', 'Johnson')</a:t>
            </a:r>
            <a:endParaRPr lang="en-US" sz="3200" b="1" noProof="1">
              <a:solidFill>
                <a:schemeClr val="tx2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9696000" y="3069000"/>
            <a:ext cx="1861008" cy="585000"/>
          </a:xfrm>
          <a:prstGeom prst="wedgeRoundRectCallout">
            <a:avLst>
              <a:gd name="adj1" fmla="val -48930"/>
              <a:gd name="adj2" fmla="val -1258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Колони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4746000" y="5615620"/>
            <a:ext cx="1845000" cy="603379"/>
          </a:xfrm>
          <a:prstGeom prst="wedgeRoundRectCallout">
            <a:avLst>
              <a:gd name="adj1" fmla="val -16533"/>
              <a:gd name="adj2" fmla="val -2078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Данни</a:t>
            </a:r>
          </a:p>
        </p:txBody>
      </p:sp>
      <p:sp>
        <p:nvSpPr>
          <p:cNvPr id="24" name="Rectangle: Rounded Corners 12">
            <a:extLst>
              <a:ext uri="{FF2B5EF4-FFF2-40B4-BE49-F238E27FC236}">
                <a16:creationId xmlns:a16="http://schemas.microsoft.com/office/drawing/2014/main" id="{9DA28A83-547E-448D-9FBA-384C606E5B39}"/>
              </a:ext>
            </a:extLst>
          </p:cNvPr>
          <p:cNvSpPr/>
          <p:nvPr/>
        </p:nvSpPr>
        <p:spPr>
          <a:xfrm>
            <a:off x="3627090" y="2088728"/>
            <a:ext cx="1508760" cy="56734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4971000" y="1359000"/>
            <a:ext cx="3240000" cy="585000"/>
          </a:xfrm>
          <a:prstGeom prst="wedgeRoundRectCallout">
            <a:avLst>
              <a:gd name="adj1" fmla="val -41025"/>
              <a:gd name="adj2" fmla="val 93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таблица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E055C4A-1126-5B8E-3347-7A34EFDF1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2943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Операторът </a:t>
            </a:r>
            <a:r>
              <a:rPr lang="en-US" b="1" dirty="0">
                <a:solidFill>
                  <a:schemeClr val="bg1"/>
                </a:solidFill>
              </a:rPr>
              <a:t>INSERT INTO </a:t>
            </a:r>
            <a:r>
              <a:rPr lang="ru-RU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добавяне </a:t>
            </a:r>
            <a:r>
              <a:rPr lang="ru-RU" dirty="0"/>
              <a:t>на нови редове в таблицата </a:t>
            </a:r>
            <a:r>
              <a:rPr lang="en-US" b="1" dirty="0">
                <a:solidFill>
                  <a:schemeClr val="bg1"/>
                </a:solidFill>
              </a:rPr>
              <a:t>People</a:t>
            </a:r>
            <a:endParaRPr lang="ru-RU" dirty="0"/>
          </a:p>
          <a:p>
            <a:r>
              <a:rPr lang="ru-RU" dirty="0"/>
              <a:t>Посочваме </a:t>
            </a:r>
            <a:r>
              <a:rPr lang="bg-BG" b="1" dirty="0">
                <a:solidFill>
                  <a:schemeClr val="bg1"/>
                </a:solidFill>
              </a:rPr>
              <a:t>имената на колоните </a:t>
            </a:r>
            <a:r>
              <a:rPr lang="ru-RU" dirty="0"/>
              <a:t>след името на таблицата, за да сме сигурни, че данните ще се запишат в тях</a:t>
            </a:r>
          </a:p>
          <a:p>
            <a:r>
              <a:rPr lang="bg-BG" dirty="0"/>
              <a:t>Ключовата дума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VALUES </a:t>
            </a:r>
            <a:r>
              <a:rPr lang="bg-BG" dirty="0"/>
              <a:t>е последвана от набор от скоби, съдържащи </a:t>
            </a:r>
            <a:r>
              <a:rPr lang="bg-BG" b="1" dirty="0">
                <a:solidFill>
                  <a:schemeClr val="bg1"/>
                </a:solidFill>
              </a:rPr>
              <a:t>стойностите за всеки ред</a:t>
            </a:r>
            <a:r>
              <a:rPr lang="bg-BG" dirty="0"/>
              <a:t>, който искаме да добавим</a:t>
            </a:r>
            <a:endParaRPr lang="en-US" dirty="0"/>
          </a:p>
          <a:p>
            <a:r>
              <a:rPr lang="bg-BG" dirty="0"/>
              <a:t>Всеки набор от стойности съответства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ред в таблицата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данни чрез </a:t>
            </a:r>
            <a:r>
              <a:rPr lang="en-US" dirty="0"/>
              <a:t>SQL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DAFA887-93DC-FE06-C7DE-B7D887170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8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8" y="1384495"/>
            <a:ext cx="2840683" cy="23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AE6A1FD-951B-BB4F-EC39-C1D0F100F2C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Запознаване с </a:t>
            </a:r>
            <a:r>
              <a:rPr lang="en-US"/>
              <a:t>SQL Server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8CC101B-D563-EFCE-ADE9-2241D6CCD10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Същност и архитектура</a:t>
            </a:r>
          </a:p>
        </p:txBody>
      </p:sp>
    </p:spTree>
    <p:extLst>
      <p:ext uri="{BB962C8B-B14F-4D97-AF65-F5344CB8AC3E}">
        <p14:creationId xmlns:p14="http://schemas.microsoft.com/office/powerpoint/2010/main" val="119890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sz="3600" dirty="0"/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ALTER TABLE</a:t>
            </a:r>
            <a:r>
              <a:rPr lang="en-US" sz="3600" dirty="0"/>
              <a:t>, </a:t>
            </a:r>
            <a:r>
              <a:rPr lang="bg-BG" sz="3600" dirty="0"/>
              <a:t>за да въведем промяна в избраната таблица</a:t>
            </a:r>
            <a:endParaRPr lang="en-US" sz="3600" dirty="0"/>
          </a:p>
          <a:p>
            <a:r>
              <a:rPr lang="bg-BG" sz="3600" dirty="0"/>
              <a:t>С ключовата дума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ru-RU" sz="3600" dirty="0"/>
              <a:t>добавяме нова колона от тип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ru-RU" sz="3600" dirty="0"/>
              <a:t> с име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600" dirty="0"/>
              <a:t> </a:t>
            </a:r>
            <a:r>
              <a:rPr lang="ru-RU" sz="3600" dirty="0"/>
              <a:t>към таблицата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колона към таблица</a:t>
            </a:r>
            <a:endParaRPr lang="en-US" dirty="0"/>
          </a:p>
        </p:txBody>
      </p:sp>
      <p:sp>
        <p:nvSpPr>
          <p:cNvPr id="5" name="Content Placeholder 5"/>
          <p:cNvSpPr txBox="1">
            <a:spLocks noChangeArrowheads="1"/>
          </p:cNvSpPr>
          <p:nvPr/>
        </p:nvSpPr>
        <p:spPr bwMode="auto">
          <a:xfrm>
            <a:off x="696000" y="1404000"/>
            <a:ext cx="4635000" cy="10575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ALTER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</a:t>
            </a:r>
            <a:r>
              <a:rPr lang="en-US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People</a:t>
            </a:r>
            <a:r>
              <a:rPr lang="en-US" sz="3200" b="1" dirty="0"/>
              <a:t> </a:t>
            </a:r>
          </a:p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</a:t>
            </a:r>
            <a:r>
              <a:rPr lang="bg-BG" sz="32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US" sz="3200" b="1" dirty="0"/>
              <a:t>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F51AB7D-77CB-3A59-E530-3DA0D9DA0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2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302704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634833" y="4105075"/>
            <a:ext cx="2118197" cy="229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06714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1000" y="1719000"/>
            <a:ext cx="8795363" cy="4689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 SQL Server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система за управление на големи обеми от данни</a:t>
            </a:r>
          </a:p>
          <a:p>
            <a:pPr marL="457200" indent="-457200"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SQL Server Express LocalDB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== </a:t>
            </a:r>
            <a:r>
              <a:rPr lang="bg-BG" sz="3400" dirty="0">
                <a:solidFill>
                  <a:schemeClr val="bg2"/>
                </a:solidFill>
              </a:rPr>
              <a:t>опростена версия на Microsoft SQL Server</a:t>
            </a:r>
          </a:p>
          <a:p>
            <a:pPr marL="457200" indent="-4572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Чрез </a:t>
            </a:r>
            <a:r>
              <a:rPr lang="en-US" sz="3400" dirty="0">
                <a:solidFill>
                  <a:schemeClr val="bg2"/>
                </a:solidFill>
              </a:rPr>
              <a:t>SQL </a:t>
            </a:r>
            <a:r>
              <a:rPr lang="bg-BG" sz="3400" dirty="0">
                <a:solidFill>
                  <a:schemeClr val="bg2"/>
                </a:solidFill>
              </a:rPr>
              <a:t>можем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създаваме таблици</a:t>
            </a:r>
            <a:r>
              <a:rPr lang="bg-BG" sz="3400" dirty="0">
                <a:solidFill>
                  <a:schemeClr val="bg2"/>
                </a:solidFill>
              </a:rPr>
              <a:t>, да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вмъкваме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редактираме</a:t>
            </a:r>
            <a:r>
              <a:rPr lang="bg-BG" sz="3400" dirty="0">
                <a:solidFill>
                  <a:schemeClr val="bg2"/>
                </a:solidFill>
              </a:rPr>
              <a:t> данни</a:t>
            </a: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3400" b="1" dirty="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56998D3-96AE-97F0-0C9A-4B9BC889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797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29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CB317F0-EC16-0294-FD1E-38391255A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956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71000" y="1121143"/>
            <a:ext cx="9724234" cy="5546589"/>
          </a:xfrm>
        </p:spPr>
        <p:txBody>
          <a:bodyPr/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MS SQL Server </a:t>
            </a:r>
            <a:r>
              <a:rPr lang="ru-RU" dirty="0"/>
              <a:t>е мощна </a:t>
            </a:r>
            <a:r>
              <a:rPr lang="ru-RU" b="1" dirty="0">
                <a:solidFill>
                  <a:schemeClr val="bg1"/>
                </a:solidFill>
              </a:rPr>
              <a:t>система за управление 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релационни бази данни </a:t>
            </a:r>
            <a:r>
              <a:rPr lang="ru-RU" dirty="0"/>
              <a:t>на </a:t>
            </a:r>
            <a:r>
              <a:rPr lang="bg-BG" sz="3400" dirty="0"/>
              <a:t>корпоративно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ru-RU" dirty="0"/>
              <a:t>ниво</a:t>
            </a:r>
          </a:p>
          <a:p>
            <a:r>
              <a:rPr lang="bg-BG" dirty="0"/>
              <a:t>Използва се за управление и съхранение на големи обеми от данни</a:t>
            </a:r>
          </a:p>
          <a:p>
            <a:r>
              <a:rPr lang="bg-BG" sz="3400" dirty="0"/>
              <a:t>Предлага стабилна </a:t>
            </a:r>
            <a:r>
              <a:rPr lang="bg-BG" sz="3400" b="1" dirty="0">
                <a:solidFill>
                  <a:schemeClr val="bg1"/>
                </a:solidFill>
              </a:rPr>
              <a:t>сигурност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мащабируемост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400" dirty="0"/>
              <a:t> </a:t>
            </a:r>
            <a:br>
              <a:rPr lang="ru-RU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Server</a:t>
            </a:r>
          </a:p>
        </p:txBody>
      </p:sp>
      <p:pic>
        <p:nvPicPr>
          <p:cNvPr id="5" name="Picture 4" descr="Ð ÐµÐ·ÑÐ»ÑÐ°Ñ Ñ Ð¸Ð·Ð¾Ð±ÑÐ°Ð¶ÐµÐ½Ð¸Ðµ Ð·Ð° sql server express png">
            <a:extLst>
              <a:ext uri="{FF2B5EF4-FFF2-40B4-BE49-F238E27FC236}">
                <a16:creationId xmlns:a16="http://schemas.microsoft.com/office/drawing/2014/main" id="{ABA81264-79EA-4C61-B859-F609E78C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17" y="4425935"/>
            <a:ext cx="2652883" cy="21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1BE9CF1-990B-CACB-8B25-AF1DFA79D6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22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Логическо съхранение</a:t>
            </a:r>
            <a:endParaRPr lang="en-US" dirty="0"/>
          </a:p>
          <a:p>
            <a:pPr lvl="1"/>
            <a:r>
              <a:rPr lang="bg-BG" dirty="0"/>
              <a:t>Инстанция</a:t>
            </a:r>
            <a:endParaRPr lang="en-US" dirty="0"/>
          </a:p>
          <a:p>
            <a:pPr lvl="1"/>
            <a:r>
              <a:rPr lang="bg-BG" dirty="0"/>
              <a:t>База данни</a:t>
            </a:r>
            <a:endParaRPr lang="en-US" dirty="0"/>
          </a:p>
          <a:p>
            <a:pPr lvl="1"/>
            <a:r>
              <a:rPr lang="bg-BG" dirty="0"/>
              <a:t>Схема</a:t>
            </a:r>
            <a:endParaRPr lang="en-US" dirty="0"/>
          </a:p>
          <a:p>
            <a:pPr lvl="1"/>
            <a:r>
              <a:rPr lang="bg-BG" dirty="0"/>
              <a:t>Таблица</a:t>
            </a:r>
            <a:endParaRPr lang="en-US" dirty="0"/>
          </a:p>
          <a:p>
            <a:r>
              <a:rPr lang="bg-BG" dirty="0"/>
              <a:t>Физическо съхранение</a:t>
            </a:r>
            <a:endParaRPr lang="en-US" dirty="0"/>
          </a:p>
          <a:p>
            <a:pPr lvl="1"/>
            <a:r>
              <a:rPr lang="bg-BG" dirty="0"/>
              <a:t>Файлове с данни </a:t>
            </a:r>
            <a:endParaRPr lang="en-US" dirty="0"/>
          </a:p>
          <a:p>
            <a:pPr lvl="1"/>
            <a:r>
              <a:rPr lang="bg-BG" dirty="0"/>
              <a:t>Страници с данни</a:t>
            </a:r>
            <a:r>
              <a:rPr lang="en-US" dirty="0"/>
              <a:t> </a:t>
            </a:r>
            <a:br>
              <a:rPr lang="bg-BG" dirty="0"/>
            </a:br>
            <a:r>
              <a:rPr lang="en-US" dirty="0"/>
              <a:t>(</a:t>
            </a:r>
            <a:r>
              <a:rPr lang="bg-BG" dirty="0"/>
              <a:t>логове)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Server </a:t>
            </a:r>
            <a:r>
              <a:rPr lang="bg-BG" dirty="0"/>
              <a:t>архитектура</a:t>
            </a:r>
            <a:endParaRPr lang="en-US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05400" y="1295400"/>
            <a:ext cx="6400800" cy="2971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bg-BG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Инстанция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13"/>
          <p:cNvSpPr/>
          <p:nvPr/>
        </p:nvSpPr>
        <p:spPr>
          <a:xfrm>
            <a:off x="5251768" y="1905001"/>
            <a:ext cx="3817620" cy="2202543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: Rounded Corners 13"/>
          <p:cNvSpPr/>
          <p:nvPr/>
        </p:nvSpPr>
        <p:spPr>
          <a:xfrm>
            <a:off x="5320136" y="2400300"/>
            <a:ext cx="3642572" cy="982980"/>
          </a:xfrm>
          <a:prstGeom prst="roundRect">
            <a:avLst>
              <a:gd name="adj" fmla="val 5319"/>
            </a:avLst>
          </a:prstGeom>
          <a:solidFill>
            <a:schemeClr val="bg2">
              <a:alpha val="25098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: Rounded Corners 13"/>
          <p:cNvSpPr/>
          <p:nvPr/>
        </p:nvSpPr>
        <p:spPr>
          <a:xfrm>
            <a:off x="5410200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: Rounded Corners 13"/>
          <p:cNvSpPr/>
          <p:nvPr/>
        </p:nvSpPr>
        <p:spPr>
          <a:xfrm>
            <a:off x="6588336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7766472" y="2866534"/>
            <a:ext cx="1094528" cy="380048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Таблица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: Rounded Corners 13"/>
          <p:cNvSpPr/>
          <p:nvPr/>
        </p:nvSpPr>
        <p:spPr>
          <a:xfrm>
            <a:off x="5320136" y="3444240"/>
            <a:ext cx="3642572" cy="548640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Схема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Rectangle: Rounded Corners 13"/>
          <p:cNvSpPr/>
          <p:nvPr/>
        </p:nvSpPr>
        <p:spPr>
          <a:xfrm>
            <a:off x="9196997" y="1905001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Rectangle: Rounded Corners 13"/>
          <p:cNvSpPr/>
          <p:nvPr/>
        </p:nvSpPr>
        <p:spPr>
          <a:xfrm>
            <a:off x="9196997" y="3095173"/>
            <a:ext cx="2185355" cy="1012371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База 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79"/>
          <p:cNvGrpSpPr/>
          <p:nvPr/>
        </p:nvGrpSpPr>
        <p:grpSpPr>
          <a:xfrm>
            <a:off x="5105400" y="4876800"/>
            <a:ext cx="6400800" cy="1423202"/>
            <a:chOff x="5103812" y="4876800"/>
            <a:chExt cx="6400800" cy="1423202"/>
          </a:xfrm>
        </p:grpSpPr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3802" y="5155321"/>
              <a:ext cx="863766" cy="863766"/>
            </a:xfrm>
            <a:prstGeom prst="rect">
              <a:avLst/>
            </a:prstGeom>
            <a:noFill/>
          </p:spPr>
        </p:pic>
        <p:sp>
          <p:nvSpPr>
            <p:cNvPr id="51" name="Rectangle: Rounded Corners 50"/>
            <p:cNvSpPr/>
            <p:nvPr/>
          </p:nvSpPr>
          <p:spPr>
            <a:xfrm>
              <a:off x="5103812" y="4876800"/>
              <a:ext cx="6400800" cy="1423202"/>
            </a:xfrm>
            <a:prstGeom prst="roundRect">
              <a:avLst>
                <a:gd name="adj" fmla="val 5385"/>
              </a:avLst>
            </a:prstGeom>
            <a:noFill/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2800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endParaRPr>
            </a:p>
          </p:txBody>
        </p:sp>
      </p:grpSp>
      <p:sp>
        <p:nvSpPr>
          <p:cNvPr id="52" name="Rectangle: Rounded Corners 51"/>
          <p:cNvSpPr/>
          <p:nvPr/>
        </p:nvSpPr>
        <p:spPr>
          <a:xfrm>
            <a:off x="6529146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Данни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Arrow: Right 52"/>
          <p:cNvSpPr/>
          <p:nvPr/>
        </p:nvSpPr>
        <p:spPr>
          <a:xfrm rot="5400000">
            <a:off x="8102890" y="4280340"/>
            <a:ext cx="421691" cy="58332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5" name="Rectangle: Rounded Corners 54"/>
          <p:cNvSpPr/>
          <p:nvPr/>
        </p:nvSpPr>
        <p:spPr>
          <a:xfrm>
            <a:off x="9048909" y="4978963"/>
            <a:ext cx="2331854" cy="1191407"/>
          </a:xfrm>
          <a:prstGeom prst="roundRect">
            <a:avLst>
              <a:gd name="adj" fmla="val 5319"/>
            </a:avLst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bg-BG" b="1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Логове</a:t>
            </a:r>
            <a:endParaRPr lang="en-US" b="1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447E87EA-BCFB-41EF-B5B2-6BB6109E767F}"/>
              </a:ext>
            </a:extLst>
          </p:cNvPr>
          <p:cNvGrpSpPr/>
          <p:nvPr/>
        </p:nvGrpSpPr>
        <p:grpSpPr>
          <a:xfrm>
            <a:off x="9086850" y="5499904"/>
            <a:ext cx="2240355" cy="533400"/>
            <a:chOff x="9086850" y="5499904"/>
            <a:chExt cx="2240355" cy="533400"/>
          </a:xfrm>
        </p:grpSpPr>
        <p:grpSp>
          <p:nvGrpSpPr>
            <p:cNvPr id="7" name="Group 43"/>
            <p:cNvGrpSpPr/>
            <p:nvPr/>
          </p:nvGrpSpPr>
          <p:grpSpPr>
            <a:xfrm>
              <a:off x="9086850" y="5499904"/>
              <a:ext cx="609600" cy="533400"/>
              <a:chOff x="3998912" y="2209800"/>
              <a:chExt cx="609600" cy="533400"/>
            </a:xfrm>
          </p:grpSpPr>
          <p:sp>
            <p:nvSpPr>
              <p:cNvPr id="45" name="Rectangle: Folded Corner 4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8" name="Group 55"/>
            <p:cNvGrpSpPr/>
            <p:nvPr/>
          </p:nvGrpSpPr>
          <p:grpSpPr>
            <a:xfrm>
              <a:off x="9630435" y="5499904"/>
              <a:ext cx="609600" cy="533400"/>
              <a:chOff x="3998912" y="2209800"/>
              <a:chExt cx="609600" cy="533400"/>
            </a:xfrm>
          </p:grpSpPr>
          <p:sp>
            <p:nvSpPr>
              <p:cNvPr id="57" name="Rectangle: Folded Corner 5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0" name="Group 58"/>
            <p:cNvGrpSpPr/>
            <p:nvPr/>
          </p:nvGrpSpPr>
          <p:grpSpPr>
            <a:xfrm>
              <a:off x="10174020" y="5499904"/>
              <a:ext cx="609600" cy="533400"/>
              <a:chOff x="3998912" y="2209800"/>
              <a:chExt cx="609600" cy="533400"/>
            </a:xfrm>
          </p:grpSpPr>
          <p:sp>
            <p:nvSpPr>
              <p:cNvPr id="60" name="Rectangle: Folded Corner 59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5" name="Group 61"/>
            <p:cNvGrpSpPr/>
            <p:nvPr/>
          </p:nvGrpSpPr>
          <p:grpSpPr>
            <a:xfrm>
              <a:off x="10717605" y="5499904"/>
              <a:ext cx="609600" cy="533400"/>
              <a:chOff x="3998912" y="2209800"/>
              <a:chExt cx="609600" cy="533400"/>
            </a:xfrm>
          </p:grpSpPr>
          <p:sp>
            <p:nvSpPr>
              <p:cNvPr id="63" name="Rectangle: Folded Corner 6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rgbClr val="00B050">
                  <a:alpha val="25098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C5DCFAD8-0451-4DFD-BC3E-C11FC2EDAC46}"/>
              </a:ext>
            </a:extLst>
          </p:cNvPr>
          <p:cNvGrpSpPr/>
          <p:nvPr/>
        </p:nvGrpSpPr>
        <p:grpSpPr>
          <a:xfrm>
            <a:off x="6552724" y="5499904"/>
            <a:ext cx="2240355" cy="533400"/>
            <a:chOff x="6552724" y="5499904"/>
            <a:chExt cx="2240355" cy="533400"/>
          </a:xfrm>
        </p:grpSpPr>
        <p:grpSp>
          <p:nvGrpSpPr>
            <p:cNvPr id="17" name="Group 66"/>
            <p:cNvGrpSpPr/>
            <p:nvPr/>
          </p:nvGrpSpPr>
          <p:grpSpPr>
            <a:xfrm>
              <a:off x="6552724" y="5499904"/>
              <a:ext cx="609600" cy="533400"/>
              <a:chOff x="3998912" y="2209800"/>
              <a:chExt cx="609600" cy="533400"/>
            </a:xfrm>
          </p:grpSpPr>
          <p:sp>
            <p:nvSpPr>
              <p:cNvPr id="77" name="Rectangle: Folded Corner 76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67"/>
            <p:cNvGrpSpPr/>
            <p:nvPr/>
          </p:nvGrpSpPr>
          <p:grpSpPr>
            <a:xfrm>
              <a:off x="7096309" y="5499904"/>
              <a:ext cx="609600" cy="533400"/>
              <a:chOff x="3998912" y="2209800"/>
              <a:chExt cx="609600" cy="533400"/>
            </a:xfrm>
          </p:grpSpPr>
          <p:sp>
            <p:nvSpPr>
              <p:cNvPr id="75" name="Rectangle: Folded Corner 74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0" name="Group 68"/>
            <p:cNvGrpSpPr/>
            <p:nvPr/>
          </p:nvGrpSpPr>
          <p:grpSpPr>
            <a:xfrm>
              <a:off x="7639894" y="5499904"/>
              <a:ext cx="609600" cy="533400"/>
              <a:chOff x="3998912" y="2209800"/>
              <a:chExt cx="609600" cy="533400"/>
            </a:xfrm>
          </p:grpSpPr>
          <p:sp>
            <p:nvSpPr>
              <p:cNvPr id="73" name="Rectangle: Folded Corner 72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69"/>
            <p:cNvGrpSpPr/>
            <p:nvPr/>
          </p:nvGrpSpPr>
          <p:grpSpPr>
            <a:xfrm>
              <a:off x="8183479" y="5499904"/>
              <a:ext cx="609600" cy="533400"/>
              <a:chOff x="3998912" y="2209800"/>
              <a:chExt cx="609600" cy="533400"/>
            </a:xfrm>
          </p:grpSpPr>
          <p:sp>
            <p:nvSpPr>
              <p:cNvPr id="71" name="Rectangle: Folded Corner 70"/>
              <p:cNvSpPr/>
              <p:nvPr/>
            </p:nvSpPr>
            <p:spPr>
              <a:xfrm rot="10800000">
                <a:off x="4113212" y="2209800"/>
                <a:ext cx="381000" cy="533400"/>
              </a:xfrm>
              <a:prstGeom prst="foldedCorner">
                <a:avLst>
                  <a:gd name="adj" fmla="val 44167"/>
                </a:avLst>
              </a:prstGeom>
              <a:solidFill>
                <a:schemeClr val="accent1">
                  <a:alpha val="25098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998912" y="2362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onsolas" panose="020B0609020204030204" pitchFamily="49" charset="0"/>
                  </a:rPr>
                  <a:t>☰</a:t>
                </a:r>
                <a:endParaRPr lang="en-US" sz="900" b="1" dirty="0"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8BF7187C-254F-11C5-AC82-CA17E1237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38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3" grpId="0" animBg="1"/>
      <p:bldP spid="40" grpId="0" animBg="1"/>
      <p:bldP spid="52" grpId="0" animBg="1"/>
      <p:bldP spid="53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bg-BG" sz="3200" dirty="0"/>
              <a:t>При инсталацията изберете опцията "</a:t>
            </a:r>
            <a:r>
              <a:rPr lang="en-US" b="1"/>
              <a:t>Download Media</a:t>
            </a:r>
            <a:r>
              <a:rPr lang="bg-BG" sz="3200"/>
              <a:t>"</a:t>
            </a:r>
            <a:endParaRPr lang="en-US" sz="3200" dirty="0"/>
          </a:p>
          <a:p>
            <a:endParaRPr lang="en-US" sz="3200" dirty="0"/>
          </a:p>
          <a:p>
            <a:endParaRPr lang="bg-BG" dirty="0"/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EC4C08-BC51-94F2-FAD1-07C63247D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28" name="Picture 4" descr="Express Edition installer">
            <a:extLst>
              <a:ext uri="{FF2B5EF4-FFF2-40B4-BE49-F238E27FC236}">
                <a16:creationId xmlns:a16="http://schemas.microsoft.com/office/drawing/2014/main" id="{DCD925C5-EB92-A552-8D7B-3F53159F2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109" y="1913088"/>
            <a:ext cx="5893783" cy="4665912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51033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Изберете </a:t>
            </a:r>
            <a:r>
              <a:rPr lang="ru-RU" sz="3600" b="1" dirty="0">
                <a:solidFill>
                  <a:schemeClr val="bg1"/>
                </a:solidFill>
              </a:rPr>
              <a:t>език</a:t>
            </a:r>
            <a:r>
              <a:rPr lang="ru-RU" sz="3600" dirty="0"/>
              <a:t> и изберете опцията </a:t>
            </a:r>
            <a:r>
              <a:rPr lang="ru-RU" sz="3600" b="1" dirty="0">
                <a:solidFill>
                  <a:schemeClr val="bg1"/>
                </a:solidFill>
              </a:rPr>
              <a:t>LocalDB</a:t>
            </a:r>
            <a:r>
              <a:rPr lang="ru-RU" sz="3600" dirty="0"/>
              <a:t> </a:t>
            </a:r>
          </a:p>
          <a:p>
            <a:r>
              <a:rPr lang="ru-RU" sz="3600" dirty="0"/>
              <a:t>Посочете </a:t>
            </a:r>
            <a:r>
              <a:rPr lang="ru-RU" sz="3600" b="1" dirty="0">
                <a:solidFill>
                  <a:schemeClr val="bg1"/>
                </a:solidFill>
              </a:rPr>
              <a:t>местоположение</a:t>
            </a:r>
            <a:r>
              <a:rPr lang="ru-RU" sz="3600" dirty="0"/>
              <a:t> за </a:t>
            </a:r>
            <a:r>
              <a:rPr lang="ru-RU" sz="3600" b="1" dirty="0">
                <a:solidFill>
                  <a:schemeClr val="bg1"/>
                </a:solidFill>
              </a:rPr>
              <a:t>изтегляне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(2)</a:t>
            </a:r>
          </a:p>
        </p:txBody>
      </p:sp>
      <p:pic>
        <p:nvPicPr>
          <p:cNvPr id="2052" name="Picture 4" descr="Express Edition installer - download option">
            <a:extLst>
              <a:ext uri="{FF2B5EF4-FFF2-40B4-BE49-F238E27FC236}">
                <a16:creationId xmlns:a16="http://schemas.microsoft.com/office/drawing/2014/main" id="{3A854023-6502-8AB0-FCDF-4F4FA3485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054" y="2618999"/>
            <a:ext cx="5039892" cy="3989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76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След това ще получите диалогов прозорец, индикиращ успешно изтегляне</a:t>
            </a:r>
          </a:p>
          <a:p>
            <a:r>
              <a:rPr lang="ru-RU" sz="3600" dirty="0"/>
              <a:t>Изберете опцията </a:t>
            </a:r>
            <a:r>
              <a:rPr lang="en-US" sz="3600" dirty="0">
                <a:latin typeface="Consolas" panose="020B0609020204030204" pitchFamily="49" charset="0"/>
              </a:rPr>
              <a:t>[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Open Folder</a:t>
            </a:r>
            <a:r>
              <a:rPr lang="en-US" sz="3600" dirty="0">
                <a:latin typeface="Consolas" panose="020B0609020204030204" pitchFamily="49" charset="0"/>
              </a:rPr>
              <a:t>]</a:t>
            </a:r>
            <a:r>
              <a:rPr lang="ru-RU" sz="3600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</a:t>
            </a:r>
            <a:r>
              <a:rPr lang="bg-BG" dirty="0"/>
              <a:t>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A3E35-F2A1-B98C-1D02-E38E31667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548" y="3744000"/>
            <a:ext cx="5934903" cy="2286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53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B9A2A4-397D-52B2-42FA-370852384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59F384-14D2-418E-A867-6E174A97B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Папката ще се отвори и ще видите </a:t>
            </a:r>
            <a:r>
              <a:rPr lang="ru-RU" b="1" dirty="0">
                <a:solidFill>
                  <a:schemeClr val="bg1"/>
                </a:solidFill>
              </a:rPr>
              <a:t>SqlLocalDB.</a:t>
            </a:r>
            <a:r>
              <a:rPr lang="en-US" b="1" dirty="0">
                <a:solidFill>
                  <a:schemeClr val="bg1"/>
                </a:solidFill>
              </a:rPr>
              <a:t>msi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Стартирайте</a:t>
            </a:r>
            <a:r>
              <a:rPr lang="ru-RU" dirty="0"/>
              <a:t> този изпълним файл, за да </a:t>
            </a:r>
            <a:r>
              <a:rPr lang="bg-BG" dirty="0"/>
              <a:t>отворите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съветника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723B9E-72D3-FC99-2F89-33AEAF20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Изтегляне на </a:t>
            </a:r>
            <a:r>
              <a:rPr lang="en-US" dirty="0"/>
              <a:t>SQL Server Express LocalDB (4)</a:t>
            </a:r>
          </a:p>
        </p:txBody>
      </p:sp>
      <p:pic>
        <p:nvPicPr>
          <p:cNvPr id="4098" name="Picture 2" descr="SqlLocalDB installer">
            <a:extLst>
              <a:ext uri="{FF2B5EF4-FFF2-40B4-BE49-F238E27FC236}">
                <a16:creationId xmlns:a16="http://schemas.microsoft.com/office/drawing/2014/main" id="{9A9E67DF-B831-E4C4-F7D0-BA098301D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152" y="2649756"/>
            <a:ext cx="5227696" cy="396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3909</TotalTime>
  <Words>1295</Words>
  <Application>Microsoft Macintosh PowerPoint</Application>
  <PresentationFormat>Widescreen</PresentationFormat>
  <Paragraphs>233</Paragraphs>
  <Slides>33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Въведение в MS SQL Server</vt:lpstr>
      <vt:lpstr>Съдържание</vt:lpstr>
      <vt:lpstr>Същност и архитектура</vt:lpstr>
      <vt:lpstr>MS SQL Server</vt:lpstr>
      <vt:lpstr>SQL Server архитектура</vt:lpstr>
      <vt:lpstr>Изтегляне на SQL Server Express LocalDB (1)</vt:lpstr>
      <vt:lpstr>Изтегляне на SQL Server Express LocalDB (2)</vt:lpstr>
      <vt:lpstr>Изтегляне на SQL Server Express LocalDB (3)</vt:lpstr>
      <vt:lpstr>Изтегляне на SQL Server Express LocalDB (4)</vt:lpstr>
      <vt:lpstr>Изтегляне на SQL Server Express LocalDB (5)</vt:lpstr>
      <vt:lpstr>Изтегляне на SQL Server Express LocalDB (6)</vt:lpstr>
      <vt:lpstr>Предимства и недостатъци</vt:lpstr>
      <vt:lpstr>SQL Server Express LocalDB</vt:lpstr>
      <vt:lpstr>Изтегляне на SQL Server LocalDB</vt:lpstr>
      <vt:lpstr>Предимства и недостатъци</vt:lpstr>
      <vt:lpstr>Свързване със SQL Server</vt:lpstr>
      <vt:lpstr>Свързване</vt:lpstr>
      <vt:lpstr>Създаване на база данни чрез SQL</vt:lpstr>
      <vt:lpstr>SQL заявки</vt:lpstr>
      <vt:lpstr>Създаване на БД и таблица в SQL</vt:lpstr>
      <vt:lpstr>Разглеждане и редактиране на данни</vt:lpstr>
      <vt:lpstr>Съхраняване и извличане на данни (1)</vt:lpstr>
      <vt:lpstr>Съхраняване и извличане на данни (2)</vt:lpstr>
      <vt:lpstr>Редактиране на таблица</vt:lpstr>
      <vt:lpstr>Степен на отношение</vt:lpstr>
      <vt:lpstr>Изпълнение на SQL заявки</vt:lpstr>
      <vt:lpstr>Извличане на данни чрез SQL</vt:lpstr>
      <vt:lpstr>Вмъкване на данни чрез SQL (1)</vt:lpstr>
      <vt:lpstr>Вмъкване на данни чрез SQL (2)</vt:lpstr>
      <vt:lpstr>Добавяне на колона към таблица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към MS SQL Server</dc:title>
  <dc:subject>Databases Basics - MS SQL Server - Practical Training Course @ SoftUni</dc:subject>
  <dc:creator>BG-IT-Edu</dc:creator>
  <cp:keywords>Databases; SQL; programming; SoftUni; Software University; programming; software development; software engineering; course; database systems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98</cp:revision>
  <dcterms:created xsi:type="dcterms:W3CDTF">2018-05-23T13:08:44Z</dcterms:created>
  <dcterms:modified xsi:type="dcterms:W3CDTF">2024-07-13T07:48:13Z</dcterms:modified>
  <cp:category>db;databases;sql;programming;computer programming;software development</cp:category>
</cp:coreProperties>
</file>