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619" r:id="rId3"/>
    <p:sldId id="611" r:id="rId4"/>
    <p:sldId id="612" r:id="rId5"/>
    <p:sldId id="613" r:id="rId6"/>
    <p:sldId id="415" r:id="rId7"/>
    <p:sldId id="592" r:id="rId8"/>
    <p:sldId id="429" r:id="rId9"/>
    <p:sldId id="623" r:id="rId10"/>
    <p:sldId id="481" r:id="rId11"/>
    <p:sldId id="593" r:id="rId12"/>
    <p:sldId id="624" r:id="rId13"/>
    <p:sldId id="594" r:id="rId14"/>
    <p:sldId id="602" r:id="rId15"/>
    <p:sldId id="584" r:id="rId16"/>
    <p:sldId id="604" r:id="rId17"/>
    <p:sldId id="605" r:id="rId18"/>
    <p:sldId id="445" r:id="rId19"/>
    <p:sldId id="450" r:id="rId20"/>
    <p:sldId id="673" r:id="rId21"/>
    <p:sldId id="638" r:id="rId22"/>
    <p:sldId id="639" r:id="rId23"/>
    <p:sldId id="641" r:id="rId24"/>
    <p:sldId id="642" r:id="rId25"/>
    <p:sldId id="644" r:id="rId26"/>
    <p:sldId id="645" r:id="rId27"/>
    <p:sldId id="649" r:id="rId28"/>
    <p:sldId id="650" r:id="rId29"/>
    <p:sldId id="651" r:id="rId30"/>
    <p:sldId id="652" r:id="rId31"/>
    <p:sldId id="674" r:id="rId32"/>
    <p:sldId id="675" r:id="rId33"/>
    <p:sldId id="677" r:id="rId34"/>
    <p:sldId id="678" r:id="rId35"/>
    <p:sldId id="679" r:id="rId36"/>
    <p:sldId id="680" r:id="rId37"/>
    <p:sldId id="580" r:id="rId38"/>
    <p:sldId id="504" r:id="rId39"/>
    <p:sldId id="505" r:id="rId40"/>
    <p:sldId id="5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вторения на блокове код" id="{1D3306E6-F143-4A5D-84BE-A5BA3928F24F}">
          <p14:sldIdLst>
            <p14:sldId id="611"/>
            <p14:sldId id="612"/>
            <p14:sldId id="613"/>
            <p14:sldId id="415"/>
          </p14:sldIdLst>
        </p14:section>
        <p14:section name="Цикли със стъпка" id="{90F22C64-B33E-5C4F-9E94-ADD3609BF203}">
          <p14:sldIdLst>
            <p14:sldId id="592"/>
            <p14:sldId id="429"/>
            <p14:sldId id="623"/>
            <p14:sldId id="481"/>
            <p14:sldId id="593"/>
            <p14:sldId id="624"/>
            <p14:sldId id="594"/>
          </p14:sldIdLst>
        </p14:section>
        <p14:section name="Работа с текст" id="{749F8834-40EE-4AA2-ACDB-0FF4E6E94DDB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Конструкция на While-цикъл" id="{C4FD4BF9-7DF0-4242-8C76-EDF5C0E4AA50}">
          <p14:sldIdLst>
            <p14:sldId id="673"/>
            <p14:sldId id="638"/>
            <p14:sldId id="639"/>
            <p14:sldId id="641"/>
            <p14:sldId id="642"/>
            <p14:sldId id="644"/>
            <p14:sldId id="645"/>
            <p14:sldId id="649"/>
            <p14:sldId id="650"/>
            <p14:sldId id="651"/>
            <p14:sldId id="652"/>
          </p14:sldIdLst>
        </p14:section>
        <p14:section name="Вложени цикли" id="{6CFFCDD4-51EB-423D-8D1A-C00B34833F20}">
          <p14:sldIdLst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8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208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331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C9C65-FF95-46CC-8242-8A3633DBC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7A6B28-BC07-4F8B-822C-D0863E1684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4242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4A34D0-2681-414E-B452-A8EB459544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519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48447-44DF-4902-8215-9E9D995517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36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4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1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2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3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Practice/Index/3157#20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1" TargetMode="Externa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For-</a:t>
            </a:r>
            <a:r>
              <a:rPr lang="bg-BG"/>
              <a:t>цикъл, </a:t>
            </a:r>
            <a:r>
              <a:rPr lang="en-US"/>
              <a:t>While-</a:t>
            </a:r>
            <a:r>
              <a:rPr lang="bg-BG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38577" y="2138736"/>
            <a:ext cx="9743335" cy="3415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3526" y="2936567"/>
            <a:ext cx="1593435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0613" y="2978919"/>
            <a:ext cx="853394" cy="45008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82D8F5D-97BB-4A05-BD61-0A1B63FA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385" y="1335401"/>
            <a:ext cx="4486281" cy="672175"/>
          </a:xfrm>
          <a:prstGeom prst="wedgeRoundRectCallout">
            <a:avLst>
              <a:gd name="adj1" fmla="val 14644"/>
              <a:gd name="adj2" fmla="val 18104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</a:rPr>
              <a:t>i &gt;= 1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E8C3AB98-9606-4DAB-8B11-DE2A78AF9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997" y="3742435"/>
            <a:ext cx="3879215" cy="626869"/>
          </a:xfrm>
          <a:prstGeom prst="wedgeRoundRectCallout">
            <a:avLst>
              <a:gd name="adj1" fmla="val -38032"/>
              <a:gd name="adj2" fmla="val -8025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Намаляваща стъпка</a:t>
            </a:r>
            <a:r>
              <a:rPr lang="bg-BG" sz="2800" b="1">
                <a:solidFill>
                  <a:srgbClr val="FFFFFF"/>
                </a:solidFill>
              </a:rPr>
              <a:t>: -</a:t>
            </a:r>
            <a:r>
              <a:rPr lang="bg-BG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538577" y="6237313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8A1F90-62DB-4021-A479-CFDC86116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7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999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sz="3999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sz="3599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Отпечатва числата от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sz="3599" dirty="0">
                <a:cs typeface="Calibri" panose="020F0502020204030204" pitchFamily="34" charset="0"/>
              </a:rPr>
              <a:t> до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bg-BG" sz="3599" dirty="0">
                <a:cs typeface="Calibri" panose="020F0502020204030204" pitchFamily="34" charset="0"/>
              </a:rPr>
              <a:t>със стъпка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sz="3599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sz="3999" dirty="0">
                <a:cs typeface="Calibri" panose="020F0502020204030204" pitchFamily="34" charset="0"/>
              </a:rPr>
              <a:t>Примерен вход и изход:</a:t>
            </a:r>
            <a:endParaRPr lang="en-US" sz="3999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Числата от </a:t>
            </a:r>
            <a:r>
              <a:rPr lang="en-US"/>
              <a:t>1 </a:t>
            </a:r>
            <a:r>
              <a:rPr lang="bg-BG"/>
              <a:t>до</a:t>
            </a:r>
            <a:r>
              <a:rPr lang="en-US"/>
              <a:t> N </a:t>
            </a:r>
            <a:r>
              <a:rPr lang="bg-BG"/>
              <a:t>през 3 – условие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4552" y="4432823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5862" y="4620753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2591" y="4452661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34" y="4432823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426878" y="3372489"/>
            <a:ext cx="1921074" cy="796586"/>
          </a:xfrm>
          <a:prstGeom prst="curvedUpArrow">
            <a:avLst>
              <a:gd name="adj1" fmla="val 25000"/>
              <a:gd name="adj2" fmla="val 44496"/>
              <a:gd name="adj3" fmla="val 3500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70808" y="445391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F4145146-3E79-4C68-88C2-56FE8DA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9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82132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716521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18465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482132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8186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605720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97897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482132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89633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C2ACBD19-9B4E-4591-92DA-B54399FBB1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6588" y="1829219"/>
            <a:ext cx="8778827" cy="30040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343" y="2514840"/>
            <a:ext cx="144742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8486" y="3050979"/>
            <a:ext cx="2818666" cy="911283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Задаване на стъпка 3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9DD85-A6B5-4291-BD1E-EE1FD1BB2170}"/>
              </a:ext>
            </a:extLst>
          </p:cNvPr>
          <p:cNvSpPr/>
          <p:nvPr/>
        </p:nvSpPr>
        <p:spPr>
          <a:xfrm>
            <a:off x="1127448" y="6165305"/>
            <a:ext cx="10009112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539F1B-DD07-433E-8A27-0B08CFD22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9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64229F-30D2-4F02-8A21-979C1778E3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5" y="4038443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5" y="1955247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5798606" y="2392009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106000" y="4452260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441661-9983-427A-9BAC-399C3057D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 </a:t>
            </a:r>
          </a:p>
          <a:p>
            <a:pPr lvl="1"/>
            <a:r>
              <a:rPr lang="bg-BG" sz="3399" dirty="0"/>
              <a:t>Чете текст(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r>
              <a:rPr lang="bg-BG" sz="3399" dirty="0"/>
              <a:t>)</a:t>
            </a:r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текста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991" y="4775625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800" y="3368475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8145" y="488480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775625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3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4905887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1F416D9-E152-444D-86DD-7494E89E1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9944" y="1719000"/>
            <a:ext cx="7761318" cy="292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for (int i = 0; i &lt; input.Length;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  Console.WriteLine(input[i]);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3277345"/>
            <a:ext cx="3096344" cy="792644"/>
          </a:xfrm>
          <a:prstGeom prst="wedgeRoundRectCallout">
            <a:avLst>
              <a:gd name="adj1" fmla="val -47831"/>
              <a:gd name="adj2" fmla="val -7516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96" y="4466466"/>
            <a:ext cx="3594864" cy="792644"/>
          </a:xfrm>
          <a:prstGeom prst="wedgeRoundRectCallout">
            <a:avLst>
              <a:gd name="adj1" fmla="val -35046"/>
              <a:gd name="adj2" fmla="val -8868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</a:t>
            </a:r>
            <a:r>
              <a:rPr lang="bg-BG" sz="2400" b="1">
                <a:solidFill>
                  <a:srgbClr val="FFFFFF"/>
                </a:solidFill>
              </a:rPr>
              <a:t>индекс</a:t>
            </a:r>
            <a:r>
              <a:rPr lang="en-US" sz="2400" b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271464" y="6237313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4A517-B967-4459-BD86-0E1E240D0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926935" cy="552732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</a:t>
            </a:r>
            <a:r>
              <a:rPr lang="bg-BG" b="1" dirty="0">
                <a:solidFill>
                  <a:schemeClr val="bg1"/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marL="609036" lvl="1" indent="0">
              <a:buNone/>
            </a:pPr>
            <a:endParaRPr lang="bg-BG" dirty="0"/>
          </a:p>
          <a:p>
            <a:pPr marL="609036" lvl="1" indent="0">
              <a:buNone/>
            </a:pPr>
            <a:endParaRPr lang="bg-BG" sz="1200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9098" y="4890927"/>
            <a:ext cx="143456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18003" y="4907061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93166" y="501624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6" name="Rectangle 5"/>
          <p:cNvSpPr/>
          <p:nvPr/>
        </p:nvSpPr>
        <p:spPr>
          <a:xfrm>
            <a:off x="3644275" y="4893706"/>
            <a:ext cx="2514777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e+o = 2+4 = 6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88088" y="4908511"/>
            <a:ext cx="1063628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9006053" y="4907061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350344" y="501624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3" name="Rectangle 42"/>
          <p:cNvSpPr/>
          <p:nvPr/>
        </p:nvSpPr>
        <p:spPr>
          <a:xfrm>
            <a:off x="9754046" y="4858707"/>
            <a:ext cx="1067643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i = 3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29098" y="5753267"/>
            <a:ext cx="143456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018003" y="5751817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361058" y="587858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7" name="Rectangle 46"/>
          <p:cNvSpPr/>
          <p:nvPr/>
        </p:nvSpPr>
        <p:spPr>
          <a:xfrm>
            <a:off x="3560147" y="5722497"/>
            <a:ext cx="3292031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a+o+o = 1+4+4 = 9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7127"/>
              </p:ext>
            </p:extLst>
          </p:nvPr>
        </p:nvGraphicFramePr>
        <p:xfrm>
          <a:off x="3365504" y="3224779"/>
          <a:ext cx="5168265" cy="9243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151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4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51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91416" marR="9141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770BE616-E44C-4223-9419-C76258AA8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4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34740" y="1269000"/>
            <a:ext cx="9522519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case-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ове за останалите гласни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72BC42-EE0F-4EB5-AA5F-5BF8546E3FF3}"/>
              </a:ext>
            </a:extLst>
          </p:cNvPr>
          <p:cNvSpPr/>
          <p:nvPr/>
        </p:nvSpPr>
        <p:spPr>
          <a:xfrm>
            <a:off x="1079092" y="6255519"/>
            <a:ext cx="10033816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9A29E5-3833-48D2-A5D7-2DF52DBB7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2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869000"/>
            <a:ext cx="10961783" cy="768084"/>
          </a:xfrm>
        </p:spPr>
        <p:txBody>
          <a:bodyPr/>
          <a:lstStyle/>
          <a:p>
            <a:r>
              <a:rPr lang="ru-RU" dirty="0"/>
              <a:t>Повторение </a:t>
            </a:r>
            <a:r>
              <a:rPr lang="ru-RU" dirty="0" err="1"/>
              <a:t>докато</a:t>
            </a:r>
            <a:r>
              <a:rPr lang="ru-RU" dirty="0"/>
              <a:t> е </a:t>
            </a:r>
            <a:r>
              <a:rPr lang="ru-RU" dirty="0" err="1"/>
              <a:t>вярно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дадено условие</a:t>
            </a:r>
            <a:endParaRPr lang="bg-BG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bg-BG" sz="3199" dirty="0"/>
              <a:t>В програмирането често се налага да изпълним блок с команди няколко пъти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За целта използваме </a:t>
            </a:r>
            <a:r>
              <a:rPr lang="bg-BG" sz="2999" b="1" dirty="0"/>
              <a:t>цикли</a:t>
            </a:r>
            <a:r>
              <a:rPr lang="bg-BG" sz="2999" dirty="0"/>
              <a:t> </a:t>
            </a:r>
            <a:r>
              <a:rPr lang="bg-BG" sz="2999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999" dirty="0"/>
              <a:t>,</a:t>
            </a:r>
            <a:r>
              <a:rPr lang="en-US" sz="29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2999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199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GB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340" y="3785580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57" y="3040250"/>
            <a:ext cx="1751850" cy="583620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58" y="5240866"/>
            <a:ext cx="3336755" cy="1093327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</a:t>
            </a:r>
            <a:r>
              <a:rPr lang="bg-BG" sz="2800" b="1">
                <a:solidFill>
                  <a:srgbClr val="FFFFFF"/>
                </a:solidFill>
              </a:rPr>
              <a:t>изпълнение </a:t>
            </a:r>
            <a:r>
              <a:rPr lang="en-US" sz="2800" b="1">
                <a:solidFill>
                  <a:srgbClr val="FFFFFF"/>
                </a:solidFill>
              </a:rPr>
              <a:t>(</a:t>
            </a:r>
            <a:r>
              <a:rPr lang="bg-BG" sz="2800" b="1">
                <a:solidFill>
                  <a:srgbClr val="FFFFFF"/>
                </a:solidFill>
              </a:rPr>
              <a:t>повторение</a:t>
            </a:r>
            <a:r>
              <a:rPr lang="en-US" sz="2800" b="1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8805594" y="2852937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7968208" y="3337791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311509" y="3771245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805594" y="4666247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7968208" y="5201837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263880" y="5336389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399572" y="4570654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8735355" y="4832314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8895740" y="4636497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9576010" y="3554414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0B7778E-CB01-470A-AD46-38EA3BDCB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618011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53621" y="2394379"/>
            <a:ext cx="3428107" cy="907765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04833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30643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09766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04833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22986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33576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21062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ED1ED6C-F006-4D7A-A8F0-DDEA025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8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 latinLnBrk="0"/>
            <a:r>
              <a:rPr lang="bg-BG" sz="3499" dirty="0"/>
              <a:t>Не може да съществува самостоятелно 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677476"/>
            <a:ext cx="7846556" cy="37225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478" y="4419342"/>
            <a:ext cx="4293378" cy="990342"/>
          </a:xfrm>
          <a:prstGeom prst="wedgeRoundRectCallout">
            <a:avLst>
              <a:gd name="adj1" fmla="val -73524"/>
              <a:gd name="adj2" fmla="val -5533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2B1EA9-D0DA-4AF2-A4F2-8E209140B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4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bg-BG" dirty="0">
                <a:latin typeface="Consolas" panose="020B0609020204030204" pitchFamily="49" charset="0"/>
              </a:rPr>
              <a:t>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4330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57130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7753" y="2936431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6994037" y="3902205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</a:t>
            </a:r>
            <a:r>
              <a:rPr lang="en-US" dirty="0"/>
              <a:t> </a:t>
            </a:r>
            <a:r>
              <a:rPr lang="bg-BG" dirty="0"/>
              <a:t>(низ)</a:t>
            </a:r>
          </a:p>
          <a:p>
            <a:pPr lvl="1" latinLnBrk="0"/>
            <a:r>
              <a:rPr lang="bg-BG" dirty="0"/>
              <a:t>Приключва четенето</a:t>
            </a:r>
            <a:r>
              <a:rPr lang="en-US" dirty="0"/>
              <a:t>,</a:t>
            </a:r>
            <a:r>
              <a:rPr lang="bg-BG" dirty="0"/>
              <a:t>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722" y="3429000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7761000" y="4670244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778" y="3795603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0D7BC5C-BA48-4ABE-8D03-63723F641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47" y="1448318"/>
            <a:ext cx="8551109" cy="452313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Console.WriteLine(input);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51" y="6294840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</a:t>
            </a:r>
            <a:r>
              <a:rPr lang="en-US" sz="2199" dirty="0"/>
              <a:t> </a:t>
            </a:r>
            <a:r>
              <a:rPr lang="bg-BG" sz="2199" dirty="0"/>
              <a:t>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https://judge.softuni.bg/Contests/Practice/Index/3157#11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2EBF3D-C2C8-4B93-B759-31A06FEC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48F88D-A02C-404A-BB5A-2B440B3F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3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4" y="1372138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51" y="62373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https://judge.softuni.bg/Contests/Practice/Index/3157#12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88F71A-A306-4D12-A004-25E29C392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9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8502" y="1139845"/>
            <a:ext cx="11818096" cy="5528766"/>
          </a:xfrm>
        </p:spPr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Чете от потребителя </a:t>
            </a:r>
            <a:r>
              <a:rPr lang="bg-BG" sz="3199" b="1" dirty="0">
                <a:solidFill>
                  <a:schemeClr val="bg1"/>
                </a:solidFill>
              </a:rPr>
              <a:t>цели числа</a:t>
            </a:r>
          </a:p>
          <a:p>
            <a:pPr lvl="1"/>
            <a:r>
              <a:rPr lang="bg-BG" sz="3199" dirty="0"/>
              <a:t>Приключва четенето когато получи </a:t>
            </a:r>
            <a:r>
              <a:rPr lang="bg-BG" sz="3199" b="1" dirty="0">
                <a:solidFill>
                  <a:schemeClr val="bg1"/>
                </a:solidFill>
              </a:rPr>
              <a:t>сума, по-голяма или равна на първоначално въведеното число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Извежда </a:t>
            </a:r>
            <a:r>
              <a:rPr lang="bg-BG" sz="3199" b="1" dirty="0">
                <a:solidFill>
                  <a:schemeClr val="bg1"/>
                </a:solidFill>
              </a:rPr>
              <a:t>сумата</a:t>
            </a:r>
            <a:r>
              <a:rPr lang="bg-BG" sz="3199" dirty="0"/>
              <a:t> на всички </a:t>
            </a:r>
            <a:r>
              <a:rPr lang="bg-BG" sz="3199" b="1" dirty="0">
                <a:solidFill>
                  <a:schemeClr val="bg1"/>
                </a:solidFill>
              </a:rPr>
              <a:t>прочетени числа</a:t>
            </a:r>
          </a:p>
          <a:p>
            <a:r>
              <a:rPr lang="bg-BG" sz="3199" dirty="0"/>
              <a:t>Примерен вход и изход:</a:t>
            </a:r>
          </a:p>
          <a:p>
            <a:pPr lvl="1"/>
            <a:endParaRPr lang="en-US" sz="2799" dirty="0"/>
          </a:p>
          <a:p>
            <a:pPr marL="377774" lvl="1" indent="0">
              <a:buNone/>
            </a:pPr>
            <a:endParaRPr lang="bg-BG" sz="2799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799" dirty="0"/>
          </a:p>
          <a:p>
            <a:pPr lvl="2"/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305" y="4384688"/>
            <a:ext cx="1147020" cy="21383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/>
              <a:t>100</a:t>
            </a:r>
          </a:p>
          <a:p>
            <a:r>
              <a:rPr lang="en-US" sz="2599" b="1" dirty="0"/>
              <a:t>10</a:t>
            </a:r>
          </a:p>
          <a:p>
            <a:r>
              <a:rPr lang="en-US" sz="2599" b="1" dirty="0"/>
              <a:t>20</a:t>
            </a:r>
          </a:p>
          <a:p>
            <a:r>
              <a:rPr lang="en-US" sz="2599" b="1" dirty="0"/>
              <a:t>30</a:t>
            </a:r>
          </a:p>
          <a:p>
            <a:r>
              <a:rPr lang="en-US" sz="2599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7100647" y="5301527"/>
            <a:ext cx="402682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496" y="5207528"/>
            <a:ext cx="747394" cy="49272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716" y="3994653"/>
            <a:ext cx="1147020" cy="28084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/>
              <a:t>20</a:t>
            </a:r>
          </a:p>
          <a:p>
            <a:r>
              <a:rPr lang="en-US" sz="2599" b="1" dirty="0"/>
              <a:t>1</a:t>
            </a:r>
            <a:endParaRPr lang="bg-BG" sz="2599" b="1" dirty="0"/>
          </a:p>
          <a:p>
            <a:r>
              <a:rPr lang="en-US" sz="2599" b="1" dirty="0"/>
              <a:t>2</a:t>
            </a:r>
          </a:p>
          <a:p>
            <a:r>
              <a:rPr lang="en-US" sz="2599" b="1" dirty="0"/>
              <a:t>3</a:t>
            </a:r>
          </a:p>
          <a:p>
            <a:r>
              <a:rPr lang="en-US" sz="2599" b="1" dirty="0"/>
              <a:t>4</a:t>
            </a:r>
            <a:endParaRPr lang="bg-BG" sz="2599" b="1" dirty="0"/>
          </a:p>
          <a:p>
            <a:r>
              <a:rPr lang="en-US" sz="2599" b="1" dirty="0"/>
              <a:t>5</a:t>
            </a:r>
            <a:endParaRPr lang="bg-BG" sz="2599" b="1" dirty="0"/>
          </a:p>
          <a:p>
            <a:r>
              <a:rPr lang="bg-BG" sz="2599" b="1" dirty="0"/>
              <a:t>6</a:t>
            </a:r>
            <a:endParaRPr lang="en-US" sz="2599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4999" y="5152527"/>
            <a:ext cx="549549" cy="49272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599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336421" y="5246527"/>
            <a:ext cx="402682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FC6E04B-EC63-411F-8A06-A71D797FF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05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Конструкция за </a:t>
            </a:r>
            <a:r>
              <a:rPr lang="en-GB"/>
              <a:t>For-</a:t>
            </a:r>
            <a:r>
              <a:rPr lang="bg-BG"/>
              <a:t>цикъл</a:t>
            </a:r>
            <a:endParaRPr lang="bg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505" y="1539492"/>
            <a:ext cx="9929443" cy="3969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(sum &lt;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int currentNum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int.Parse(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07BEFD0-6F25-4C28-8185-2B46D44725CB}"/>
              </a:ext>
            </a:extLst>
          </p:cNvPr>
          <p:cNvSpPr/>
          <p:nvPr/>
        </p:nvSpPr>
        <p:spPr>
          <a:xfrm>
            <a:off x="507351" y="62373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https://judge.softuni.bg/Contests/Practice/Index/3157#13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3C1E8E-643B-49AB-9A05-53654DED6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324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19" y="2321264"/>
            <a:ext cx="3885188" cy="1300833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74" y="2334730"/>
            <a:ext cx="3885188" cy="1300833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3F8305DE-6E67-407F-BB1B-CBFF664E3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8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 –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402077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https://judge.softuni.bg/Contests/Practice/Index/3157#20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27965" y="1232287"/>
            <a:ext cx="2159247" cy="51411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97823E1-E365-4923-A36F-1E76EC9C80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172175" y="1232858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199" noProof="1"/>
              <a:t>Външният цикъл отговаря за часовете</a:t>
            </a:r>
          </a:p>
          <a:p>
            <a:pPr marL="1066099" lvl="1" indent="-457063"/>
            <a:r>
              <a:rPr lang="en-US" sz="2999" noProof="1"/>
              <a:t>Вътрешния за 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729419" y="2574223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}</a:t>
            </a:r>
            <a:endParaRPr lang="en-GB" sz="2399" dirty="0"/>
          </a:p>
        </p:txBody>
      </p:sp>
    </p:spTree>
    <p:extLst>
      <p:ext uri="{BB962C8B-B14F-4D97-AF65-F5344CB8AC3E}">
        <p14:creationId xmlns:p14="http://schemas.microsoft.com/office/powerpoint/2010/main" val="24922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406905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i = 0; i &lt; n; i++)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591" y="4366912"/>
            <a:ext cx="3884207" cy="1473618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351584" y="3061654"/>
            <a:ext cx="453472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081905" y="3578848"/>
            <a:ext cx="422593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68DD92-9486-4545-B49E-8756A7851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3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61008A-943B-46BA-BA3E-DD1AA79E7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3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6000" y="1844587"/>
            <a:ext cx="9704830" cy="364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Таблица за умножение – решение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49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https://judge.softuni.bg/Contests/Practice/Index/3157#21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472EAD-4F67-4E47-8852-CAC236C4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0554" y="155679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от текст по индекс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Вложени цикли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</a:t>
            </a:r>
            <a:r>
              <a:rPr lang="en-US" dirty="0"/>
              <a:t>,</a:t>
            </a:r>
            <a:r>
              <a:rPr lang="bg-BG" dirty="0"/>
              <a:t>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321" y="3073494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3538" y="4628838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085" y="3651193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045" y="3251247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523" y="2495794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5676" y="2318040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030" y="1473710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115" y="1162641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7705" y="1581632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7ABC6F3D-DC95-491B-A41A-6C83DB61CF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149000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8121000" y="1404000"/>
            <a:ext cx="4513785" cy="3162224"/>
            <a:chOff x="1562100" y="2659188"/>
            <a:chExt cx="5620919" cy="3409372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999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dirty="0"/>
                <a:t>false</a:t>
              </a:r>
              <a:endParaRPr lang="en-US" sz="2399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399" b="1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3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bg-BG" sz="2399" b="1" dirty="0">
                  <a:solidFill>
                    <a:schemeClr val="bg2"/>
                  </a:solidFill>
                  <a:latin typeface="Consolas" pitchFamily="49" charset="0"/>
                </a:rPr>
                <a:t>+=1</a:t>
              </a:r>
              <a:endParaRPr lang="en-US" sz="2399" b="1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684202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4" y="4836394"/>
              <a:ext cx="908860" cy="5816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999" dirty="0"/>
                <a:t>true</a:t>
              </a:r>
              <a:endParaRPr lang="en-US" sz="2399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30" y="4049443"/>
              <a:ext cx="1978160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999" b="1" dirty="0">
                  <a:solidFill>
                    <a:srgbClr val="FFFFFF"/>
                  </a:solidFill>
                </a:rPr>
                <a:t>End loop</a:t>
              </a:r>
              <a:endParaRPr lang="en-US" sz="1999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1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1999" b="1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1999" b="1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999" b="1" noProof="1">
                    <a:solidFill>
                      <a:schemeClr val="bg2"/>
                    </a:solidFill>
                    <a:latin typeface="Consolas" pitchFamily="49" charset="0"/>
                  </a:rPr>
                  <a:t>i &lt;=</a:t>
                </a:r>
                <a:r>
                  <a:rPr lang="bg-BG" sz="1999" b="1" noProof="1">
                    <a:solidFill>
                      <a:schemeClr val="bg2"/>
                    </a:solidFill>
                    <a:latin typeface="Consolas" pitchFamily="49" charset="0"/>
                  </a:rPr>
                  <a:t> 12</a:t>
                </a:r>
                <a:endParaRPr lang="en-US" sz="2399" b="1" dirty="0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49D132EE-557C-4353-935F-67420A5D8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en-US" sz="3599"/>
              <a:t>Циклите в програмирането ни позволяват да повтаряме </a:t>
            </a:r>
            <a:r>
              <a:rPr lang="en-US" sz="3599" b="1">
                <a:solidFill>
                  <a:schemeClr val="bg1"/>
                </a:solidFill>
              </a:rPr>
              <a:t>едни и същи действия </a:t>
            </a:r>
            <a:r>
              <a:rPr lang="en-US" sz="3599"/>
              <a:t>определен брой пъти:</a:t>
            </a:r>
            <a:endParaRPr lang="en-US" sz="3599" dirty="0"/>
          </a:p>
        </p:txBody>
      </p:sp>
    </p:spTree>
    <p:extLst>
      <p:ext uri="{BB962C8B-B14F-4D97-AF65-F5344CB8AC3E}">
        <p14:creationId xmlns:p14="http://schemas.microsoft.com/office/powerpoint/2010/main" val="11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For-</a:t>
            </a:r>
            <a:r>
              <a:rPr lang="bg-BG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20843" y="3347584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79536" y="2348881"/>
            <a:ext cx="2939929" cy="938567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13194" y="2348881"/>
            <a:ext cx="2191319" cy="878431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90296" y="2348881"/>
            <a:ext cx="1980684" cy="878431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896" y="4041770"/>
            <a:ext cx="2069656" cy="708711"/>
          </a:xfrm>
          <a:custGeom>
            <a:avLst/>
            <a:gdLst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-187187 w 2070195"/>
              <a:gd name="connsiteY22" fmla="*/ -23443 h 708896"/>
              <a:gd name="connsiteX23" fmla="*/ 0 w 2070195"/>
              <a:gd name="connsiteY23" fmla="*/ 118149 h 708896"/>
              <a:gd name="connsiteX24" fmla="*/ 0 w 2070195"/>
              <a:gd name="connsiteY24" fmla="*/ 118152 h 708896"/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0 w 2070195"/>
              <a:gd name="connsiteY22" fmla="*/ 118149 h 708896"/>
              <a:gd name="connsiteX23" fmla="*/ 0 w 2070195"/>
              <a:gd name="connsiteY23" fmla="*/ 118152 h 70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70195" h="708896">
                <a:moveTo>
                  <a:pt x="0" y="118152"/>
                </a:moveTo>
                <a:cubicBezTo>
                  <a:pt x="0" y="86816"/>
                  <a:pt x="12448" y="56764"/>
                  <a:pt x="34606" y="34606"/>
                </a:cubicBezTo>
                <a:cubicBezTo>
                  <a:pt x="56764" y="12448"/>
                  <a:pt x="86816" y="0"/>
                  <a:pt x="118152" y="0"/>
                </a:cubicBezTo>
                <a:lnTo>
                  <a:pt x="345033" y="0"/>
                </a:lnTo>
                <a:lnTo>
                  <a:pt x="345033" y="0"/>
                </a:lnTo>
                <a:lnTo>
                  <a:pt x="862581" y="0"/>
                </a:lnTo>
                <a:lnTo>
                  <a:pt x="1952043" y="0"/>
                </a:lnTo>
                <a:cubicBezTo>
                  <a:pt x="1983379" y="0"/>
                  <a:pt x="2013431" y="12448"/>
                  <a:pt x="2035589" y="34606"/>
                </a:cubicBezTo>
                <a:cubicBezTo>
                  <a:pt x="2057747" y="56764"/>
                  <a:pt x="2070195" y="86816"/>
                  <a:pt x="2070195" y="118152"/>
                </a:cubicBezTo>
                <a:lnTo>
                  <a:pt x="2070195" y="118149"/>
                </a:lnTo>
                <a:lnTo>
                  <a:pt x="2070195" y="118149"/>
                </a:lnTo>
                <a:lnTo>
                  <a:pt x="2070195" y="295373"/>
                </a:lnTo>
                <a:lnTo>
                  <a:pt x="2070195" y="590744"/>
                </a:lnTo>
                <a:cubicBezTo>
                  <a:pt x="2070195" y="622080"/>
                  <a:pt x="2057747" y="652132"/>
                  <a:pt x="2035589" y="674290"/>
                </a:cubicBezTo>
                <a:cubicBezTo>
                  <a:pt x="2013431" y="696448"/>
                  <a:pt x="1983379" y="708896"/>
                  <a:pt x="1952043" y="708896"/>
                </a:cubicBezTo>
                <a:lnTo>
                  <a:pt x="862581" y="708896"/>
                </a:lnTo>
                <a:lnTo>
                  <a:pt x="345033" y="708896"/>
                </a:lnTo>
                <a:lnTo>
                  <a:pt x="345033" y="708896"/>
                </a:lnTo>
                <a:lnTo>
                  <a:pt x="118152" y="708896"/>
                </a:lnTo>
                <a:cubicBezTo>
                  <a:pt x="86816" y="708896"/>
                  <a:pt x="56764" y="696448"/>
                  <a:pt x="34606" y="674290"/>
                </a:cubicBezTo>
                <a:cubicBezTo>
                  <a:pt x="12448" y="652132"/>
                  <a:pt x="0" y="622080"/>
                  <a:pt x="0" y="590744"/>
                </a:cubicBezTo>
                <a:lnTo>
                  <a:pt x="0" y="295373"/>
                </a:lnTo>
                <a:lnTo>
                  <a:pt x="0" y="118149"/>
                </a:lnTo>
                <a:lnTo>
                  <a:pt x="0" y="118152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42" y="5206756"/>
            <a:ext cx="5167088" cy="834743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-640420 w 5168434"/>
              <a:gd name="connsiteY22" fmla="*/ -14094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rgbClr val="FFFFFF"/>
                </a:solidFill>
              </a:rPr>
            </a:b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786039" y="4675529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883935" y="3464070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D6B1703-E0CE-48DC-A59A-C992B198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999" dirty="0"/>
              <a:t>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999" dirty="0"/>
              <a:t> 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999" dirty="0"/>
              <a:t>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999" dirty="0"/>
              <a:t> </a:t>
            </a:r>
            <a:r>
              <a:rPr lang="bg-BG" sz="3999" dirty="0"/>
              <a:t>в 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999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999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Числата от </a:t>
            </a:r>
            <a:r>
              <a:rPr lang="en-US"/>
              <a:t>N</a:t>
            </a:r>
            <a:r>
              <a:rPr lang="bg-BG"/>
              <a:t> до 1 в обратен ред – условие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77552" y="5168576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658236" y="5302428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15946" y="5157192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07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22"/>
          <p:cNvGrpSpPr/>
          <p:nvPr/>
        </p:nvGrpSpPr>
        <p:grpSpPr>
          <a:xfrm>
            <a:off x="4605299" y="551432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156510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949186" y="3290853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968630" y="3916550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4605299" y="5300990"/>
            <a:ext cx="2376821" cy="1005578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5844" y="3923403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841179" y="4600238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762952" y="3573141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4605299" y="1858917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4680313" y="3212386"/>
            <a:ext cx="2226795" cy="1427819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289825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4942424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9B6A0282-40A6-4A5A-A1E4-69881E0177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4093</TotalTime>
  <Words>2014</Words>
  <Application>Microsoft Macintosh PowerPoint</Application>
  <PresentationFormat>Widescreen</PresentationFormat>
  <Paragraphs>421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Конструкция за For-цикъл</vt:lpstr>
      <vt:lpstr>Какво е цикъл? (1)  </vt:lpstr>
      <vt:lpstr>Какво е цикъл? (2)</vt:lpstr>
      <vt:lpstr>For-цикъл – конструкция</vt:lpstr>
      <vt:lpstr>Цикли със стъпка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Повторение докато е вярно  дадено условие</vt:lpstr>
      <vt:lpstr>Повторения (цикли) – While-цикъл</vt:lpstr>
      <vt:lpstr>Безкраен цикъл</vt:lpstr>
      <vt:lpstr>Прекратяване на цикъл</vt:lpstr>
      <vt:lpstr>While-цикъл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Вложени цикли</vt:lpstr>
      <vt:lpstr>Пример – часовник (1)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60</cp:revision>
  <dcterms:created xsi:type="dcterms:W3CDTF">2018-05-23T13:08:44Z</dcterms:created>
  <dcterms:modified xsi:type="dcterms:W3CDTF">2023-01-02T11:00:53Z</dcterms:modified>
  <cp:category>computer programming;programming;C#;програмиране;кодиране</cp:category>
</cp:coreProperties>
</file>