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746" r:id="rId14"/>
    <p:sldId id="750" r:id="rId15"/>
    <p:sldId id="751" r:id="rId16"/>
    <p:sldId id="752" r:id="rId17"/>
    <p:sldId id="649" r:id="rId18"/>
    <p:sldId id="707" r:id="rId19"/>
    <p:sldId id="741" r:id="rId20"/>
    <p:sldId id="708" r:id="rId21"/>
    <p:sldId id="710" r:id="rId22"/>
    <p:sldId id="714" r:id="rId23"/>
    <p:sldId id="720" r:id="rId24"/>
    <p:sldId id="743" r:id="rId25"/>
    <p:sldId id="721" r:id="rId26"/>
    <p:sldId id="726" r:id="rId27"/>
    <p:sldId id="723" r:id="rId28"/>
    <p:sldId id="724" r:id="rId29"/>
    <p:sldId id="740" r:id="rId30"/>
    <p:sldId id="744" r:id="rId31"/>
    <p:sldId id="745" r:id="rId32"/>
    <p:sldId id="725" r:id="rId33"/>
    <p:sldId id="742" r:id="rId34"/>
    <p:sldId id="722" r:id="rId35"/>
    <p:sldId id="633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Какво е BindingSource?" id="{AFC16A30-BF7E-814F-B666-1FF65A35CC5C}">
          <p14:sldIdLst>
            <p14:sldId id="746"/>
            <p14:sldId id="75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307" autoAdjust="0"/>
    <p:restoredTop sz="96327" autoAdjust="0"/>
  </p:normalViewPr>
  <p:slideViewPr>
    <p:cSldViewPr showGuides="1">
      <p:cViewPr varScale="1">
        <p:scale>
          <a:sx n="61" d="100"/>
          <a:sy n="61" d="100"/>
        </p:scale>
        <p:origin x="248" y="1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340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Edit Columns</a:t>
            </a:r>
            <a:r>
              <a:rPr lang="en-US" sz="26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7660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използване с </a:t>
            </a:r>
            <a:r>
              <a:rPr lang="en-GB" dirty="0"/>
              <a:t>DataGridView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BindingSource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5DA5-CCDA-E20B-C7E3-69A75E94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500" y="1385091"/>
            <a:ext cx="2475000" cy="248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C6B412-7388-0FB8-A2F0-E6F36705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B04C4-4332-EF82-5A84-E460672DB6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Междинен обект</a:t>
            </a:r>
            <a:r>
              <a:rPr lang="bg-BG" sz="3000" dirty="0"/>
              <a:t>, служещ за </a:t>
            </a:r>
            <a:r>
              <a:rPr lang="bg-BG" sz="3000" b="1" dirty="0"/>
              <a:t>свързване</a:t>
            </a:r>
            <a:r>
              <a:rPr lang="bg-BG" sz="3000" dirty="0"/>
              <a:t> на </a:t>
            </a:r>
            <a:r>
              <a:rPr lang="bg-BG" sz="3000" b="1" dirty="0"/>
              <a:t>източника</a:t>
            </a:r>
            <a:r>
              <a:rPr lang="bg-BG" sz="3000" dirty="0"/>
              <a:t> </a:t>
            </a:r>
            <a:r>
              <a:rPr lang="bg-BG" sz="3000" b="1" dirty="0"/>
              <a:t>на данни</a:t>
            </a:r>
            <a:r>
              <a:rPr lang="bg-BG" sz="3000" dirty="0"/>
              <a:t> с </a:t>
            </a:r>
            <a:r>
              <a:rPr lang="bg-BG" sz="3000" b="1" dirty="0"/>
              <a:t>визуалните контроли</a:t>
            </a:r>
            <a:r>
              <a:rPr lang="bg-BG" sz="3000" dirty="0"/>
              <a:t> като </a:t>
            </a:r>
            <a:r>
              <a:rPr lang="en-GB" sz="3000" b="1" dirty="0"/>
              <a:t>DataGridView</a:t>
            </a:r>
            <a:r>
              <a:rPr lang="bg-BG" sz="3000" dirty="0"/>
              <a:t>,</a:t>
            </a:r>
            <a:r>
              <a:rPr lang="bg-BG" sz="3000" b="1" dirty="0"/>
              <a:t> </a:t>
            </a:r>
            <a:r>
              <a:rPr lang="en-US" sz="3000" b="1" dirty="0"/>
              <a:t>ListBox </a:t>
            </a:r>
            <a:r>
              <a:rPr lang="bg-BG" sz="3000" dirty="0"/>
              <a:t>и др.</a:t>
            </a:r>
          </a:p>
          <a:p>
            <a:r>
              <a:rPr lang="bg-BG" sz="3000" dirty="0"/>
              <a:t>Управлява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взаимодействието</a:t>
            </a:r>
            <a:r>
              <a:rPr lang="bg-BG" sz="3000" dirty="0"/>
              <a:t> между </a:t>
            </a:r>
            <a:r>
              <a:rPr lang="bg-BG" sz="3000" b="1" dirty="0"/>
              <a:t>данните</a:t>
            </a:r>
            <a:r>
              <a:rPr lang="bg-BG" sz="3000" dirty="0"/>
              <a:t> и </a:t>
            </a:r>
            <a:r>
              <a:rPr lang="bg-BG" sz="3000" b="1" dirty="0"/>
              <a:t>интерфейса</a:t>
            </a:r>
          </a:p>
          <a:p>
            <a:r>
              <a:rPr lang="bg-BG" sz="3000" dirty="0"/>
              <a:t>Опростява </a:t>
            </a:r>
            <a:r>
              <a:rPr lang="bg-BG" sz="3000" b="1" dirty="0">
                <a:solidFill>
                  <a:schemeClr val="bg1"/>
                </a:solidFill>
              </a:rPr>
              <a:t>манипулацията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 и поддържа </a:t>
            </a:r>
            <a:r>
              <a:rPr lang="bg-BG" sz="3000" b="1" dirty="0">
                <a:solidFill>
                  <a:schemeClr val="bg1"/>
                </a:solidFill>
              </a:rPr>
              <a:t>актуализирането</a:t>
            </a:r>
            <a:r>
              <a:rPr lang="bg-BG" sz="3000" dirty="0"/>
              <a:t> на </a:t>
            </a:r>
            <a:r>
              <a:rPr lang="bg-BG" sz="3000" b="1" dirty="0"/>
              <a:t>информацията</a:t>
            </a:r>
            <a:r>
              <a:rPr lang="bg-BG" sz="3000" dirty="0"/>
              <a:t> в </a:t>
            </a:r>
            <a:r>
              <a:rPr lang="bg-BG" sz="3000" b="1" dirty="0"/>
              <a:t>реално</a:t>
            </a:r>
            <a:r>
              <a:rPr lang="bg-BG" sz="3000" dirty="0"/>
              <a:t> </a:t>
            </a:r>
            <a:r>
              <a:rPr lang="bg-BG" sz="3000" b="1" dirty="0"/>
              <a:t>време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CFF72-841A-3C90-A7F4-4ADD09C9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BindingSource?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1C527-4E78-CB51-FC0D-1BCD89923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744" y="3920855"/>
            <a:ext cx="3882511" cy="28040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557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0D2A362-2433-7056-BC00-EA0E06BC5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35" y="2835889"/>
            <a:ext cx="4370600" cy="33375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055B9C-4D08-E1C8-B26D-B9E733039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379A6-D348-A634-6C2F-2C0185B62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BindingSource</a:t>
            </a:r>
            <a:r>
              <a:rPr lang="en-US" sz="3200" dirty="0"/>
              <a:t> e </a:t>
            </a:r>
            <a:r>
              <a:rPr lang="bg-BG" sz="3200" b="1" dirty="0">
                <a:solidFill>
                  <a:schemeClr val="bg1"/>
                </a:solidFill>
              </a:rPr>
              <a:t>свързващото звено </a:t>
            </a:r>
            <a:r>
              <a:rPr lang="bg-BG" sz="3200" dirty="0"/>
              <a:t>между </a:t>
            </a:r>
            <a:r>
              <a:rPr lang="bg-BG" sz="3200" b="1" dirty="0"/>
              <a:t>БД</a:t>
            </a:r>
            <a:r>
              <a:rPr lang="bg-BG" sz="3200" dirty="0"/>
              <a:t> и </a:t>
            </a:r>
            <a:r>
              <a:rPr lang="en-GB" sz="3200" b="1" dirty="0"/>
              <a:t>DataGridView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1E4C70-A548-82ED-7883-26A14AEE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851E58-E82C-230C-00A4-581D1970B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99" y="3239089"/>
            <a:ext cx="4247001" cy="24227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978963B6-0CA7-3544-D0B0-ABED756291EA}"/>
              </a:ext>
            </a:extLst>
          </p:cNvPr>
          <p:cNvSpPr/>
          <p:nvPr/>
        </p:nvSpPr>
        <p:spPr bwMode="auto">
          <a:xfrm>
            <a:off x="447035" y="1892370"/>
            <a:ext cx="3775598" cy="628597"/>
          </a:xfrm>
          <a:prstGeom prst="wedgeRoundRectCallout">
            <a:avLst>
              <a:gd name="adj1" fmla="val -18544"/>
              <a:gd name="adj2" fmla="val 1061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Свързали сме приложението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примерни данни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295A66-0EF2-6452-8C99-878A387AFEF9}"/>
              </a:ext>
            </a:extLst>
          </p:cNvPr>
          <p:cNvSpPr/>
          <p:nvPr/>
        </p:nvSpPr>
        <p:spPr bwMode="auto">
          <a:xfrm>
            <a:off x="6172335" y="2371492"/>
            <a:ext cx="4199882" cy="628597"/>
          </a:xfrm>
          <a:prstGeom prst="wedgeRoundRectCallout">
            <a:avLst>
              <a:gd name="adj1" fmla="val 31743"/>
              <a:gd name="adj2" fmla="val 17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модела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binding source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контролата</a:t>
            </a:r>
          </a:p>
        </p:txBody>
      </p:sp>
      <p:sp>
        <p:nvSpPr>
          <p:cNvPr id="18" name="Arrow: Right 10">
            <a:extLst>
              <a:ext uri="{FF2B5EF4-FFF2-40B4-BE49-F238E27FC236}">
                <a16:creationId xmlns:a16="http://schemas.microsoft.com/office/drawing/2014/main" id="{A05C3051-C517-2DA9-66E5-70C6DDEF2EFE}"/>
              </a:ext>
            </a:extLst>
          </p:cNvPr>
          <p:cNvSpPr/>
          <p:nvPr/>
        </p:nvSpPr>
        <p:spPr>
          <a:xfrm>
            <a:off x="10612800" y="4010400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Arrow: Right 10">
            <a:extLst>
              <a:ext uri="{FF2B5EF4-FFF2-40B4-BE49-F238E27FC236}">
                <a16:creationId xmlns:a16="http://schemas.microsoft.com/office/drawing/2014/main" id="{034FFEC5-F25F-CD80-4660-BDB81B8F4BE5}"/>
              </a:ext>
            </a:extLst>
          </p:cNvPr>
          <p:cNvSpPr/>
          <p:nvPr/>
        </p:nvSpPr>
        <p:spPr>
          <a:xfrm>
            <a:off x="4969537" y="40096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32933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12F4F-E070-45D3-3B8B-7B601CB0B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CFB516-CACF-A647-0040-7449249F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BindingSource </a:t>
            </a:r>
            <a:r>
              <a:rPr lang="bg-BG" dirty="0"/>
              <a:t>и </a:t>
            </a:r>
            <a:r>
              <a:rPr lang="en-US" dirty="0"/>
              <a:t>DataGridView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A7A64B-37D8-024C-69AB-6C864135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47771" y="2729582"/>
            <a:ext cx="3288966" cy="2440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F87BE9-7454-72BE-596A-2BDD49F82F46}"/>
              </a:ext>
            </a:extLst>
          </p:cNvPr>
          <p:cNvSpPr/>
          <p:nvPr/>
        </p:nvSpPr>
        <p:spPr bwMode="auto">
          <a:xfrm>
            <a:off x="8647771" y="2065821"/>
            <a:ext cx="3195000" cy="508849"/>
          </a:xfrm>
          <a:prstGeom prst="wedgeRoundRectCallout">
            <a:avLst>
              <a:gd name="adj1" fmla="val -6405"/>
              <a:gd name="adj2" fmla="val 1564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 се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визуализират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9C26E0-4877-57EE-EABF-6FF9E252E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77" y="3364105"/>
            <a:ext cx="5672543" cy="1061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8C6A754-8B52-FB92-B1DE-87715F9BB7B0}"/>
              </a:ext>
            </a:extLst>
          </p:cNvPr>
          <p:cNvSpPr/>
          <p:nvPr/>
        </p:nvSpPr>
        <p:spPr>
          <a:xfrm>
            <a:off x="7311000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33C5D9AC-8F50-4C7F-A47A-E3C7E50CF44C}"/>
              </a:ext>
            </a:extLst>
          </p:cNvPr>
          <p:cNvSpPr/>
          <p:nvPr/>
        </p:nvSpPr>
        <p:spPr>
          <a:xfrm>
            <a:off x="190406" y="3399763"/>
            <a:ext cx="1202030" cy="990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F5579ED4-CB69-AB78-F513-0DE62A680449}"/>
              </a:ext>
            </a:extLst>
          </p:cNvPr>
          <p:cNvSpPr/>
          <p:nvPr/>
        </p:nvSpPr>
        <p:spPr bwMode="auto">
          <a:xfrm>
            <a:off x="1527177" y="2188423"/>
            <a:ext cx="3288966" cy="508850"/>
          </a:xfrm>
          <a:prstGeom prst="wedgeRoundRectCallout">
            <a:avLst>
              <a:gd name="adj1" fmla="val 36457"/>
              <a:gd name="adj2" fmla="val 177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Зареждаме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данните</a:t>
            </a:r>
            <a:r>
              <a:rPr lang="bg-BG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от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БД</a:t>
            </a:r>
          </a:p>
        </p:txBody>
      </p:sp>
    </p:spTree>
    <p:extLst>
      <p:ext uri="{BB962C8B-B14F-4D97-AF65-F5344CB8AC3E}">
        <p14:creationId xmlns:p14="http://schemas.microsoft.com/office/powerpoint/2010/main" val="239751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Create</a:t>
            </a:r>
            <a:r>
              <a:rPr lang="en-US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BindingSource</a:t>
            </a:r>
            <a:r>
              <a:rPr lang="en-US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използване с </a:t>
            </a:r>
            <a:r>
              <a:rPr lang="en-US" sz="3200" b="1" dirty="0"/>
              <a:t>DataGridView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b="1" dirty="0"/>
              <a:t>]</a:t>
            </a:r>
            <a:endParaRPr lang="bg-BG" sz="2800" b="1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Test Connection</a:t>
            </a:r>
            <a:r>
              <a:rPr lang="en-US" sz="3000" b="1" dirty="0"/>
              <a:t>]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натискаме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b="1" dirty="0"/>
              <a:t>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" r="36"/>
          <a:stretch/>
        </p:blipFill>
        <p:spPr>
          <a:xfrm>
            <a:off x="5690107" y="1314000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>
          <a:xfrm>
            <a:off x="757496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Ctrl + Shift + B</a:t>
            </a:r>
            <a:r>
              <a:rPr lang="en-US" sz="2800" b="1" dirty="0"/>
              <a:t>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Choose Data Source</a:t>
            </a:r>
            <a:r>
              <a:rPr lang="en-US" sz="2800" b="1" dirty="0"/>
              <a:t>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Add new Object</a:t>
            </a:r>
            <a:r>
              <a:rPr lang="en-US" sz="2800" b="1" dirty="0"/>
              <a:t>]</a:t>
            </a:r>
            <a:endParaRPr lang="bg-BG" sz="28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OK</a:t>
            </a:r>
            <a:r>
              <a:rPr lang="en-US" sz="3000" b="1" dirty="0"/>
              <a:t>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  <a:r>
              <a:rPr lang="en-US" sz="3200" b="1" dirty="0"/>
              <a:t>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FormStoreProducts_Load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b="1" dirty="0"/>
              <a:t>]</a:t>
            </a:r>
            <a:endParaRPr lang="en-BG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322074" y="3552012"/>
            <a:ext cx="1048167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  <a:endParaRPr lang="en-US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BindingSource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Междинен обект</a:t>
            </a:r>
            <a:r>
              <a:rPr lang="bg-BG" sz="3000" b="1" dirty="0">
                <a:solidFill>
                  <a:schemeClr val="bg2"/>
                </a:solidFill>
              </a:rPr>
              <a:t>, свързващ БД с визуална контрола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30754</TotalTime>
  <Words>1370</Words>
  <Application>Microsoft Macintosh PowerPoint</Application>
  <PresentationFormat>Widescreen</PresentationFormat>
  <Paragraphs>265</Paragraphs>
  <Slides>37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BindingSource</vt:lpstr>
      <vt:lpstr>Какво е BindingSource?</vt:lpstr>
      <vt:lpstr>BindingSource и DataGridView (1)</vt:lpstr>
      <vt:lpstr>BindingSource и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408</cp:revision>
  <dcterms:created xsi:type="dcterms:W3CDTF">2018-05-23T13:08:44Z</dcterms:created>
  <dcterms:modified xsi:type="dcterms:W3CDTF">2024-09-30T07:30:31Z</dcterms:modified>
  <cp:category/>
</cp:coreProperties>
</file>