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91" r:id="rId2"/>
    <p:sldId id="292" r:id="rId3"/>
    <p:sldId id="294" r:id="rId4"/>
    <p:sldId id="295" r:id="rId5"/>
    <p:sldId id="296" r:id="rId6"/>
    <p:sldId id="297" r:id="rId7"/>
    <p:sldId id="494" r:id="rId8"/>
    <p:sldId id="301" r:id="rId9"/>
    <p:sldId id="302" r:id="rId10"/>
    <p:sldId id="495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401" r:id="rId45"/>
    <p:sldId id="49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6260F53-E7A8-4C36-98C6-EFA6D724CF7A}">
          <p14:sldIdLst>
            <p14:sldId id="291"/>
            <p14:sldId id="292"/>
          </p14:sldIdLst>
        </p14:section>
        <p14:section name="Design Patterns" id="{635BEAD6-B0B3-43E2-9502-13BB3D4723C6}">
          <p14:sldIdLst>
            <p14:sldId id="294"/>
            <p14:sldId id="295"/>
            <p14:sldId id="296"/>
            <p14:sldId id="297"/>
            <p14:sldId id="494"/>
          </p14:sldIdLst>
        </p14:section>
        <p14:section name="Types of Design Patterns" id="{7DCB62EB-7460-4581-BA2C-EEA1D73FD929}">
          <p14:sldIdLst>
            <p14:sldId id="301"/>
            <p14:sldId id="302"/>
            <p14:sldId id="495"/>
          </p14:sldIdLst>
        </p14:section>
        <p14:section name="Creational Patterns" id="{9245A61C-C383-496A-8C32-90D8A4D551CE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Structural Patterns" id="{264A1D7D-1B6E-4C7C-A3A7-401F58145BC7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  <p14:section name="Behavioral Patterns" id="{33DDB4CA-31A3-437D-9DAC-6302010EA2AC}">
          <p14:sldIdLst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Conclusion" id="{672020F4-DF3C-4604-B595-80A0FC6FD017}">
          <p14:sldIdLst>
            <p14:sldId id="335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5A58400-9ADF-48C0-910F-1B9F0B065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2209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3E666DF-85FE-43D9-95A3-14F3018B26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510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18829D-2170-4A31-9132-F8B46C21AA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308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56673C-7948-4369-A0C1-36DA41DAF1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63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FE9DD6-1A8B-4B0A-8536-3B270BD282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629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B4DFA43-47D5-497B-9653-4709B45724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4143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9EA391-4447-493D-AA4C-66FCD44CB3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0700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DC02A7-7D70-4E63-8E2D-381DBEC499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861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A34148-6056-478C-9CDD-88D6360416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1545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3AC01D-DF1D-49AC-9458-3F8A046E86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965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gif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gif"/><Relationship Id="rId5" Type="http://schemas.openxmlformats.org/officeDocument/2006/relationships/image" Target="../media/image40.gif"/><Relationship Id="rId4" Type="http://schemas.openxmlformats.org/officeDocument/2006/relationships/image" Target="../media/image39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jpeg"/><Relationship Id="rId5" Type="http://schemas.openxmlformats.org/officeDocument/2006/relationships/image" Target="../media/image50.png"/><Relationship Id="rId4" Type="http://schemas.openxmlformats.org/officeDocument/2006/relationships/image" Target="../media/image49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gif"/><Relationship Id="rId5" Type="http://schemas.openxmlformats.org/officeDocument/2006/relationships/image" Target="../media/image56.gif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2034000"/>
            <a:ext cx="2181040" cy="21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4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24" y="1179651"/>
            <a:ext cx="9451953" cy="547594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339B154-7466-4264-9AA1-F3E0A8D6F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85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2161554" cy="21615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BBFA0-2E25-4682-A3B5-B7478182FD7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Creational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300046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Deal with </a:t>
            </a:r>
            <a:r>
              <a:rPr lang="en-US" sz="3600" b="1" dirty="0">
                <a:solidFill>
                  <a:schemeClr val="bg1"/>
                </a:solidFill>
              </a:rPr>
              <a:t>object creation </a:t>
            </a:r>
            <a:r>
              <a:rPr lang="en-US" sz="3600" dirty="0"/>
              <a:t>mechanisms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Trying to create objects in a </a:t>
            </a:r>
            <a:r>
              <a:rPr lang="en-US" sz="3600" b="1" dirty="0">
                <a:solidFill>
                  <a:schemeClr val="bg1"/>
                </a:solidFill>
              </a:rPr>
              <a:t>manner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suitable</a:t>
            </a:r>
            <a:br>
              <a:rPr lang="bg-BG" sz="3600" dirty="0"/>
            </a:br>
            <a:r>
              <a:rPr lang="en-US" sz="3600" dirty="0"/>
              <a:t>to the</a:t>
            </a:r>
            <a:r>
              <a:rPr lang="bg-BG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situation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Two main ideas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Encapsulating</a:t>
            </a:r>
            <a:r>
              <a:rPr lang="en-US" sz="3400" dirty="0"/>
              <a:t> knowledge about which classes</a:t>
            </a:r>
            <a:br>
              <a:rPr lang="en-US" sz="3400" dirty="0"/>
            </a:br>
            <a:r>
              <a:rPr lang="en-US" sz="3400" dirty="0"/>
              <a:t>the system uses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Hiding</a:t>
            </a:r>
            <a:r>
              <a:rPr lang="en-US" sz="3400" dirty="0"/>
              <a:t> how instances of these classes are created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F01CEC-CEDB-4BB0-90C8-E0D06CE064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704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Singleton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Simple Factory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Factory Method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Abstract Factory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Builder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Prototype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Fluent Interface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Object Pool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Lazy Initialization</a:t>
            </a: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Creational Patterns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589" y="1550606"/>
            <a:ext cx="4184981" cy="115839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89" y="2923397"/>
            <a:ext cx="4048696" cy="151119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283" y="1550606"/>
            <a:ext cx="3868084" cy="15418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479" y="3305181"/>
            <a:ext cx="3983888" cy="15620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999" y="4699518"/>
            <a:ext cx="3970053" cy="1609481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8F5536C1-F84C-4B6F-8AF6-303483435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328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The most often used creational design pattern</a:t>
            </a:r>
          </a:p>
          <a:p>
            <a:r>
              <a:rPr lang="en-GB" sz="3600" dirty="0"/>
              <a:t>A Singleton class is supposed to have </a:t>
            </a:r>
            <a:r>
              <a:rPr lang="en-GB" sz="3600" b="1" dirty="0">
                <a:solidFill>
                  <a:schemeClr val="bg1"/>
                </a:solidFill>
              </a:rPr>
              <a:t>only one instance</a:t>
            </a:r>
          </a:p>
          <a:p>
            <a:r>
              <a:rPr lang="en-GB" sz="3600" dirty="0"/>
              <a:t>It is </a:t>
            </a:r>
            <a:r>
              <a:rPr lang="en-GB" sz="3600" b="1" dirty="0">
                <a:solidFill>
                  <a:schemeClr val="bg1"/>
                </a:solidFill>
              </a:rPr>
              <a:t>not a global variable</a:t>
            </a:r>
          </a:p>
          <a:p>
            <a:r>
              <a:rPr lang="en-GB" sz="3600" dirty="0"/>
              <a:t>Possible problems</a:t>
            </a:r>
          </a:p>
          <a:p>
            <a:pPr lvl="1"/>
            <a:r>
              <a:rPr lang="en-GB" sz="3400" dirty="0"/>
              <a:t>Lazy loading</a:t>
            </a:r>
          </a:p>
          <a:p>
            <a:pPr lvl="1"/>
            <a:r>
              <a:rPr lang="en-GB" sz="3400" dirty="0"/>
              <a:t>Thread-safe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99"/>
          <a:stretch/>
        </p:blipFill>
        <p:spPr>
          <a:xfrm>
            <a:off x="5170543" y="3339000"/>
            <a:ext cx="6562927" cy="3061640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FE694D0-42C1-4342-A2F8-703193C862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02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Double-Check Singleton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153051"/>
            <a:ext cx="9271094" cy="56041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/>
              <a:t>public sealed class Singleton {</a:t>
            </a:r>
          </a:p>
          <a:p>
            <a:r>
              <a:rPr lang="en-GB" sz="2600" noProof="1"/>
              <a:t>  </a:t>
            </a:r>
            <a:r>
              <a:rPr lang="en-GB" sz="2600" dirty="0"/>
              <a:t>private static Singleton instance;</a:t>
            </a:r>
          </a:p>
          <a:p>
            <a:r>
              <a:rPr lang="en-GB" sz="2600" noProof="1"/>
              <a:t>  </a:t>
            </a:r>
            <a:r>
              <a:rPr lang="en-GB" sz="2600" dirty="0"/>
              <a:t>private Singleton() { }</a:t>
            </a:r>
          </a:p>
          <a:p>
            <a:r>
              <a:rPr lang="en-GB" sz="2600" noProof="1"/>
              <a:t>  </a:t>
            </a:r>
            <a:r>
              <a:rPr lang="en-GB" sz="2600" dirty="0"/>
              <a:t>public static Singleton Instance {</a:t>
            </a:r>
          </a:p>
          <a:p>
            <a:r>
              <a:rPr lang="en-US" sz="2600" noProof="1"/>
              <a:t>    get {</a:t>
            </a:r>
          </a:p>
          <a:p>
            <a:r>
              <a:rPr lang="en-US" sz="2600" noProof="1"/>
              <a:t>      </a:t>
            </a:r>
            <a:r>
              <a:rPr lang="en-GB" sz="2600" dirty="0"/>
              <a:t>if (instance == null) {</a:t>
            </a:r>
          </a:p>
          <a:p>
            <a:r>
              <a:rPr lang="en-GB" sz="2600" noProof="1"/>
              <a:t>        </a:t>
            </a:r>
            <a:r>
              <a:rPr lang="en-GB" sz="2600" dirty="0"/>
              <a:t>lock (instance) {</a:t>
            </a:r>
          </a:p>
          <a:p>
            <a:r>
              <a:rPr lang="en-GB" sz="2600" noProof="1"/>
              <a:t>          </a:t>
            </a:r>
            <a:r>
              <a:rPr lang="en-GB" sz="2600" dirty="0"/>
              <a:t>if (instance == null)</a:t>
            </a:r>
          </a:p>
          <a:p>
            <a:r>
              <a:rPr lang="en-GB" sz="2600" dirty="0"/>
              <a:t>            instance = new Singleton(); } }</a:t>
            </a:r>
          </a:p>
          <a:p>
            <a:r>
              <a:rPr lang="en-US" sz="2600" noProof="1"/>
              <a:t>      return instance; } }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BA19A3E-8E35-4706-8DDA-C77F69EEE2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8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600" noProof="1"/>
              <a:t>Factory for </a:t>
            </a:r>
            <a:r>
              <a:rPr lang="en-US" sz="3600" b="1" noProof="1">
                <a:solidFill>
                  <a:schemeClr val="bg1"/>
                </a:solidFill>
              </a:rPr>
              <a:t>cloning</a:t>
            </a:r>
            <a:r>
              <a:rPr lang="en-US" sz="3600" noProof="1"/>
              <a:t> new instances from a prototype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noProof="1"/>
              <a:t>Create new objects by copying this prototype instead of using the "new" keyword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</a:pPr>
            <a:r>
              <a:rPr lang="en-US" sz="3600" b="1" noProof="1">
                <a:solidFill>
                  <a:schemeClr val="bg1"/>
                </a:solidFill>
              </a:rPr>
              <a:t>ICloneable</a:t>
            </a:r>
            <a:r>
              <a:rPr lang="en-US" sz="3600" noProof="1"/>
              <a:t> interface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  <a:buNone/>
            </a:pPr>
            <a:r>
              <a:rPr lang="en-US" sz="3600" noProof="1"/>
              <a:t>    acts as Prototype 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Pattern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349" y="2544519"/>
            <a:ext cx="7091375" cy="388337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7ED7215-F820-4683-A956-5FDAEB39A0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527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Prototype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190244"/>
            <a:ext cx="9271094" cy="55734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abstract class Prototype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</a:t>
            </a:r>
            <a:r>
              <a:rPr lang="en-GB" sz="2600" dirty="0"/>
              <a:t>private string _id;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sz="1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Prototype(string id)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</a:t>
            </a:r>
            <a:r>
              <a:rPr lang="bg-BG" sz="2600" dirty="0"/>
              <a:t>{</a:t>
            </a:r>
            <a:endParaRPr lang="en-US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</a:t>
            </a:r>
            <a:r>
              <a:rPr lang="en-US" sz="2600" noProof="1"/>
              <a:t>this._id</a:t>
            </a:r>
            <a:r>
              <a:rPr lang="en-GB" sz="2600" dirty="0"/>
              <a:t> = id;</a:t>
            </a:r>
            <a:r>
              <a:rPr lang="en-US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bg-BG" sz="1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string Id</a:t>
            </a:r>
            <a:r>
              <a:rPr lang="en-US" sz="2600" dirty="0"/>
              <a:t> =&gt; </a:t>
            </a:r>
            <a:r>
              <a:rPr lang="en-US" sz="2600" noProof="1"/>
              <a:t>this</a:t>
            </a:r>
            <a:r>
              <a:rPr lang="en-US" sz="2600" dirty="0"/>
              <a:t>._id;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abstract Prototype Clone();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dirty="0"/>
              <a:t>}</a:t>
            </a:r>
            <a:endParaRPr lang="en-US" sz="2600" noProof="1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B0D12DB-754E-4E28-821E-FA0B3EE973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1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Concrete Prototype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03598" y="1674000"/>
            <a:ext cx="10584804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800" dirty="0"/>
              <a:t>class </a:t>
            </a:r>
            <a:r>
              <a:rPr lang="en-GB" sz="2800" noProof="1"/>
              <a:t>ConcretePrototype</a:t>
            </a:r>
            <a:r>
              <a:rPr lang="en-GB" sz="2800" dirty="0"/>
              <a:t> : Prototype</a:t>
            </a:r>
          </a:p>
          <a:p>
            <a:r>
              <a:rPr lang="bg-BG" sz="2800" dirty="0"/>
              <a:t>{</a:t>
            </a:r>
          </a:p>
          <a:p>
            <a:r>
              <a:rPr lang="en-GB" sz="2800" dirty="0"/>
              <a:t>  public </a:t>
            </a:r>
            <a:r>
              <a:rPr lang="en-GB" sz="2800" noProof="1"/>
              <a:t>ConcretePrototype(string</a:t>
            </a:r>
            <a:r>
              <a:rPr lang="en-GB" sz="2800" dirty="0"/>
              <a:t> id) : base(id) { }</a:t>
            </a:r>
          </a:p>
          <a:p>
            <a:endParaRPr lang="bg-BG" sz="2800" dirty="0"/>
          </a:p>
          <a:p>
            <a:r>
              <a:rPr lang="en-GB" sz="2800" dirty="0"/>
              <a:t>  public override Prototype Clone()</a:t>
            </a:r>
          </a:p>
          <a:p>
            <a:r>
              <a:rPr lang="en-GB" sz="2800" dirty="0"/>
              <a:t>    =&gt; return (</a:t>
            </a:r>
            <a:r>
              <a:rPr lang="en-GB" sz="2800" noProof="1"/>
              <a:t>Prototype)this.MemberwiseClone</a:t>
            </a:r>
            <a:r>
              <a:rPr lang="en-GB" sz="2800" dirty="0"/>
              <a:t>();</a:t>
            </a:r>
          </a:p>
          <a:p>
            <a:r>
              <a:rPr lang="bg-BG" sz="2800" dirty="0"/>
              <a:t>}</a:t>
            </a:r>
            <a:endParaRPr lang="en-US" sz="2800" noProof="1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42D7B9A-74DC-4FF5-89D3-A7258341FB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8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0"/>
            <a:ext cx="2286000" cy="2286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ABF0B2B-80F0-4DA5-BEBD-226D9A9F2DF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229642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Design Patterns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Types of Design Patterns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Creational Patterns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Structural Patterns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Behavioral Patterns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AEA6D5-535A-44F8-84BB-6888BA6225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68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Describe ways to assemble </a:t>
            </a:r>
            <a:r>
              <a:rPr lang="en-US" sz="3600" b="1" dirty="0">
                <a:solidFill>
                  <a:schemeClr val="bg1"/>
                </a:solidFill>
              </a:rPr>
              <a:t>objects</a:t>
            </a:r>
            <a:r>
              <a:rPr lang="en-US" sz="3600" dirty="0"/>
              <a:t> to implement</a:t>
            </a:r>
            <a:br>
              <a:rPr lang="en-US" sz="3600" dirty="0"/>
            </a:b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new functionality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Ease the design by identifying a simple way to</a:t>
            </a:r>
            <a:br>
              <a:rPr lang="en-US" sz="3600" dirty="0"/>
            </a:br>
            <a:r>
              <a:rPr lang="en-US" sz="3600" dirty="0"/>
              <a:t>realize </a:t>
            </a:r>
            <a:r>
              <a:rPr lang="en-US" sz="3600" b="1" dirty="0">
                <a:solidFill>
                  <a:schemeClr val="bg1"/>
                </a:solidFill>
              </a:rPr>
              <a:t>relationship</a:t>
            </a:r>
            <a:r>
              <a:rPr lang="en-US" sz="3600" dirty="0"/>
              <a:t> between entities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All about Class and Object composition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Inheritance</a:t>
            </a:r>
            <a:r>
              <a:rPr lang="en-US" sz="3400" dirty="0"/>
              <a:t> to compose interfaces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Ways to compose objects to obtain </a:t>
            </a:r>
            <a:r>
              <a:rPr lang="en-US" sz="3400" b="1" dirty="0">
                <a:solidFill>
                  <a:schemeClr val="bg1"/>
                </a:solidFill>
              </a:rPr>
              <a:t>new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67ACB34-2696-4389-BB0D-8AEEB594C5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76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Façade</a:t>
            </a:r>
          </a:p>
          <a:p>
            <a:r>
              <a:rPr lang="en-US" dirty="0"/>
              <a:t>Composite</a:t>
            </a:r>
          </a:p>
          <a:p>
            <a:r>
              <a:rPr lang="en-US" dirty="0"/>
              <a:t>Flyweight</a:t>
            </a:r>
          </a:p>
          <a:p>
            <a:r>
              <a:rPr lang="en-US" dirty="0"/>
              <a:t>Proxy</a:t>
            </a:r>
          </a:p>
          <a:p>
            <a:r>
              <a:rPr lang="en-US" dirty="0"/>
              <a:t>Decorator</a:t>
            </a:r>
          </a:p>
          <a:p>
            <a:r>
              <a:rPr lang="en-US" dirty="0"/>
              <a:t>Adapter</a:t>
            </a:r>
          </a:p>
          <a:p>
            <a:r>
              <a:rPr lang="en-US" dirty="0"/>
              <a:t>Bridge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Structural Patterns</a:t>
            </a:r>
            <a:endParaRPr lang="bg-BG" dirty="0"/>
          </a:p>
        </p:txBody>
      </p:sp>
      <p:pic>
        <p:nvPicPr>
          <p:cNvPr id="12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4048" y="1413726"/>
            <a:ext cx="3361597" cy="12644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914" y="1277822"/>
            <a:ext cx="3568086" cy="15520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57" y="4464000"/>
            <a:ext cx="2842736" cy="1730726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000" y="2952041"/>
            <a:ext cx="2375539" cy="1895167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621" y="3159000"/>
            <a:ext cx="1577340" cy="1183005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0999" y="5009396"/>
            <a:ext cx="3709581" cy="15696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8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26" y="2830178"/>
            <a:ext cx="1676400" cy="134964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lide Number">
            <a:extLst>
              <a:ext uri="{FF2B5EF4-FFF2-40B4-BE49-F238E27FC236}">
                <a16:creationId xmlns:a16="http://schemas.microsoft.com/office/drawing/2014/main" id="{1A2E5B72-7C02-4FE5-B4FE-5299CFAE3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749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Provides a </a:t>
            </a:r>
            <a:r>
              <a:rPr lang="en-GB" sz="3600" b="1" dirty="0">
                <a:solidFill>
                  <a:schemeClr val="bg1"/>
                </a:solidFill>
              </a:rPr>
              <a:t>unified interface </a:t>
            </a:r>
            <a:r>
              <a:rPr lang="en-GB" sz="3600" dirty="0"/>
              <a:t>to a set of interfaces</a:t>
            </a:r>
            <a:br>
              <a:rPr lang="en-GB" sz="3600" dirty="0"/>
            </a:br>
            <a:r>
              <a:rPr lang="en-GB" sz="3600" dirty="0"/>
              <a:t>in a subsystem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Pattern</a:t>
            </a:r>
          </a:p>
        </p:txBody>
      </p:sp>
      <p:pic>
        <p:nvPicPr>
          <p:cNvPr id="2052" name="Picture 4" descr="facad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27"/>
          <a:stretch/>
        </p:blipFill>
        <p:spPr bwMode="auto">
          <a:xfrm>
            <a:off x="4465916" y="2884269"/>
            <a:ext cx="3796246" cy="382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acad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91"/>
          <a:stretch/>
        </p:blipFill>
        <p:spPr bwMode="auto">
          <a:xfrm>
            <a:off x="8285030" y="2874135"/>
            <a:ext cx="3750970" cy="382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 txBox="1">
            <a:spLocks/>
          </p:cNvSpPr>
          <p:nvPr/>
        </p:nvSpPr>
        <p:spPr>
          <a:xfrm>
            <a:off x="190402" y="2394000"/>
            <a:ext cx="6220598" cy="3375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Defines a </a:t>
            </a:r>
            <a:r>
              <a:rPr lang="en-GB" sz="3600" b="1" dirty="0">
                <a:solidFill>
                  <a:schemeClr val="bg1"/>
                </a:solidFill>
              </a:rPr>
              <a:t>higher-level interface </a:t>
            </a:r>
            <a:r>
              <a:rPr lang="en-GB" sz="3600" dirty="0"/>
              <a:t>that makes the subsystem easier to use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B8061FE-D7B2-462D-9251-D6E8E7893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54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Class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92426" y="1170938"/>
            <a:ext cx="6007147" cy="55016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/>
              <a:t>class Facade</a:t>
            </a:r>
            <a:endParaRPr lang="en-US" sz="2600" dirty="0"/>
          </a:p>
          <a:p>
            <a:r>
              <a:rPr lang="en-US" sz="2600" dirty="0"/>
              <a:t>{</a:t>
            </a:r>
            <a:endParaRPr lang="bg-BG" sz="2600" dirty="0"/>
          </a:p>
          <a:p>
            <a:r>
              <a:rPr lang="en-GB" sz="2600" dirty="0"/>
              <a:t>  private </a:t>
            </a:r>
            <a:r>
              <a:rPr lang="en-GB" sz="2600" noProof="1"/>
              <a:t>SubSystemOne</a:t>
            </a:r>
            <a:r>
              <a:rPr lang="en-GB" sz="2600" dirty="0"/>
              <a:t> _one;</a:t>
            </a:r>
          </a:p>
          <a:p>
            <a:r>
              <a:rPr lang="en-GB" sz="2600" dirty="0"/>
              <a:t>  private </a:t>
            </a:r>
            <a:r>
              <a:rPr lang="en-GB" sz="2600" noProof="1"/>
              <a:t>SubSystemTwo</a:t>
            </a:r>
            <a:r>
              <a:rPr lang="en-GB" sz="2600" dirty="0"/>
              <a:t> _two;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sz="2600" dirty="0"/>
          </a:p>
          <a:p>
            <a:r>
              <a:rPr lang="en-GB" sz="2600" dirty="0"/>
              <a:t>  public Facade()</a:t>
            </a:r>
            <a:endParaRPr lang="en-US" sz="2600" dirty="0"/>
          </a:p>
          <a:p>
            <a:r>
              <a:rPr lang="en-US" sz="2600" dirty="0"/>
              <a:t>  {</a:t>
            </a:r>
            <a:endParaRPr lang="bg-BG" sz="2600" dirty="0"/>
          </a:p>
          <a:p>
            <a:r>
              <a:rPr lang="en-GB" sz="2600" dirty="0"/>
              <a:t>    _one = new </a:t>
            </a:r>
            <a:r>
              <a:rPr lang="en-GB" sz="2600" noProof="1"/>
              <a:t>SubSystemOne</a:t>
            </a:r>
            <a:r>
              <a:rPr lang="en-GB" sz="2600" dirty="0"/>
              <a:t>();</a:t>
            </a:r>
          </a:p>
          <a:p>
            <a:r>
              <a:rPr lang="en-GB" sz="2600" dirty="0"/>
              <a:t>    _two = new </a:t>
            </a:r>
            <a:r>
              <a:rPr lang="en-GB" sz="2600" noProof="1"/>
              <a:t>SubSystemTwo</a:t>
            </a:r>
            <a:r>
              <a:rPr lang="en-GB" sz="2600" dirty="0"/>
              <a:t>();</a:t>
            </a:r>
            <a:endParaRPr lang="en-US" sz="2600" dirty="0"/>
          </a:p>
          <a:p>
            <a:r>
              <a:rPr lang="en-US" sz="2600" dirty="0"/>
              <a:t>  }</a:t>
            </a:r>
            <a:endParaRPr lang="bg-BG" sz="2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2F31FC6-6FE8-41B1-8847-9A14DB70E5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1074" y="1204467"/>
            <a:ext cx="8229926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public void </a:t>
            </a:r>
            <a:r>
              <a:rPr lang="en-GB" sz="2600" noProof="1"/>
              <a:t>MethodA</a:t>
            </a:r>
            <a:r>
              <a:rPr lang="en-GB" sz="2600" dirty="0"/>
              <a:t>()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{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</a:t>
            </a:r>
            <a:r>
              <a:rPr lang="en-GB" sz="2600" noProof="1"/>
              <a:t>Console.WriteLine</a:t>
            </a:r>
            <a:r>
              <a:rPr lang="en-GB" sz="2600" dirty="0"/>
              <a:t>("\</a:t>
            </a:r>
            <a:r>
              <a:rPr lang="en-GB" sz="2600" noProof="1"/>
              <a:t>nMethodA</a:t>
            </a:r>
            <a:r>
              <a:rPr lang="en-GB" sz="2600" dirty="0"/>
              <a:t>() ---- 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_</a:t>
            </a:r>
            <a:r>
              <a:rPr lang="en-GB" sz="2600" noProof="1"/>
              <a:t>one.MethodOne</a:t>
            </a:r>
            <a:r>
              <a:rPr lang="en-GB" sz="26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_</a:t>
            </a:r>
            <a:r>
              <a:rPr lang="en-GB" sz="2600" noProof="1"/>
              <a:t>two.MethodTwo</a:t>
            </a:r>
            <a:r>
              <a:rPr lang="en-GB" sz="2600" dirty="0"/>
              <a:t>();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public void </a:t>
            </a:r>
            <a:r>
              <a:rPr lang="en-GB" sz="2600" noProof="1"/>
              <a:t>MethodB</a:t>
            </a:r>
            <a:r>
              <a:rPr lang="en-GB" sz="2600" dirty="0"/>
              <a:t>()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{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</a:t>
            </a:r>
            <a:r>
              <a:rPr lang="en-GB" sz="2600" noProof="1"/>
              <a:t>Console.WriteLine</a:t>
            </a:r>
            <a:r>
              <a:rPr lang="en-GB" sz="2600" dirty="0"/>
              <a:t>("\</a:t>
            </a:r>
            <a:r>
              <a:rPr lang="en-GB" sz="2600" noProof="1"/>
              <a:t>nMethodB</a:t>
            </a:r>
            <a:r>
              <a:rPr lang="en-GB" sz="2600" dirty="0"/>
              <a:t>() ---- 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_</a:t>
            </a:r>
            <a:r>
              <a:rPr lang="en-GB" sz="2600" noProof="1"/>
              <a:t>two.MethodTwo</a:t>
            </a:r>
            <a:r>
              <a:rPr lang="en-GB" sz="2600" dirty="0"/>
              <a:t>();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}</a:t>
            </a:r>
            <a:endParaRPr lang="en-US" sz="2600" noProof="1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18F628-1AA3-44DD-909A-E95FFFDF46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7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92226" y="1314000"/>
            <a:ext cx="920754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GB" sz="2600" dirty="0"/>
              <a:t>class </a:t>
            </a:r>
            <a:r>
              <a:rPr lang="en-GB" sz="2600" noProof="1"/>
              <a:t>SubSystemOne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0"/>
              </a:spcBef>
            </a:pPr>
            <a:r>
              <a:rPr lang="en-GB" sz="2600" dirty="0"/>
              <a:t>  public void </a:t>
            </a:r>
            <a:r>
              <a:rPr lang="en-GB" sz="2600" noProof="1"/>
              <a:t>MethodOne</a:t>
            </a:r>
            <a:r>
              <a:rPr lang="en-GB" sz="2600" dirty="0"/>
              <a:t>()</a:t>
            </a:r>
            <a:endParaRPr lang="bg-BG" sz="2600" dirty="0"/>
          </a:p>
          <a:p>
            <a:pPr>
              <a:spcBef>
                <a:spcPts val="0"/>
              </a:spcBef>
            </a:pPr>
            <a:r>
              <a:rPr lang="en-GB" sz="2600" dirty="0"/>
              <a:t>    =&gt; </a:t>
            </a:r>
            <a:r>
              <a:rPr lang="en-GB" sz="2600" noProof="1"/>
              <a:t>Console.WriteLine</a:t>
            </a:r>
            <a:r>
              <a:rPr lang="en-GB" sz="2600" dirty="0"/>
              <a:t>("</a:t>
            </a:r>
            <a:r>
              <a:rPr lang="en-GB" sz="2600" noProof="1"/>
              <a:t>SubSystemOne</a:t>
            </a:r>
            <a:r>
              <a:rPr lang="en-GB" sz="2600" dirty="0"/>
              <a:t> Method");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dirty="0"/>
              <a:t>}</a:t>
            </a:r>
            <a:endParaRPr lang="en-US" sz="2600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92225" y="4022822"/>
            <a:ext cx="920754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GB" sz="2600" dirty="0"/>
              <a:t>class </a:t>
            </a:r>
            <a:r>
              <a:rPr lang="en-GB" sz="2600" noProof="1"/>
              <a:t>SubSystemTwo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0"/>
              </a:spcBef>
            </a:pPr>
            <a:r>
              <a:rPr lang="en-GB" sz="2600" dirty="0"/>
              <a:t>  public void </a:t>
            </a:r>
            <a:r>
              <a:rPr lang="en-GB" sz="2600" noProof="1"/>
              <a:t>MethodTwo</a:t>
            </a:r>
            <a:r>
              <a:rPr lang="en-GB" sz="2600" dirty="0"/>
              <a:t>()</a:t>
            </a:r>
            <a:endParaRPr lang="bg-BG" sz="2600" dirty="0"/>
          </a:p>
          <a:p>
            <a:pPr>
              <a:spcBef>
                <a:spcPts val="0"/>
              </a:spcBef>
            </a:pPr>
            <a:r>
              <a:rPr lang="en-GB" sz="2600" dirty="0"/>
              <a:t>    =&gt; </a:t>
            </a:r>
            <a:r>
              <a:rPr lang="en-GB" sz="2600" noProof="1"/>
              <a:t>Console.WriteLine</a:t>
            </a:r>
            <a:r>
              <a:rPr lang="en-GB" sz="2600" dirty="0"/>
              <a:t>("</a:t>
            </a:r>
            <a:r>
              <a:rPr lang="en-GB" sz="2600" noProof="1"/>
              <a:t>SubSystemTwo</a:t>
            </a:r>
            <a:r>
              <a:rPr lang="en-GB" sz="2600" dirty="0"/>
              <a:t> Method");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dirty="0"/>
              <a:t>}</a:t>
            </a:r>
            <a:endParaRPr lang="en-US" sz="2600" noProof="1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239BBC-8B60-48E6-963C-CF78417080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2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Allows to </a:t>
            </a:r>
            <a:r>
              <a:rPr lang="en-GB" b="1" dirty="0">
                <a:solidFill>
                  <a:schemeClr val="bg1"/>
                </a:solidFill>
              </a:rPr>
              <a:t>combine</a:t>
            </a:r>
            <a:r>
              <a:rPr lang="en-GB" dirty="0"/>
              <a:t> different types of objects in tree structures</a:t>
            </a:r>
          </a:p>
          <a:p>
            <a:pPr>
              <a:lnSpc>
                <a:spcPct val="100000"/>
              </a:lnSpc>
            </a:pPr>
            <a:r>
              <a:rPr lang="en-GB" dirty="0"/>
              <a:t>Gives the possibility to treat the </a:t>
            </a:r>
            <a:r>
              <a:rPr lang="en-GB" b="1" dirty="0">
                <a:solidFill>
                  <a:schemeClr val="bg1"/>
                </a:solidFill>
              </a:rPr>
              <a:t>same object(s)</a:t>
            </a:r>
          </a:p>
          <a:p>
            <a:pPr>
              <a:lnSpc>
                <a:spcPct val="100000"/>
              </a:lnSpc>
            </a:pPr>
            <a:r>
              <a:rPr lang="en-GB" dirty="0"/>
              <a:t>Used when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332" y="2646715"/>
            <a:ext cx="8131139" cy="376427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 txBox="1">
            <a:spLocks/>
          </p:cNvSpPr>
          <p:nvPr/>
        </p:nvSpPr>
        <p:spPr>
          <a:xfrm>
            <a:off x="0" y="3204000"/>
            <a:ext cx="5286000" cy="32069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GB" dirty="0"/>
              <a:t>You have different objects that you want to </a:t>
            </a:r>
            <a:r>
              <a:rPr lang="en-GB" b="1" dirty="0">
                <a:solidFill>
                  <a:schemeClr val="bg1"/>
                </a:solidFill>
              </a:rPr>
              <a:t>treat the same way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You want to present </a:t>
            </a:r>
            <a:r>
              <a:rPr lang="en-GB" b="1" dirty="0">
                <a:solidFill>
                  <a:schemeClr val="bg1"/>
                </a:solidFill>
              </a:rPr>
              <a:t>hierarchy</a:t>
            </a:r>
            <a:r>
              <a:rPr lang="en-GB" dirty="0"/>
              <a:t> of objects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CE3D0A-E8EB-4D30-B03E-FE70CA5E2B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773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41000" y="1204467"/>
            <a:ext cx="8910000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abstract class Component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protected string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public Component(string name)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{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  this.name = name;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public abstract void Add(Component c);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public abstract void Remove(Component c);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public abstract void </a:t>
            </a:r>
            <a:r>
              <a:rPr lang="en-US" sz="2600" noProof="1"/>
              <a:t>Display(int</a:t>
            </a:r>
            <a:r>
              <a:rPr lang="en-US" sz="2600" dirty="0"/>
              <a:t> depth);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}</a:t>
            </a:r>
            <a:endParaRPr lang="en-US" sz="2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1288157-C48D-4B3C-99B6-68903A2F01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9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517389" y="1266725"/>
            <a:ext cx="11157222" cy="5132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class Composite : Component</a:t>
            </a:r>
            <a:r>
              <a:rPr lang="en-US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private List&lt;Component&gt; _children = new List&lt;Component&gt;();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Composite(string name) : base(name)</a:t>
            </a:r>
            <a:r>
              <a:rPr lang="en-US" sz="2600" dirty="0"/>
              <a:t> {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override void Add(Component component)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    =&gt; _</a:t>
            </a:r>
            <a:r>
              <a:rPr lang="en-GB" sz="2600" noProof="1"/>
              <a:t>children.Add(component</a:t>
            </a:r>
            <a:r>
              <a:rPr lang="en-GB" sz="2600" dirty="0"/>
              <a:t>);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dirty="0"/>
              <a:t>  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override void Remove(Component component)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    =&gt; _</a:t>
            </a:r>
            <a:r>
              <a:rPr lang="en-GB" sz="2600" noProof="1"/>
              <a:t>children.Remove(component</a:t>
            </a:r>
            <a:r>
              <a:rPr lang="en-GB" sz="2600" dirty="0"/>
              <a:t>);</a:t>
            </a:r>
            <a:endParaRPr lang="bg-BG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(1)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CD73D43-2C2A-49BC-9BFE-293E062CCB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3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82626" y="1301466"/>
            <a:ext cx="10426747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public override void </a:t>
            </a:r>
            <a:r>
              <a:rPr lang="en-US" noProof="1"/>
              <a:t>Display(int</a:t>
            </a:r>
            <a:r>
              <a:rPr lang="en-US" dirty="0"/>
              <a:t> depth)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  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(new String('-', depth) + name);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    </a:t>
            </a:r>
            <a:r>
              <a:rPr lang="en-US" noProof="1"/>
              <a:t>foreach</a:t>
            </a:r>
            <a:r>
              <a:rPr lang="en-US" dirty="0"/>
              <a:t> (Component </a:t>
            </a:r>
            <a:r>
              <a:rPr lang="en-US" noProof="1"/>
              <a:t>component</a:t>
            </a:r>
            <a:r>
              <a:rPr lang="en-US" dirty="0"/>
              <a:t> in _children)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    </a:t>
            </a:r>
            <a:r>
              <a:rPr lang="bg-BG" dirty="0"/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dirty="0"/>
              <a:t>      </a:t>
            </a:r>
            <a:r>
              <a:rPr lang="en-GB" noProof="1"/>
              <a:t>component.Display(depth</a:t>
            </a:r>
            <a:r>
              <a:rPr lang="en-GB" dirty="0"/>
              <a:t> + 2);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    </a:t>
            </a:r>
            <a:r>
              <a:rPr lang="bg-BG" dirty="0"/>
              <a:t>}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  </a:t>
            </a:r>
            <a:r>
              <a:rPr lang="bg-BG" dirty="0"/>
              <a:t>}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4689F60-B6B4-4FFD-A91F-75292992E8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1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6" y="1524000"/>
            <a:ext cx="2285390" cy="228539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1F253F9-2642-42A7-9CDE-F9C111C43A9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Definition, Solutions and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5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Leaf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82626" y="1269985"/>
            <a:ext cx="10426747" cy="53990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600" dirty="0"/>
              <a:t>class Leaf : Component</a:t>
            </a:r>
            <a:r>
              <a:rPr lang="en-US" sz="2600" dirty="0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600" dirty="0"/>
              <a:t>  public Leaf(string name) : base(name)</a:t>
            </a:r>
            <a:r>
              <a:rPr lang="en-US" sz="2600" dirty="0"/>
              <a:t> { }</a:t>
            </a:r>
            <a:endParaRPr lang="bg-BG" sz="26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sz="10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public override void Add(Component c)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  =&gt; </a:t>
            </a:r>
            <a:r>
              <a:rPr lang="en-US" sz="2600" noProof="1"/>
              <a:t>Console.WriteLine</a:t>
            </a:r>
            <a:r>
              <a:rPr lang="en-US" sz="2600" dirty="0"/>
              <a:t>("Cannot add to a leaf");</a:t>
            </a:r>
            <a:endParaRPr lang="bg-BG" sz="26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public override void Remove(Component c)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  =&gt; </a:t>
            </a:r>
            <a:r>
              <a:rPr lang="en-US" sz="2600" noProof="1"/>
              <a:t>Console.WriteLine</a:t>
            </a:r>
            <a:r>
              <a:rPr lang="en-US" sz="2600" dirty="0"/>
              <a:t>("Cannot remove from a leaf");</a:t>
            </a:r>
            <a:r>
              <a:rPr lang="bg-BG" sz="2600" dirty="0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public override void </a:t>
            </a:r>
            <a:r>
              <a:rPr lang="en-US" sz="2600" noProof="1"/>
              <a:t>Display(int</a:t>
            </a:r>
            <a:r>
              <a:rPr lang="en-US" sz="2600" dirty="0"/>
              <a:t> depth)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600" dirty="0"/>
              <a:t>    =&gt; </a:t>
            </a:r>
            <a:r>
              <a:rPr lang="en-GB" sz="2600" noProof="1"/>
              <a:t>Console.WriteLine(new</a:t>
            </a:r>
            <a:r>
              <a:rPr lang="en-GB" sz="2600" dirty="0"/>
              <a:t> String('-', depth) + name);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2600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AA1AC1C-192E-4576-8115-659E0841BB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4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47801"/>
            <a:ext cx="2269081" cy="226908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83667D4-E4A5-4F93-9A7F-90C41DAB701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372428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Concerned with </a:t>
            </a:r>
            <a:r>
              <a:rPr lang="en-US" sz="3600" b="1" dirty="0">
                <a:solidFill>
                  <a:schemeClr val="bg1"/>
                </a:solidFill>
              </a:rPr>
              <a:t>interaction</a:t>
            </a:r>
            <a:r>
              <a:rPr lang="en-US" sz="3600" dirty="0"/>
              <a:t> 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Either with the </a:t>
            </a:r>
            <a:r>
              <a:rPr lang="en-US" sz="3400" b="1" dirty="0">
                <a:solidFill>
                  <a:schemeClr val="bg1"/>
                </a:solidFill>
              </a:rPr>
              <a:t>assignment of responsibilities</a:t>
            </a:r>
            <a:br>
              <a:rPr lang="en-US" sz="3400" dirty="0"/>
            </a:br>
            <a:r>
              <a:rPr lang="en-US" sz="3400" dirty="0"/>
              <a:t>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encapsulating behavior </a:t>
            </a:r>
            <a:r>
              <a:rPr lang="en-US" sz="3400" dirty="0"/>
              <a:t>in an object and</a:t>
            </a:r>
            <a:br>
              <a:rPr lang="en-US" sz="3400" dirty="0"/>
            </a:br>
            <a:r>
              <a:rPr lang="en-US" sz="3400" dirty="0"/>
              <a:t>delegating requests to it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Increases </a:t>
            </a:r>
            <a:r>
              <a:rPr lang="en-US" sz="3600" b="1" dirty="0">
                <a:solidFill>
                  <a:schemeClr val="bg1"/>
                </a:solidFill>
              </a:rPr>
              <a:t>flexibility</a:t>
            </a:r>
            <a:r>
              <a:rPr lang="en-US" sz="3600" dirty="0"/>
              <a:t> in carrying out cross-classes</a:t>
            </a:r>
            <a:br>
              <a:rPr lang="en-US" sz="3600" dirty="0"/>
            </a:br>
            <a:r>
              <a:rPr lang="en-US" sz="3600" dirty="0"/>
              <a:t>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E6AF9C7-D28C-487A-927A-A941D59785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93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 of Responsibility</a:t>
            </a:r>
          </a:p>
          <a:p>
            <a:r>
              <a:rPr lang="en-US" dirty="0"/>
              <a:t>Iterator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Template Method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Observer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 (1)</a:t>
            </a:r>
            <a:endParaRPr lang="bg-BG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69" y="5126032"/>
            <a:ext cx="3716577" cy="15429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0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685" y="2324905"/>
            <a:ext cx="2430000" cy="1848174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929" y="5126032"/>
            <a:ext cx="3205162" cy="148701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935" y="3471201"/>
            <a:ext cx="3334135" cy="1372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3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03" y="1359795"/>
            <a:ext cx="1828800" cy="182880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4446" y="1359795"/>
            <a:ext cx="1404257" cy="1828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64FCD16-90AD-4D39-B014-E6585DE1D2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045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Mediator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Interpreter</a:t>
            </a:r>
          </a:p>
          <a:p>
            <a:r>
              <a:rPr lang="en-US" dirty="0"/>
              <a:t>Visitor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 (2)</a:t>
            </a:r>
            <a:endParaRPr lang="bg-BG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98" y="1340931"/>
            <a:ext cx="4106217" cy="1367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9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00" y="2852961"/>
            <a:ext cx="3565840" cy="1714502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000" y="3699000"/>
            <a:ext cx="3609975" cy="2692688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00" y="4780184"/>
            <a:ext cx="2592136" cy="193413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1476504"/>
            <a:ext cx="3609975" cy="20097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6CA0871-BE7F-40B2-9907-E92A8C915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47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An object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all the information needed to call</a:t>
            </a:r>
            <a:br>
              <a:rPr lang="en-GB" dirty="0"/>
            </a:br>
            <a:r>
              <a:rPr lang="en-GB" dirty="0"/>
              <a:t>a method at a later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036" y="2250830"/>
            <a:ext cx="7498964" cy="425616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 txBox="1">
            <a:spLocks/>
          </p:cNvSpPr>
          <p:nvPr/>
        </p:nvSpPr>
        <p:spPr>
          <a:xfrm>
            <a:off x="180279" y="2394000"/>
            <a:ext cx="4950000" cy="3240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Lets you </a:t>
            </a:r>
            <a:r>
              <a:rPr lang="en-GB" b="1" dirty="0">
                <a:solidFill>
                  <a:schemeClr val="bg1"/>
                </a:solidFill>
              </a:rPr>
              <a:t>parameterize</a:t>
            </a:r>
            <a:r>
              <a:rPr lang="en-GB" dirty="0"/>
              <a:t> clients with different requests, queue or log requests, and support undoable operations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7618EA5-C305-4426-B6AB-D3369E874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5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Command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28113" y="1301457"/>
            <a:ext cx="7735774" cy="515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abstract class Command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{</a:t>
            </a:r>
            <a:endParaRPr lang="en-US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  protected Receiver </a:t>
            </a:r>
            <a:r>
              <a:rPr lang="en-GB" sz="2800" noProof="1"/>
              <a:t>receiver</a:t>
            </a:r>
            <a:r>
              <a:rPr lang="en-GB" sz="2800" dirty="0"/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GB" sz="1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  public Command(Receiver receiver)</a:t>
            </a:r>
            <a:r>
              <a:rPr lang="en-US" sz="2800" dirty="0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  {</a:t>
            </a:r>
            <a:endParaRPr lang="bg-BG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    </a:t>
            </a:r>
            <a:r>
              <a:rPr lang="en-GB" sz="2800" noProof="1"/>
              <a:t>this.receiver</a:t>
            </a:r>
            <a:r>
              <a:rPr lang="en-GB" sz="2800" dirty="0"/>
              <a:t> = receiver;</a:t>
            </a:r>
            <a:r>
              <a:rPr lang="en-US" sz="2800" dirty="0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  }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sz="1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  public abstract void Execute();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}</a:t>
            </a:r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58D7EC0-8974-4661-817B-48231AE8A6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0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Command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10463" y="1539000"/>
            <a:ext cx="8771074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800" dirty="0"/>
              <a:t>class </a:t>
            </a:r>
            <a:r>
              <a:rPr lang="en-GB" sz="2800" noProof="1"/>
              <a:t>ConcreteCommand</a:t>
            </a:r>
            <a:r>
              <a:rPr lang="en-GB" sz="2800" dirty="0"/>
              <a:t> : Command</a:t>
            </a:r>
          </a:p>
          <a:p>
            <a:r>
              <a:rPr lang="bg-BG" sz="2800" dirty="0"/>
              <a:t>{</a:t>
            </a:r>
          </a:p>
          <a:p>
            <a:r>
              <a:rPr lang="en-GB" sz="2800" dirty="0"/>
              <a:t>  public </a:t>
            </a:r>
            <a:r>
              <a:rPr lang="en-GB" sz="2800" noProof="1"/>
              <a:t>ConcreteCommand(Receiver</a:t>
            </a:r>
            <a:r>
              <a:rPr lang="en-GB" sz="2800" dirty="0"/>
              <a:t> receiver)</a:t>
            </a:r>
          </a:p>
          <a:p>
            <a:r>
              <a:rPr lang="en-GB" sz="2800" dirty="0"/>
              <a:t>    : base(receiver)</a:t>
            </a:r>
            <a:r>
              <a:rPr lang="en-US" sz="2800" dirty="0"/>
              <a:t> { }</a:t>
            </a:r>
          </a:p>
          <a:p>
            <a:endParaRPr lang="bg-BG" sz="2800" dirty="0"/>
          </a:p>
          <a:p>
            <a:r>
              <a:rPr lang="en-GB" sz="2800" dirty="0"/>
              <a:t>  public override void Execute()</a:t>
            </a:r>
          </a:p>
          <a:p>
            <a:r>
              <a:rPr lang="en-GB" sz="2800" dirty="0"/>
              <a:t>    =&gt; </a:t>
            </a:r>
            <a:r>
              <a:rPr lang="en-GB" sz="2800" noProof="1"/>
              <a:t>receiver.Action</a:t>
            </a:r>
            <a:r>
              <a:rPr lang="en-GB" sz="2800" dirty="0"/>
              <a:t>();</a:t>
            </a:r>
            <a:endParaRPr lang="bg-BG" sz="2800" dirty="0"/>
          </a:p>
          <a:p>
            <a:r>
              <a:rPr lang="bg-BG" sz="2800" dirty="0"/>
              <a:t>}</a:t>
            </a:r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849DD72-1FE9-466B-BF55-A833C81923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Receiver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40700" y="1764000"/>
            <a:ext cx="10110600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800" dirty="0"/>
              <a:t>class Receiver</a:t>
            </a:r>
          </a:p>
          <a:p>
            <a:r>
              <a:rPr lang="bg-BG" sz="2800" dirty="0"/>
              <a:t>{</a:t>
            </a:r>
          </a:p>
          <a:p>
            <a:r>
              <a:rPr lang="en-GB" sz="2800" dirty="0"/>
              <a:t>  public void Action()</a:t>
            </a:r>
          </a:p>
          <a:p>
            <a:r>
              <a:rPr lang="en-US" sz="2800" dirty="0"/>
              <a:t>  </a:t>
            </a:r>
            <a:r>
              <a:rPr lang="bg-BG" sz="2800" dirty="0"/>
              <a:t>{</a:t>
            </a:r>
          </a:p>
          <a:p>
            <a:r>
              <a:rPr lang="en-GB" sz="2800" dirty="0"/>
              <a:t>    </a:t>
            </a:r>
            <a:r>
              <a:rPr lang="en-GB" sz="2800" noProof="1"/>
              <a:t>Console.WriteLine</a:t>
            </a:r>
            <a:r>
              <a:rPr lang="en-GB" sz="2800" dirty="0"/>
              <a:t>("Called </a:t>
            </a:r>
            <a:r>
              <a:rPr lang="en-GB" sz="2800" noProof="1"/>
              <a:t>Receiver.Action</a:t>
            </a:r>
            <a:r>
              <a:rPr lang="en-GB" sz="2800" dirty="0"/>
              <a:t>()");</a:t>
            </a:r>
          </a:p>
          <a:p>
            <a:r>
              <a:rPr lang="bg-BG" sz="2800" dirty="0"/>
              <a:t>  }</a:t>
            </a:r>
          </a:p>
          <a:p>
            <a:r>
              <a:rPr lang="bg-BG" sz="2800" dirty="0"/>
              <a:t>}</a:t>
            </a:r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7B66D30-9249-4DB8-B06E-C050AB88AB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9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Invoker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1800" y="1287521"/>
            <a:ext cx="9608399" cy="5219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800" dirty="0"/>
              <a:t>class Invoker</a:t>
            </a:r>
          </a:p>
          <a:p>
            <a:pPr>
              <a:spcAft>
                <a:spcPts val="0"/>
              </a:spcAft>
            </a:pPr>
            <a:r>
              <a:rPr lang="bg-BG" sz="2800" dirty="0"/>
              <a:t>{</a:t>
            </a:r>
          </a:p>
          <a:p>
            <a:pPr>
              <a:spcAft>
                <a:spcPts val="0"/>
              </a:spcAft>
            </a:pPr>
            <a:r>
              <a:rPr lang="en-GB" sz="2800" dirty="0"/>
              <a:t>  private Command _command;</a:t>
            </a:r>
          </a:p>
          <a:p>
            <a:pPr>
              <a:spcAft>
                <a:spcPts val="0"/>
              </a:spcAft>
            </a:pPr>
            <a:endParaRPr lang="en-GB" sz="2800" dirty="0"/>
          </a:p>
          <a:p>
            <a:pPr>
              <a:spcAft>
                <a:spcPts val="0"/>
              </a:spcAft>
            </a:pPr>
            <a:r>
              <a:rPr lang="en-GB" sz="2800" dirty="0"/>
              <a:t>  public void </a:t>
            </a:r>
            <a:r>
              <a:rPr lang="en-GB" sz="2800" noProof="1"/>
              <a:t>SetCommand(Command</a:t>
            </a:r>
            <a:r>
              <a:rPr lang="en-GB" sz="2800" dirty="0"/>
              <a:t> command)</a:t>
            </a:r>
            <a:endParaRPr lang="bg-BG" sz="2800" dirty="0"/>
          </a:p>
          <a:p>
            <a:pPr>
              <a:spcAft>
                <a:spcPts val="0"/>
              </a:spcAft>
            </a:pPr>
            <a:r>
              <a:rPr lang="en-GB" sz="2800" dirty="0"/>
              <a:t>    =&gt; this</a:t>
            </a:r>
            <a:r>
              <a:rPr lang="en-GB" sz="2800" noProof="1"/>
              <a:t>._</a:t>
            </a:r>
            <a:r>
              <a:rPr lang="en-GB" sz="2800" dirty="0"/>
              <a:t>command = command;</a:t>
            </a:r>
            <a:endParaRPr lang="en-US" sz="2800" dirty="0"/>
          </a:p>
          <a:p>
            <a:pPr>
              <a:spcAft>
                <a:spcPts val="0"/>
              </a:spcAft>
            </a:pPr>
            <a:endParaRPr lang="bg-BG" sz="2800" dirty="0"/>
          </a:p>
          <a:p>
            <a:pPr>
              <a:spcAft>
                <a:spcPts val="0"/>
              </a:spcAft>
            </a:pPr>
            <a:r>
              <a:rPr lang="en-GB" sz="2800" dirty="0"/>
              <a:t>  public void </a:t>
            </a:r>
            <a:r>
              <a:rPr lang="en-GB" sz="2800" noProof="1"/>
              <a:t>ExecuteCommand</a:t>
            </a:r>
            <a:r>
              <a:rPr lang="en-GB" sz="2800" dirty="0"/>
              <a:t>()</a:t>
            </a:r>
            <a:endParaRPr lang="bg-BG" sz="2800" dirty="0"/>
          </a:p>
          <a:p>
            <a:pPr>
              <a:spcAft>
                <a:spcPts val="0"/>
              </a:spcAft>
            </a:pPr>
            <a:r>
              <a:rPr lang="en-GB" sz="2800" dirty="0"/>
              <a:t>    =&gt; _</a:t>
            </a:r>
            <a:r>
              <a:rPr lang="en-GB" sz="2800" noProof="1"/>
              <a:t>command.Execute</a:t>
            </a:r>
            <a:r>
              <a:rPr lang="en-GB" sz="2800" dirty="0"/>
              <a:t>();</a:t>
            </a:r>
            <a:endParaRPr lang="bg-BG" sz="2800" dirty="0"/>
          </a:p>
          <a:p>
            <a:pPr>
              <a:spcAft>
                <a:spcPts val="0"/>
              </a:spcAft>
            </a:pPr>
            <a:r>
              <a:rPr lang="bg-BG" sz="2800" dirty="0"/>
              <a:t>}</a:t>
            </a:r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8EDF0D9-B30C-4C16-AB58-1358013AD8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8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4000" b="1" dirty="0">
                <a:solidFill>
                  <a:schemeClr val="bg1"/>
                </a:solidFill>
              </a:rPr>
              <a:t>General</a:t>
            </a:r>
            <a:r>
              <a:rPr lang="en-US" sz="4000" dirty="0"/>
              <a:t> and </a:t>
            </a:r>
            <a:r>
              <a:rPr lang="en-US" sz="4000" b="1" dirty="0">
                <a:solidFill>
                  <a:schemeClr val="bg1"/>
                </a:solidFill>
              </a:rPr>
              <a:t>reusable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bg1"/>
                </a:solidFill>
              </a:rPr>
              <a:t>solutions</a:t>
            </a:r>
            <a:r>
              <a:rPr lang="en-US" sz="4000" dirty="0"/>
              <a:t> to common</a:t>
            </a:r>
            <a:br>
              <a:rPr lang="en-US" sz="4000" dirty="0"/>
            </a:br>
            <a:r>
              <a:rPr lang="en-US" sz="4000" dirty="0"/>
              <a:t>problems in software design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A </a:t>
            </a:r>
            <a:r>
              <a:rPr lang="en-US" sz="4000" b="1" dirty="0">
                <a:solidFill>
                  <a:schemeClr val="bg1"/>
                </a:solidFill>
              </a:rPr>
              <a:t>template</a:t>
            </a:r>
            <a:r>
              <a:rPr lang="en-US" sz="4000" dirty="0"/>
              <a:t> for solving given problems</a:t>
            </a:r>
          </a:p>
          <a:p>
            <a:pPr>
              <a:lnSpc>
                <a:spcPct val="100000"/>
              </a:lnSpc>
            </a:pPr>
            <a:r>
              <a:rPr lang="en-US" sz="4000" dirty="0"/>
              <a:t>Add additional layers of </a:t>
            </a:r>
            <a:r>
              <a:rPr lang="en-US" sz="4000" b="1" dirty="0">
                <a:solidFill>
                  <a:schemeClr val="bg1"/>
                </a:solidFill>
              </a:rPr>
              <a:t>abstraction</a:t>
            </a:r>
            <a:r>
              <a:rPr lang="en-US" sz="4000" dirty="0"/>
              <a:t> in order to reach flexibility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Design Patterns?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7703044-DA7D-4C7E-80A9-F2723D4416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88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15598" cy="5528766"/>
          </a:xfrm>
        </p:spPr>
        <p:txBody>
          <a:bodyPr/>
          <a:lstStyle/>
          <a:p>
            <a:r>
              <a:rPr lang="en-GB" dirty="0"/>
              <a:t>Define the </a:t>
            </a:r>
            <a:r>
              <a:rPr lang="en-GB" b="1" dirty="0">
                <a:solidFill>
                  <a:schemeClr val="bg1"/>
                </a:solidFill>
              </a:rPr>
              <a:t>skeleton</a:t>
            </a:r>
            <a:r>
              <a:rPr lang="en-GB" dirty="0"/>
              <a:t> of an algorithm in a method, leaving some implementation to its subclasses</a:t>
            </a:r>
          </a:p>
          <a:p>
            <a:r>
              <a:rPr lang="en-GB" dirty="0"/>
              <a:t>Allows the subclasses to </a:t>
            </a:r>
            <a:r>
              <a:rPr lang="en-GB" b="1" dirty="0">
                <a:solidFill>
                  <a:schemeClr val="bg1"/>
                </a:solidFill>
              </a:rPr>
              <a:t>redefine</a:t>
            </a:r>
            <a:r>
              <a:rPr lang="en-GB" dirty="0"/>
              <a:t> the implementation of some of the </a:t>
            </a:r>
            <a:r>
              <a:rPr lang="en-GB" b="1" dirty="0">
                <a:solidFill>
                  <a:schemeClr val="bg1"/>
                </a:solidFill>
              </a:rPr>
              <a:t>parts</a:t>
            </a:r>
            <a:r>
              <a:rPr lang="en-GB" dirty="0"/>
              <a:t> of the algorithm, but not its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Pattern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749" y="1516887"/>
            <a:ext cx="5915851" cy="528711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C6AD85A-3870-4734-85A4-B2920A6A3A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6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235244"/>
            <a:ext cx="9271094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/>
              <a:t>abstract class </a:t>
            </a:r>
            <a:r>
              <a:rPr lang="en-GB" sz="2600" noProof="1"/>
              <a:t>AbstractClass</a:t>
            </a:r>
          </a:p>
          <a:p>
            <a:r>
              <a:rPr lang="bg-BG" sz="2600" dirty="0"/>
              <a:t>{</a:t>
            </a:r>
          </a:p>
          <a:p>
            <a:r>
              <a:rPr lang="en-GB" sz="2600" dirty="0"/>
              <a:t>  public abstract void PrimitiveOperation1();</a:t>
            </a:r>
          </a:p>
          <a:p>
            <a:r>
              <a:rPr lang="en-GB" sz="2600" dirty="0"/>
              <a:t>  public abstract void PrimitiveOperation2();</a:t>
            </a:r>
          </a:p>
          <a:p>
            <a:endParaRPr lang="en-GB" sz="1200" dirty="0"/>
          </a:p>
          <a:p>
            <a:r>
              <a:rPr lang="en-GB" sz="2600" dirty="0"/>
              <a:t>  public void </a:t>
            </a:r>
            <a:r>
              <a:rPr lang="en-GB" sz="2600" noProof="1"/>
              <a:t>TemplateMethod</a:t>
            </a:r>
            <a:r>
              <a:rPr lang="en-GB" sz="2600" dirty="0"/>
              <a:t>()</a:t>
            </a:r>
            <a:r>
              <a:rPr lang="en-US" sz="2600" dirty="0"/>
              <a:t> {</a:t>
            </a:r>
            <a:endParaRPr lang="bg-BG" sz="2600" dirty="0"/>
          </a:p>
          <a:p>
            <a:r>
              <a:rPr lang="en-GB" sz="2600" dirty="0"/>
              <a:t>    PrimitiveOperation1();</a:t>
            </a:r>
          </a:p>
          <a:p>
            <a:r>
              <a:rPr lang="en-GB" sz="2600" dirty="0"/>
              <a:t>    PrimitiveOperation2();</a:t>
            </a:r>
          </a:p>
          <a:p>
            <a:r>
              <a:rPr lang="en-GB" sz="2600" dirty="0"/>
              <a:t>    </a:t>
            </a:r>
            <a:r>
              <a:rPr lang="en-GB" sz="2600" noProof="1"/>
              <a:t>Console.WriteLine</a:t>
            </a:r>
            <a:r>
              <a:rPr lang="en-GB" sz="2600" dirty="0"/>
              <a:t>("");</a:t>
            </a:r>
            <a:r>
              <a:rPr lang="en-US" sz="2600" dirty="0"/>
              <a:t> }</a:t>
            </a:r>
            <a:endParaRPr lang="bg-BG" sz="2600" dirty="0"/>
          </a:p>
          <a:p>
            <a:r>
              <a:rPr lang="bg-BG" sz="2600" dirty="0"/>
              <a:t>}</a:t>
            </a:r>
            <a:endParaRPr lang="en-US" sz="2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F14147-2325-4F0E-81F2-8D83F4F5F8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4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Concrete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14000"/>
            <a:ext cx="9271094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/>
              <a:t>class </a:t>
            </a:r>
            <a:r>
              <a:rPr lang="en-GB" sz="2600" noProof="1"/>
              <a:t>ConcreteClassA</a:t>
            </a:r>
            <a:r>
              <a:rPr lang="en-GB" sz="2600" dirty="0"/>
              <a:t> : </a:t>
            </a:r>
            <a:r>
              <a:rPr lang="en-GB" sz="2600" noProof="1"/>
              <a:t>AbstractClass</a:t>
            </a:r>
          </a:p>
          <a:p>
            <a:r>
              <a:rPr lang="bg-BG" sz="2600" dirty="0"/>
              <a:t>{</a:t>
            </a:r>
          </a:p>
          <a:p>
            <a:r>
              <a:rPr lang="en-GB" sz="2600" dirty="0"/>
              <a:t>  public override void PrimitiveOperation1()</a:t>
            </a:r>
            <a:endParaRPr lang="bg-BG" sz="2600" dirty="0"/>
          </a:p>
          <a:p>
            <a:r>
              <a:rPr lang="en-GB" sz="2600" dirty="0"/>
              <a:t>    =&gt; </a:t>
            </a:r>
            <a:r>
              <a:rPr lang="en-GB" sz="2600" noProof="1"/>
              <a:t>Console.WriteLine</a:t>
            </a:r>
            <a:r>
              <a:rPr lang="en-GB" sz="2600" dirty="0"/>
              <a:t>("</a:t>
            </a:r>
            <a:r>
              <a:rPr lang="en-GB" sz="2600" noProof="1"/>
              <a:t>ConcreteClassA</a:t>
            </a:r>
            <a:r>
              <a:rPr lang="en-GB" sz="2600" dirty="0"/>
              <a:t>.</a:t>
            </a:r>
            <a:br>
              <a:rPr lang="en-GB" sz="2600" dirty="0"/>
            </a:br>
            <a:r>
              <a:rPr lang="en-GB" sz="2600" dirty="0"/>
              <a:t>       PrimitiveOperation1()");</a:t>
            </a:r>
            <a:endParaRPr lang="bg-BG" sz="2600" dirty="0"/>
          </a:p>
          <a:p>
            <a:endParaRPr lang="bg-BG" sz="2600" dirty="0"/>
          </a:p>
          <a:p>
            <a:r>
              <a:rPr lang="en-GB" sz="2600" dirty="0"/>
              <a:t>  public override void PrimitiveOperation2()</a:t>
            </a:r>
            <a:endParaRPr lang="bg-BG" sz="2600" dirty="0"/>
          </a:p>
          <a:p>
            <a:r>
              <a:rPr lang="en-GB" sz="2600" dirty="0"/>
              <a:t>    =&gt; </a:t>
            </a:r>
            <a:r>
              <a:rPr lang="en-GB" sz="2600" noProof="1"/>
              <a:t>Console.WriteLine</a:t>
            </a:r>
            <a:r>
              <a:rPr lang="en-GB" sz="2600" dirty="0"/>
              <a:t>("</a:t>
            </a:r>
            <a:r>
              <a:rPr lang="en-GB" sz="2600" noProof="1"/>
              <a:t>ConcreteClassA</a:t>
            </a:r>
            <a:br>
              <a:rPr lang="en-GB" sz="2600" dirty="0"/>
            </a:br>
            <a:r>
              <a:rPr lang="en-GB" sz="2600" dirty="0"/>
              <a:t>       .PrimitiveOperation2()");</a:t>
            </a:r>
            <a:endParaRPr lang="bg-BG" sz="2600" dirty="0"/>
          </a:p>
          <a:p>
            <a:r>
              <a:rPr lang="bg-BG" sz="2600" dirty="0"/>
              <a:t>}</a:t>
            </a:r>
            <a:endParaRPr lang="en-US" sz="2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EAF3B88-4085-40DC-9C2B-2CE44F494C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5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Provide solution to common problems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Add additional layers of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abstraction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Three main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types</a:t>
            </a:r>
            <a:r>
              <a:rPr lang="en-US" sz="3600" dirty="0">
                <a:solidFill>
                  <a:schemeClr val="bg2"/>
                </a:solidFill>
              </a:rPr>
              <a:t> of 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Creational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Structural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Behavioral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CCF116C-A5DF-4D32-A9A0-52726D5C6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01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7277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275ADEC-72FF-4CE6-BB53-70041FD151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69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4400" dirty="0"/>
              <a:t>Patterns solve </a:t>
            </a:r>
            <a:r>
              <a:rPr lang="en-US" sz="4400" b="1" dirty="0">
                <a:solidFill>
                  <a:schemeClr val="bg1"/>
                </a:solidFill>
              </a:rPr>
              <a:t>software structural problems </a:t>
            </a:r>
            <a:r>
              <a:rPr lang="en-US" sz="4400" dirty="0"/>
              <a:t>like: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4000" dirty="0"/>
              <a:t>Abstraction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4000" dirty="0"/>
              <a:t>Encapsulation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4000" dirty="0"/>
              <a:t>Separation of concerns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4000" dirty="0"/>
              <a:t>Coupling and cohesion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4000" dirty="0"/>
              <a:t>Separation of interface and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Do Design Patterns Solve?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3026EB-7A62-4A1E-8DB4-289A3CA596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23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4000" dirty="0"/>
              <a:t>Pattern name - Increases </a:t>
            </a:r>
            <a:r>
              <a:rPr lang="en-US" sz="4000" b="1" dirty="0">
                <a:solidFill>
                  <a:schemeClr val="bg1"/>
                </a:solidFill>
              </a:rPr>
              <a:t>vocabulary</a:t>
            </a:r>
            <a:r>
              <a:rPr lang="en-US" sz="4000" dirty="0"/>
              <a:t> of designers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4000" dirty="0"/>
              <a:t>Problem - </a:t>
            </a:r>
            <a:r>
              <a:rPr lang="en-US" sz="4000" b="1" dirty="0">
                <a:solidFill>
                  <a:schemeClr val="bg1"/>
                </a:solidFill>
              </a:rPr>
              <a:t>Intent</a:t>
            </a:r>
            <a:r>
              <a:rPr lang="en-US" sz="4000" dirty="0"/>
              <a:t>, context and when to apply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4000" dirty="0"/>
              <a:t>Solution - </a:t>
            </a:r>
            <a:r>
              <a:rPr lang="en-US" sz="4000" b="1" dirty="0">
                <a:solidFill>
                  <a:schemeClr val="bg1"/>
                </a:solidFill>
              </a:rPr>
              <a:t>Abstract</a:t>
            </a:r>
            <a:r>
              <a:rPr lang="en-US" sz="4000" dirty="0"/>
              <a:t> code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4000" dirty="0"/>
              <a:t>Consequences - </a:t>
            </a:r>
            <a:r>
              <a:rPr lang="en-US" sz="4000" b="1" dirty="0">
                <a:solidFill>
                  <a:schemeClr val="bg1"/>
                </a:solidFill>
              </a:rPr>
              <a:t>Results</a:t>
            </a:r>
            <a:r>
              <a:rPr lang="en-US" sz="4000" dirty="0"/>
              <a:t> and trade-offs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Design Pattern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9976A00-40A7-4975-A479-614138B5FF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56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1000" y="1134000"/>
            <a:ext cx="5850000" cy="547306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600" dirty="0"/>
              <a:t>Drawbacks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Deceptively simple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Developers may suffer from </a:t>
            </a:r>
            <a:r>
              <a:rPr lang="en-US" sz="3200" b="1" dirty="0">
                <a:solidFill>
                  <a:schemeClr val="bg1"/>
                </a:solidFill>
              </a:rPr>
              <a:t>pattern overload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overdesign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Validated by </a:t>
            </a:r>
            <a:r>
              <a:rPr lang="en-US" sz="3200" b="1" dirty="0">
                <a:solidFill>
                  <a:schemeClr val="bg1"/>
                </a:solidFill>
              </a:rPr>
              <a:t>experience</a:t>
            </a:r>
            <a:r>
              <a:rPr lang="en-US" sz="3200" dirty="0"/>
              <a:t> and discussion, not by automated testing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Should be used only if </a:t>
            </a:r>
            <a:r>
              <a:rPr lang="en-US" sz="3200" b="1" dirty="0">
                <a:solidFill>
                  <a:schemeClr val="bg1"/>
                </a:solidFill>
              </a:rPr>
              <a:t>understood well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47500"/>
            <a:ext cx="5275598" cy="495707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sz="3600" dirty="0"/>
              <a:t>Benefits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200" dirty="0"/>
              <a:t>Names form a common vocabulary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200" dirty="0"/>
              <a:t>Enable large-scale </a:t>
            </a:r>
            <a:r>
              <a:rPr lang="en-US" sz="3200" b="1" dirty="0">
                <a:solidFill>
                  <a:schemeClr val="bg1"/>
                </a:solidFill>
              </a:rPr>
              <a:t>reuse</a:t>
            </a:r>
            <a:r>
              <a:rPr lang="en-US" sz="3200" dirty="0"/>
              <a:t> of software architectures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200" dirty="0"/>
              <a:t>Help improve developer </a:t>
            </a:r>
            <a:r>
              <a:rPr lang="en-US" sz="3200" b="1" dirty="0">
                <a:solidFill>
                  <a:schemeClr val="bg1"/>
                </a:solidFill>
              </a:rPr>
              <a:t>communication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200" dirty="0"/>
              <a:t>Can </a:t>
            </a:r>
            <a:r>
              <a:rPr lang="en-US" sz="3200" b="1" dirty="0">
                <a:solidFill>
                  <a:schemeClr val="bg1"/>
                </a:solidFill>
              </a:rPr>
              <a:t>speed-up</a:t>
            </a:r>
            <a:r>
              <a:rPr lang="en-US" sz="3200" dirty="0"/>
              <a:t> the development</a:t>
            </a:r>
          </a:p>
          <a:p>
            <a:endParaRPr lang="en-GB" sz="3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Drawbacks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8BC2064-AAFB-4D69-B851-74C3C3276A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9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1" y="1054452"/>
            <a:ext cx="1336461" cy="1336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47" y="2390913"/>
            <a:ext cx="1394529" cy="1394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55390"/>
            <a:ext cx="1337764" cy="133776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F91ABE8-8AD5-433A-995C-C6601ACA23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Types of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95714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Types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219" y="3699000"/>
            <a:ext cx="5062781" cy="303636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D91F3E7-5DCE-4880-BFB2-F21C16B60F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69BA25-19F3-4819-A8F6-E37BF84814AD}"/>
              </a:ext>
            </a:extLst>
          </p:cNvPr>
          <p:cNvSpPr txBox="1">
            <a:spLocks/>
          </p:cNvSpPr>
          <p:nvPr/>
        </p:nvSpPr>
        <p:spPr>
          <a:xfrm>
            <a:off x="191989" y="1190138"/>
            <a:ext cx="11808021" cy="5478862"/>
          </a:xfrm>
          <a:prstGeom prst="rect">
            <a:avLst/>
          </a:prstGeom>
        </p:spPr>
        <p:txBody>
          <a:bodyPr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en-US" sz="3400" b="1">
                <a:solidFill>
                  <a:schemeClr val="bg1"/>
                </a:solidFill>
              </a:rPr>
              <a:t>Creational</a:t>
            </a:r>
            <a:r>
              <a:rPr lang="en-US" sz="3400"/>
              <a:t> patterns</a:t>
            </a:r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en-US" sz="3200"/>
              <a:t>Deal with </a:t>
            </a:r>
            <a:r>
              <a:rPr lang="en-US" sz="3200" b="1">
                <a:solidFill>
                  <a:schemeClr val="bg1"/>
                </a:solidFill>
              </a:rPr>
              <a:t>initialization and configuration </a:t>
            </a:r>
            <a:r>
              <a:rPr lang="en-US" sz="3200"/>
              <a:t>of classes and objects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en-US" sz="3400" b="1">
                <a:solidFill>
                  <a:schemeClr val="bg1"/>
                </a:solidFill>
              </a:rPr>
              <a:t>Structural</a:t>
            </a:r>
            <a:r>
              <a:rPr lang="en-US" sz="3400"/>
              <a:t> patterns</a:t>
            </a:r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en-US" sz="3200"/>
              <a:t>Describe ways to </a:t>
            </a:r>
            <a:r>
              <a:rPr lang="en-US" sz="3200" b="1">
                <a:solidFill>
                  <a:schemeClr val="bg1"/>
                </a:solidFill>
              </a:rPr>
              <a:t>assemble</a:t>
            </a:r>
            <a:r>
              <a:rPr lang="en-US" sz="3200"/>
              <a:t> objects to implement </a:t>
            </a:r>
            <a:r>
              <a:rPr lang="en-US" sz="3200" b="1">
                <a:solidFill>
                  <a:schemeClr val="bg1"/>
                </a:solidFill>
              </a:rPr>
              <a:t>new functionality</a:t>
            </a:r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en-US" sz="3200" b="1">
                <a:solidFill>
                  <a:schemeClr val="bg1"/>
                </a:solidFill>
              </a:rPr>
              <a:t>Composition</a:t>
            </a:r>
            <a:r>
              <a:rPr lang="en-US" sz="3200"/>
              <a:t> of classes and objects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en-US" sz="3400" b="1">
                <a:solidFill>
                  <a:schemeClr val="bg1"/>
                </a:solidFill>
              </a:rPr>
              <a:t>Behavioral</a:t>
            </a:r>
            <a:r>
              <a:rPr lang="en-US" sz="3400"/>
              <a:t> patterns</a:t>
            </a:r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en-US" sz="3200"/>
              <a:t>Deal with dynamic </a:t>
            </a:r>
            <a:r>
              <a:rPr lang="en-US" sz="3200" b="1">
                <a:solidFill>
                  <a:schemeClr val="bg1"/>
                </a:solidFill>
              </a:rPr>
              <a:t>interactions</a:t>
            </a:r>
            <a:r>
              <a:rPr lang="en-US" sz="3200"/>
              <a:t> </a:t>
            </a:r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en-US" sz="3200"/>
              <a:t>     among societies of classes</a:t>
            </a:r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en-US" sz="3200"/>
              <a:t>Distribute </a:t>
            </a:r>
            <a:r>
              <a:rPr lang="en-US" sz="3200" b="1">
                <a:solidFill>
                  <a:schemeClr val="bg1"/>
                </a:solidFill>
              </a:rPr>
              <a:t>responsibility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7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3277</TotalTime>
  <Words>1725</Words>
  <Application>Microsoft Office PowerPoint</Application>
  <PresentationFormat>Widescreen</PresentationFormat>
  <Paragraphs>382</Paragraphs>
  <Slides>45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Design Patterns</vt:lpstr>
      <vt:lpstr>Table of Contents</vt:lpstr>
      <vt:lpstr>Definition, Solutions and Elements</vt:lpstr>
      <vt:lpstr>What Are Design Patterns?</vt:lpstr>
      <vt:lpstr>What Do Design Patterns Solve?</vt:lpstr>
      <vt:lpstr>Elements of a Design Pattern</vt:lpstr>
      <vt:lpstr>Benefits and Drawbacks</vt:lpstr>
      <vt:lpstr>Types of Design Patterns</vt:lpstr>
      <vt:lpstr>Main Types</vt:lpstr>
      <vt:lpstr>Types</vt:lpstr>
      <vt:lpstr>Creational Patterns</vt:lpstr>
      <vt:lpstr>Purposes</vt:lpstr>
      <vt:lpstr>List of Creational Patterns</vt:lpstr>
      <vt:lpstr>Singleton Pattern</vt:lpstr>
      <vt:lpstr>Double-Check Singleton Example</vt:lpstr>
      <vt:lpstr>Prototype Pattern</vt:lpstr>
      <vt:lpstr>The Prototype Abstract Class</vt:lpstr>
      <vt:lpstr>A Concrete Prototype Class</vt:lpstr>
      <vt:lpstr>Structural Patterns</vt:lpstr>
      <vt:lpstr>Purposes</vt:lpstr>
      <vt:lpstr>List of Structural Patterns</vt:lpstr>
      <vt:lpstr>Façade Pattern</vt:lpstr>
      <vt:lpstr>The Façade Class (1)</vt:lpstr>
      <vt:lpstr>The Façade Class (2)</vt:lpstr>
      <vt:lpstr>Subsystem Classes</vt:lpstr>
      <vt:lpstr>Composite Pattern</vt:lpstr>
      <vt:lpstr>The Component Abstract Class</vt:lpstr>
      <vt:lpstr>The Composite Class (1)</vt:lpstr>
      <vt:lpstr>The Composite Class (2)</vt:lpstr>
      <vt:lpstr>The Leaf Class</vt:lpstr>
      <vt:lpstr>Behavioral Patterns</vt:lpstr>
      <vt:lpstr>Purposes</vt:lpstr>
      <vt:lpstr>List of Behavioral Patterns (1)</vt:lpstr>
      <vt:lpstr>List of Behavioral Patterns (2)</vt:lpstr>
      <vt:lpstr>Command Pattern</vt:lpstr>
      <vt:lpstr>The Command Abstract Class</vt:lpstr>
      <vt:lpstr>Concrete Command Class</vt:lpstr>
      <vt:lpstr>The Receiver Class</vt:lpstr>
      <vt:lpstr>The Invoker Class</vt:lpstr>
      <vt:lpstr>Template Method Pattern</vt:lpstr>
      <vt:lpstr>The Abstract Class</vt:lpstr>
      <vt:lpstr>A Concrete Class</vt:lpstr>
      <vt:lpstr>Summary</vt:lpstr>
      <vt:lpstr>Questions?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Design Patterns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11</cp:revision>
  <dcterms:created xsi:type="dcterms:W3CDTF">2018-05-23T13:08:44Z</dcterms:created>
  <dcterms:modified xsi:type="dcterms:W3CDTF">2021-08-31T19:30:43Z</dcterms:modified>
  <cp:category>programming;education;software engineering;software development</cp:category>
</cp:coreProperties>
</file>