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38" r:id="rId2"/>
    <p:sldId id="639" r:id="rId3"/>
    <p:sldId id="622" r:id="rId4"/>
    <p:sldId id="623" r:id="rId5"/>
    <p:sldId id="624" r:id="rId6"/>
    <p:sldId id="625" r:id="rId7"/>
    <p:sldId id="626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36" r:id="rId16"/>
    <p:sldId id="627" r:id="rId17"/>
    <p:sldId id="628" r:id="rId18"/>
    <p:sldId id="629" r:id="rId19"/>
    <p:sldId id="630" r:id="rId20"/>
    <p:sldId id="640" r:id="rId21"/>
    <p:sldId id="631" r:id="rId22"/>
    <p:sldId id="641" r:id="rId23"/>
    <p:sldId id="632" r:id="rId24"/>
    <p:sldId id="637" r:id="rId25"/>
    <p:sldId id="633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Съхранение на данни" id="{6D85F40C-64E5-4802-973F-7611390D3C32}">
          <p14:sldIdLst>
            <p14:sldId id="622"/>
            <p14:sldId id="623"/>
            <p14:sldId id="624"/>
            <p14:sldId id="625"/>
            <p14:sldId id="626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  <p14:sldId id="621"/>
            <p14:sldId id="636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40"/>
            <p14:sldId id="631"/>
            <p14:sldId id="641"/>
            <p14:sldId id="632"/>
            <p14:sldId id="637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2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10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527AC1-D888-B03A-B6B6-3A952571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679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55CC33-268C-4E38-BC4A-1A9D97F7CE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12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1294F-E442-0655-E3DA-DDF44DFE0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224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3D270C-7A41-C1AB-518B-29273C685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205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4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 fontScale="77500" lnSpcReduction="20000"/>
          </a:bodyPr>
          <a:lstStyle/>
          <a:p>
            <a:r>
              <a:rPr lang="bg-BG" sz="3600" dirty="0"/>
              <a:t>Реален срещу компютърен свят. Какво са информационните системи</a:t>
            </a:r>
            <a:endParaRPr lang="en-US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294814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>
                <a:solidFill>
                  <a:srgbClr val="224464"/>
                </a:solidFill>
                <a:cs typeface="Calibri"/>
              </a:rPr>
              <a:t>в отделни колони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/>
              <a:t>Така съхраняваме данните в </a:t>
            </a:r>
            <a:r>
              <a:rPr lang="ru-RU" sz="3400" b="1" dirty="0"/>
              <a:t>таблици</a:t>
            </a:r>
            <a:r>
              <a:rPr lang="ru-RU" sz="3400" dirty="0"/>
              <a:t> (както в Excel)</a:t>
            </a:r>
            <a:endParaRPr lang="en-US" sz="3400" dirty="0"/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</a:t>
            </a:r>
            <a:r>
              <a:rPr lang="en-US" b="1" dirty="0"/>
              <a:t> </a:t>
            </a:r>
            <a:r>
              <a:rPr lang="bg-BG" dirty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961148"/>
            <a:ext cx="8518146" cy="6202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lang="en-US" sz="3200" spc="-5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2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ru-RU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32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(СУБД)</a:t>
            </a:r>
            <a:endParaRPr lang="ru-RU" sz="3200" dirty="0"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10" dirty="0">
                <a:solidFill>
                  <a:srgbClr val="224464"/>
                </a:solidFill>
                <a:cs typeface="Calibri"/>
              </a:rPr>
              <a:t>Определят 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структурата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на базата данни</a:t>
            </a:r>
            <a:endParaRPr lang="ru-RU" sz="3000" dirty="0"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C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reate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R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ead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U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pdate</a:t>
            </a:r>
            <a:r>
              <a:rPr lang="ru-RU" sz="30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D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elete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(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CRUD</a:t>
            </a:r>
            <a:r>
              <a:rPr lang="ru-RU" sz="3000" b="1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операции)</a:t>
            </a:r>
            <a:endParaRPr lang="ru-RU" sz="30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25" dirty="0">
                <a:solidFill>
                  <a:srgbClr val="224464"/>
                </a:solidFill>
                <a:cs typeface="Calibri"/>
              </a:rPr>
              <a:t>Изпълняват заявки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(филтриране /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 търсене на данни)</a:t>
            </a:r>
            <a:endParaRPr lang="ru-RU" sz="3000" dirty="0">
              <a:cs typeface="Calibri"/>
            </a:endParaRPr>
          </a:p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6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на заявките, като намаляват времето за изпълнение</a:t>
            </a:r>
          </a:p>
          <a:p>
            <a:r>
              <a:rPr lang="ru-RU" dirty="0"/>
              <a:t>Създават оптимизирани пътища за достъп до данните</a:t>
            </a:r>
          </a:p>
          <a:p>
            <a:pPr lvl="1"/>
            <a:r>
              <a:rPr lang="ru-RU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dirty="0"/>
              <a:t>на записи по конкретно поле, </a:t>
            </a: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dirty="0"/>
              <a:t>преглеждането на цялата таблица</a:t>
            </a:r>
          </a:p>
          <a:p>
            <a:r>
              <a:rPr lang="ru-RU" dirty="0"/>
              <a:t>Улесняват сливането и сортирането на данни</a:t>
            </a:r>
          </a:p>
          <a:p>
            <a:r>
              <a:rPr lang="ru-RU" dirty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06697D-05A0-6F73-9018-248C53F6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0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736000" cy="4957073"/>
          </a:xfrm>
        </p:spPr>
        <p:txBody>
          <a:bodyPr>
            <a:noAutofit/>
          </a:bodyPr>
          <a:lstStyle/>
          <a:p>
            <a:r>
              <a:rPr lang="ru-RU" sz="3000" dirty="0"/>
              <a:t>Анализ и разбиране на данни за вземане на решения</a:t>
            </a:r>
            <a:endParaRPr lang="en-US" sz="3000" dirty="0"/>
          </a:p>
          <a:p>
            <a:r>
              <a:rPr lang="ru-RU" sz="3000" dirty="0"/>
              <a:t>Исторични данни, агрегирани и предварително обработени</a:t>
            </a:r>
            <a:endParaRPr lang="en-US" sz="3000" dirty="0"/>
          </a:p>
          <a:p>
            <a:r>
              <a:rPr lang="ru-RU" sz="3000" dirty="0"/>
              <a:t>По-ниска производителност при сложни анализи</a:t>
            </a:r>
          </a:p>
          <a:p>
            <a:r>
              <a:rPr lang="ru-RU" sz="3000" dirty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/>
              <a:t>Запазване на данни и тяхното актуализиране при транзакции</a:t>
            </a:r>
            <a:endParaRPr lang="en-US" sz="3000" dirty="0"/>
          </a:p>
          <a:p>
            <a:r>
              <a:rPr lang="ru-RU" sz="3000" dirty="0"/>
              <a:t>Транзакционни данни, които се променят често</a:t>
            </a:r>
            <a:endParaRPr lang="en-US" sz="3000" dirty="0"/>
          </a:p>
          <a:p>
            <a:r>
              <a:rPr lang="ru-RU" sz="3000" dirty="0"/>
              <a:t>Висока производителност, оптимизирана за транзакции</a:t>
            </a:r>
            <a:endParaRPr lang="en-US" sz="3000" dirty="0"/>
          </a:p>
          <a:p>
            <a:r>
              <a:rPr lang="bg-BG" sz="3000" dirty="0"/>
              <a:t>Примери: </a:t>
            </a:r>
            <a:r>
              <a:rPr lang="en-US" sz="3000" dirty="0"/>
              <a:t>POS </a:t>
            </a:r>
            <a:r>
              <a:rPr lang="bg-BG" sz="3000" dirty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срещу </a:t>
            </a:r>
            <a:r>
              <a:rPr lang="en-US" dirty="0"/>
              <a:t>OLAP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75835A-1C43-7AA8-29B7-C9153F35FB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MS Word</a:t>
            </a:r>
            <a:r>
              <a:rPr lang="ru-RU" sz="3600" dirty="0"/>
              <a:t>, </a:t>
            </a:r>
            <a:r>
              <a:rPr lang="ru-RU" sz="3600" b="1" dirty="0"/>
              <a:t>MS Excel</a:t>
            </a:r>
            <a:r>
              <a:rPr lang="ru-RU" sz="3600" dirty="0"/>
              <a:t> и </a:t>
            </a:r>
            <a:r>
              <a:rPr lang="ru-RU" sz="3600" b="1" dirty="0"/>
              <a:t>PDF</a:t>
            </a:r>
            <a:r>
              <a:rPr lang="ru-RU" sz="3600" dirty="0"/>
              <a:t> документите не са достатъчни за управление на </a:t>
            </a:r>
            <a:r>
              <a:rPr lang="ru-RU" sz="3600" b="1" dirty="0">
                <a:solidFill>
                  <a:schemeClr val="bg1"/>
                </a:solidFill>
              </a:rPr>
              <a:t>големи обеми </a:t>
            </a:r>
            <a:r>
              <a:rPr lang="ru-RU" sz="3600" dirty="0"/>
              <a:t>данни и </a:t>
            </a:r>
            <a:r>
              <a:rPr lang="ru-RU" sz="3600" b="1" dirty="0">
                <a:solidFill>
                  <a:schemeClr val="bg1"/>
                </a:solidFill>
              </a:rPr>
              <a:t>сложни структури</a:t>
            </a:r>
          </a:p>
          <a:p>
            <a:r>
              <a:rPr lang="ru-RU" sz="3600" dirty="0"/>
              <a:t>Едновременен достъп на много потребители</a:t>
            </a:r>
          </a:p>
          <a:p>
            <a:pPr lvl="1"/>
            <a:r>
              <a:rPr lang="ru-RU" sz="3400" dirty="0"/>
              <a:t>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табота върху данните </a:t>
            </a:r>
            <a:r>
              <a:rPr lang="ru-RU" sz="3400" dirty="0"/>
              <a:t>(файлов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E52D-FD7A-3404-4CC5-34CDE00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2" y="3136635"/>
            <a:ext cx="3848637" cy="3505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</a:t>
            </a:r>
            <a:r>
              <a:rPr lang="ru-RU" sz="3800" b="1" dirty="0">
                <a:solidFill>
                  <a:schemeClr val="bg1"/>
                </a:solidFill>
              </a:rPr>
              <a:t>чувствителна</a:t>
            </a:r>
            <a:r>
              <a:rPr lang="ru-RU" sz="3800" dirty="0"/>
              <a:t> информация 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4600" y="2124000"/>
            <a:ext cx="2057400" cy="2057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0774-19EF-65D7-A5B7-18B63B1A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00" y="2934000"/>
            <a:ext cx="9392236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F4F77-B93B-EDB5-33F8-6A56FF8B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EB79-E4F8-B2AD-5315-DA2C1945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 Управление на </a:t>
            </a:r>
            <a:r>
              <a:rPr lang="ru-RU" sz="3200" b="1" dirty="0">
                <a:solidFill>
                  <a:schemeClr val="bg1"/>
                </a:solidFill>
              </a:rPr>
              <a:t>потребителските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администраторските</a:t>
            </a:r>
            <a:r>
              <a:rPr lang="ru-RU" sz="3200" dirty="0"/>
              <a:t> права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Функции за </a:t>
            </a:r>
            <a:r>
              <a:rPr lang="bg-BG" sz="32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200" dirty="0"/>
              <a:t>, които осигуряват </a:t>
            </a:r>
            <a:r>
              <a:rPr lang="ru-RU" sz="3200" b="1" dirty="0">
                <a:solidFill>
                  <a:schemeClr val="bg1"/>
                </a:solidFill>
              </a:rPr>
              <a:t>правата</a:t>
            </a:r>
            <a:r>
              <a:rPr lang="ru-RU" sz="3200" dirty="0"/>
              <a:t> на потребителите и </a:t>
            </a:r>
            <a:r>
              <a:rPr lang="ru-RU" sz="3200" b="1" dirty="0">
                <a:solidFill>
                  <a:schemeClr val="bg1"/>
                </a:solidFill>
              </a:rPr>
              <a:t>контрол</a:t>
            </a:r>
            <a:r>
              <a:rPr lang="ru-RU" sz="3200" dirty="0"/>
              <a:t> върху техния </a:t>
            </a:r>
            <a:r>
              <a:rPr lang="ru-RU" sz="3200" b="1" dirty="0">
                <a:solidFill>
                  <a:schemeClr val="bg1"/>
                </a:solidFill>
              </a:rPr>
              <a:t>достъп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86590-2FC2-107E-BDC3-4B7AC5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0" name="Picture 2" descr="What Are User Permissions? Concepts, Examples, and Maintenance | Frontegg">
            <a:extLst>
              <a:ext uri="{FF2B5EF4-FFF2-40B4-BE49-F238E27FC236}">
                <a16:creationId xmlns:a16="http://schemas.microsoft.com/office/drawing/2014/main" id="{4ED33EC1-3D7D-70AB-D09E-0921F6AA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0" y="4284000"/>
            <a:ext cx="4635000" cy="235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Позволяват изпълнение на структурирани заявки към </a:t>
            </a:r>
            <a:r>
              <a:rPr lang="ru-RU" sz="3800" b="1" dirty="0">
                <a:solidFill>
                  <a:schemeClr val="bg1"/>
                </a:solidFill>
              </a:rPr>
              <a:t>базата данни</a:t>
            </a:r>
            <a:endParaRPr lang="en-US" sz="3800" b="1" dirty="0">
              <a:solidFill>
                <a:schemeClr val="bg1"/>
              </a:solidFill>
            </a:endParaRPr>
          </a:p>
          <a:p>
            <a:pPr lvl="1"/>
            <a:r>
              <a:rPr lang="bg-BG" sz="3600" dirty="0"/>
              <a:t>При </a:t>
            </a:r>
            <a:r>
              <a:rPr lang="bg-BG" sz="3600" b="1" dirty="0"/>
              <a:t>натсикане</a:t>
            </a:r>
            <a:r>
              <a:rPr lang="bg-BG" sz="3600" dirty="0"/>
              <a:t> на бутона </a:t>
            </a:r>
            <a:r>
              <a:rPr lang="en-US" sz="3600" dirty="0"/>
              <a:t>[</a:t>
            </a:r>
            <a:r>
              <a:rPr lang="bg-BG" sz="3600" b="1" dirty="0"/>
              <a:t>Отсъствия</a:t>
            </a:r>
            <a:r>
              <a:rPr lang="en-US" sz="3600" dirty="0"/>
              <a:t>]</a:t>
            </a:r>
            <a:r>
              <a:rPr lang="bg-BG" sz="3600" dirty="0"/>
              <a:t>, потребителят може да види </a:t>
            </a:r>
            <a:r>
              <a:rPr lang="bg-BG" sz="3600" b="1" dirty="0">
                <a:solidFill>
                  <a:schemeClr val="bg1"/>
                </a:solidFill>
              </a:rPr>
              <a:t>всичките</a:t>
            </a:r>
            <a:r>
              <a:rPr lang="bg-BG" sz="3600" dirty="0"/>
              <a:t> си такива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174C-F40C-1EBF-70FC-5FBC2D07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03" y="4470287"/>
            <a:ext cx="2526954" cy="1304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6ADDD6-7AEA-EB73-C95B-7B2F777955BA}"/>
              </a:ext>
            </a:extLst>
          </p:cNvPr>
          <p:cNvSpPr/>
          <p:nvPr/>
        </p:nvSpPr>
        <p:spPr bwMode="auto">
          <a:xfrm>
            <a:off x="3733103" y="4932235"/>
            <a:ext cx="734988" cy="3811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2DC618-0D26-1E0C-3C4E-A317297A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74" y="4132103"/>
            <a:ext cx="6811326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4448-C0E1-C761-93E0-74053A1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64E-4EDE-611A-A46B-FF2306125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dirty="0"/>
              <a:t>Заявките също така </a:t>
            </a: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При натискане на бутона </a:t>
            </a:r>
            <a:r>
              <a:rPr lang="en-US" sz="3400" dirty="0"/>
              <a:t>[</a:t>
            </a:r>
            <a:r>
              <a:rPr lang="bg-BG" sz="3400" b="1" dirty="0"/>
              <a:t>Ф</a:t>
            </a:r>
            <a:r>
              <a:rPr lang="ru-RU" sz="3400" b="1" dirty="0"/>
              <a:t>илтри</a:t>
            </a:r>
            <a:r>
              <a:rPr lang="en-US" sz="3400" dirty="0"/>
              <a:t>]</a:t>
            </a:r>
            <a:r>
              <a:rPr lang="ru-RU" sz="3400" dirty="0"/>
              <a:t>, можем да </a:t>
            </a:r>
            <a:r>
              <a:rPr lang="ru-RU" sz="3400" b="1" dirty="0">
                <a:solidFill>
                  <a:schemeClr val="bg1"/>
                </a:solidFill>
              </a:rPr>
              <a:t>изберем</a:t>
            </a:r>
            <a:r>
              <a:rPr lang="ru-RU" sz="3400" dirty="0"/>
              <a:t> кои </a:t>
            </a:r>
            <a:r>
              <a:rPr lang="ru-RU" sz="3400" b="1" dirty="0">
                <a:solidFill>
                  <a:schemeClr val="bg1"/>
                </a:solidFill>
              </a:rPr>
              <a:t>оценки</a:t>
            </a:r>
            <a:r>
              <a:rPr lang="ru-RU" sz="3400" dirty="0"/>
              <a:t> да ни се </a:t>
            </a:r>
            <a:r>
              <a:rPr lang="ru-RU" sz="3400" b="1" dirty="0">
                <a:solidFill>
                  <a:schemeClr val="bg1"/>
                </a:solidFill>
              </a:rPr>
              <a:t>визуализират</a:t>
            </a:r>
            <a:r>
              <a:rPr lang="ru-RU" sz="34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D1B64-0E49-90C8-AF65-3BC09A7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335-26F3-CA88-49F2-0E8210C9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3960536"/>
            <a:ext cx="1665000" cy="587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4ECFA-262C-9363-EFA6-E9F6BDCE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5488858"/>
            <a:ext cx="10946160" cy="685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C8366-C296-C700-CD81-E6244E94EB51}"/>
              </a:ext>
            </a:extLst>
          </p:cNvPr>
          <p:cNvSpPr/>
          <p:nvPr/>
        </p:nvSpPr>
        <p:spPr bwMode="auto">
          <a:xfrm>
            <a:off x="5871000" y="4731353"/>
            <a:ext cx="450000" cy="58764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0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ru-RU" sz="3800" dirty="0"/>
              <a:t>Предоставят </a:t>
            </a:r>
            <a:r>
              <a:rPr lang="bg-BG" sz="38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800" dirty="0"/>
              <a:t>на данните, което </a:t>
            </a:r>
            <a:r>
              <a:rPr lang="bg-BG" sz="38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800" dirty="0"/>
              <a:t> на информацията</a:t>
            </a:r>
            <a:endParaRPr lang="en-US" sz="3800" dirty="0"/>
          </a:p>
          <a:p>
            <a:r>
              <a:rPr lang="ru-RU" sz="3800" dirty="0"/>
              <a:t>ИТ системите позволяват автоматизация на създаването на отчети</a:t>
            </a:r>
            <a:endParaRPr lang="en-US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pPr lvl="1"/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(Система за управление на обучението)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ИТ системи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9FF281-204A-B08D-5E5C-7517ED8743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Съхранение на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55E8C66-1BD2-12DC-2EBE-76D06F2DE3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Данни в реалния и в компютърния свят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съхранение на данни</a:t>
            </a:r>
            <a:endParaRPr lang="en-US" dirty="0"/>
          </a:p>
          <a:p>
            <a:pPr lvl="1"/>
            <a:r>
              <a:rPr lang="bg-BG" dirty="0"/>
              <a:t>Бележки</a:t>
            </a:r>
            <a:endParaRPr lang="en-US" dirty="0"/>
          </a:p>
          <a:p>
            <a:pPr lvl="1"/>
            <a:r>
              <a:rPr lang="bg-BG" dirty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07AA614-E1FD-A8C2-CCB4-FC8E5B68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8AD129-829F-F9AB-0EC6-E5F00403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5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/>
              <a:t>Съхраняването на данни </a:t>
            </a:r>
            <a:r>
              <a:rPr lang="bg-BG" sz="3200" b="1" dirty="0">
                <a:solidFill>
                  <a:schemeClr val="bg1"/>
                </a:solidFill>
              </a:rPr>
              <a:t>не е </a:t>
            </a:r>
            <a:r>
              <a:rPr lang="ru-RU" sz="3200" dirty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Плоското </a:t>
            </a:r>
            <a:r>
              <a:rPr lang="ru-RU" sz="3200" dirty="0"/>
              <a:t>съхранение на данни се сблъсква с </a:t>
            </a:r>
            <a:r>
              <a:rPr lang="bg-BG" sz="3200" b="1" dirty="0">
                <a:solidFill>
                  <a:schemeClr val="bg1"/>
                </a:solidFill>
              </a:rPr>
              <a:t>проблеми </a:t>
            </a:r>
            <a:r>
              <a:rPr lang="ru-RU" sz="3200" dirty="0"/>
              <a:t>с</a:t>
            </a:r>
          </a:p>
          <a:p>
            <a:pPr lvl="1"/>
            <a:r>
              <a:rPr lang="bg-BG" sz="3000" dirty="0"/>
              <a:t>Размера</a:t>
            </a:r>
            <a:endParaRPr lang="en-US" sz="3000" dirty="0"/>
          </a:p>
          <a:p>
            <a:pPr lvl="1"/>
            <a:r>
              <a:rPr lang="bg-BG" sz="3000" dirty="0"/>
              <a:t>Променянето</a:t>
            </a:r>
            <a:endParaRPr lang="en-US" sz="3000" dirty="0"/>
          </a:p>
          <a:p>
            <a:pPr lvl="1"/>
            <a:r>
              <a:rPr lang="bg-BG" sz="3000" dirty="0"/>
              <a:t>Търсенето</a:t>
            </a:r>
            <a:endParaRPr lang="en-US" sz="3000" dirty="0"/>
          </a:p>
          <a:p>
            <a:pPr lvl="1"/>
            <a:r>
              <a:rPr lang="bg-BG" sz="3000" dirty="0"/>
              <a:t>Паралелност</a:t>
            </a:r>
            <a:endParaRPr lang="en-US" sz="3000" dirty="0"/>
          </a:p>
          <a:p>
            <a:pPr lvl="1"/>
            <a:r>
              <a:rPr lang="bg-BG" sz="3000" dirty="0"/>
              <a:t>Сигурност</a:t>
            </a:r>
            <a:endParaRPr lang="en-US" sz="3000" dirty="0"/>
          </a:p>
          <a:p>
            <a:pPr lvl="1"/>
            <a:r>
              <a:rPr lang="bg-BG" sz="3000" dirty="0"/>
              <a:t>Консистентност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CAF5A83-1396-E843-BDB3-BC1F6408B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ru-RU" sz="3100" dirty="0"/>
              <a:t>Базата данни е </a:t>
            </a:r>
            <a:r>
              <a:rPr lang="bg-BG" sz="3100" b="1" dirty="0">
                <a:solidFill>
                  <a:schemeClr val="bg1"/>
                </a:solidFill>
              </a:rPr>
              <a:t>организирана </a:t>
            </a:r>
            <a:r>
              <a:rPr lang="ru-RU" sz="3100" dirty="0"/>
              <a:t>колекция от информация</a:t>
            </a:r>
            <a:endParaRPr lang="en-US" sz="3100" dirty="0"/>
          </a:p>
          <a:p>
            <a:r>
              <a:rPr lang="ru-RU" sz="3100" dirty="0"/>
              <a:t>Тя налага </a:t>
            </a:r>
            <a:r>
              <a:rPr lang="bg-BG" sz="3100" b="1" dirty="0">
                <a:solidFill>
                  <a:schemeClr val="bg1"/>
                </a:solidFill>
              </a:rPr>
              <a:t>правила</a:t>
            </a:r>
            <a:r>
              <a:rPr lang="ru-RU" sz="3100" dirty="0"/>
              <a:t>върху съдържащите се данни</a:t>
            </a:r>
          </a:p>
          <a:p>
            <a:r>
              <a:rPr lang="ru-RU" sz="3100" dirty="0"/>
              <a:t>Релационното съхранение е предложено за първи път от </a:t>
            </a:r>
            <a:r>
              <a:rPr lang="bg-BG" sz="3100" b="1" dirty="0">
                <a:solidFill>
                  <a:schemeClr val="bg1"/>
                </a:solidFill>
              </a:rPr>
              <a:t>Едгар Код </a:t>
            </a:r>
            <a:r>
              <a:rPr lang="ru-RU" sz="3100" dirty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>
                <a:solidFill>
                  <a:schemeClr val="bg1"/>
                </a:solidFill>
              </a:rPr>
              <a:t>С</a:t>
            </a:r>
            <a:r>
              <a:rPr lang="bg-BG" sz="3100" dirty="0"/>
              <a:t>истема за </a:t>
            </a:r>
            <a:r>
              <a:rPr lang="bg-BG" sz="3100" b="1" dirty="0">
                <a:solidFill>
                  <a:schemeClr val="bg1"/>
                </a:solidFill>
              </a:rPr>
              <a:t>у</a:t>
            </a:r>
            <a:r>
              <a:rPr lang="bg-BG" sz="3100" dirty="0"/>
              <a:t>правление на </a:t>
            </a:r>
            <a:r>
              <a:rPr lang="bg-BG" sz="3100" b="1" dirty="0">
                <a:solidFill>
                  <a:schemeClr val="bg1"/>
                </a:solidFill>
              </a:rPr>
              <a:t>б</a:t>
            </a:r>
            <a:r>
              <a:rPr lang="bg-BG" sz="3100" dirty="0"/>
              <a:t>ази </a:t>
            </a:r>
            <a:r>
              <a:rPr lang="bg-BG" sz="3100" b="1" dirty="0">
                <a:solidFill>
                  <a:schemeClr val="bg1"/>
                </a:solidFill>
              </a:rPr>
              <a:t>д</a:t>
            </a:r>
            <a:r>
              <a:rPr lang="bg-BG" sz="3100" dirty="0"/>
              <a:t>анни предоставя инструменти за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менежиране </a:t>
            </a:r>
            <a:r>
              <a:rPr lang="bg-BG" sz="3100" dirty="0"/>
              <a:t>на базата</a:t>
            </a:r>
            <a:endParaRPr lang="en-US" sz="3100" dirty="0"/>
          </a:p>
          <a:p>
            <a:pPr lvl="1">
              <a:buClr>
                <a:schemeClr val="tx2"/>
              </a:buClr>
            </a:pPr>
            <a:r>
              <a:rPr lang="bg-BG" sz="2900" b="1" dirty="0">
                <a:solidFill>
                  <a:schemeClr val="bg1"/>
                </a:solidFill>
              </a:rPr>
              <a:t>Анализира </a:t>
            </a:r>
            <a:r>
              <a:rPr lang="ru-RU" sz="2900" dirty="0"/>
              <a:t>заявките от потребителя и </a:t>
            </a:r>
            <a:r>
              <a:rPr lang="bg-BG" sz="2900" b="1" dirty="0">
                <a:solidFill>
                  <a:schemeClr val="bg1"/>
                </a:solidFill>
              </a:rPr>
              <a:t>предприема подходящо действие</a:t>
            </a:r>
            <a:endParaRPr lang="en-US" sz="2900" dirty="0"/>
          </a:p>
          <a:p>
            <a:pPr lvl="1"/>
            <a:r>
              <a:rPr lang="ru-RU" sz="2900" dirty="0"/>
              <a:t>Потребителят няма директен достъп до съхранените данни</a:t>
            </a:r>
            <a:endParaRPr lang="bg-BG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данни и СУБД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7610FB-64FB-104A-A7F9-E21D98958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4134</TotalTime>
  <Words>1073</Words>
  <Application>Microsoft Office PowerPoint</Application>
  <PresentationFormat>Widescreen</PresentationFormat>
  <Paragraphs>178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Заявки от потребителя (1)</vt:lpstr>
      <vt:lpstr>Заявки от потребителя (2)</vt:lpstr>
      <vt:lpstr>Отчети</vt:lpstr>
      <vt:lpstr>Видове ИТ системи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96</cp:revision>
  <dcterms:created xsi:type="dcterms:W3CDTF">2018-05-23T13:08:44Z</dcterms:created>
  <dcterms:modified xsi:type="dcterms:W3CDTF">2023-11-27T17:03:15Z</dcterms:modified>
  <cp:category>computer programming;programming;software development;software engineering</cp:category>
</cp:coreProperties>
</file>