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6"/>
  </p:notesMasterIdLst>
  <p:handoutMasterIdLst>
    <p:handoutMasterId r:id="rId37"/>
  </p:handoutMasterIdLst>
  <p:sldIdLst>
    <p:sldId id="503" r:id="rId2"/>
    <p:sldId id="276" r:id="rId3"/>
    <p:sldId id="353" r:id="rId4"/>
    <p:sldId id="497" r:id="rId5"/>
    <p:sldId id="587" r:id="rId6"/>
    <p:sldId id="761" r:id="rId7"/>
    <p:sldId id="762" r:id="rId8"/>
    <p:sldId id="763" r:id="rId9"/>
    <p:sldId id="764" r:id="rId10"/>
    <p:sldId id="588" r:id="rId11"/>
    <p:sldId id="765" r:id="rId12"/>
    <p:sldId id="651" r:id="rId13"/>
    <p:sldId id="652" r:id="rId14"/>
    <p:sldId id="766" r:id="rId15"/>
    <p:sldId id="610" r:id="rId16"/>
    <p:sldId id="611" r:id="rId17"/>
    <p:sldId id="768" r:id="rId18"/>
    <p:sldId id="646" r:id="rId19"/>
    <p:sldId id="767" r:id="rId20"/>
    <p:sldId id="589" r:id="rId21"/>
    <p:sldId id="590" r:id="rId22"/>
    <p:sldId id="608" r:id="rId23"/>
    <p:sldId id="653" r:id="rId24"/>
    <p:sldId id="616" r:id="rId25"/>
    <p:sldId id="620" r:id="rId26"/>
    <p:sldId id="642" r:id="rId27"/>
    <p:sldId id="654" r:id="rId28"/>
    <p:sldId id="655" r:id="rId29"/>
    <p:sldId id="770" r:id="rId30"/>
    <p:sldId id="769" r:id="rId31"/>
    <p:sldId id="773" r:id="rId32"/>
    <p:sldId id="633" r:id="rId33"/>
    <p:sldId id="504" r:id="rId34"/>
    <p:sldId id="50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офтуерен проект" id="{66DCFE1F-60FD-44F2-BE82-706DDBC14898}">
          <p14:sldIdLst>
            <p14:sldId id="353"/>
            <p14:sldId id="497"/>
            <p14:sldId id="587"/>
            <p14:sldId id="761"/>
            <p14:sldId id="762"/>
            <p14:sldId id="763"/>
            <p14:sldId id="764"/>
            <p14:sldId id="588"/>
            <p14:sldId id="765"/>
            <p14:sldId id="651"/>
            <p14:sldId id="652"/>
            <p14:sldId id="766"/>
          </p14:sldIdLst>
        </p14:section>
        <p14:section name="Екипна и групова работа" id="{EB44CA50-B176-0C4C-B0D0-5459023C7783}">
          <p14:sldIdLst>
            <p14:sldId id="610"/>
            <p14:sldId id="611"/>
            <p14:sldId id="768"/>
            <p14:sldId id="646"/>
            <p14:sldId id="767"/>
          </p14:sldIdLst>
        </p14:section>
        <p14:section name="Диаграма на Гант" id="{FAFEC62E-8A3E-B74C-B607-F2A5F82A6EDC}">
          <p14:sldIdLst>
            <p14:sldId id="589"/>
            <p14:sldId id="590"/>
            <p14:sldId id="608"/>
            <p14:sldId id="653"/>
          </p14:sldIdLst>
        </p14:section>
        <p14:section name="Канбан табло (Kanban Board)" id="{2B3E1915-4BA2-9447-BC07-AE658EE7EC35}">
          <p14:sldIdLst>
            <p14:sldId id="616"/>
            <p14:sldId id="620"/>
            <p14:sldId id="642"/>
          </p14:sldIdLst>
        </p14:section>
        <p14:section name="Софтуери за управление на проекти" id="{276EAB92-AF41-DD42-AFD3-D1ABB239E1A7}">
          <p14:sldIdLst>
            <p14:sldId id="654"/>
            <p14:sldId id="655"/>
            <p14:sldId id="770"/>
            <p14:sldId id="769"/>
            <p14:sldId id="773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5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028" autoAdjust="0"/>
    <p:restoredTop sz="95188" autoAdjust="0"/>
  </p:normalViewPr>
  <p:slideViewPr>
    <p:cSldViewPr showGuides="1">
      <p:cViewPr varScale="1">
        <p:scale>
          <a:sx n="106" d="100"/>
          <a:sy n="106" d="100"/>
        </p:scale>
        <p:origin x="192" y="2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4.09.25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3073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1129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206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4994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3878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188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1669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5445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870553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09963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59800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744652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image" Target="../media/image36.sv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технологии"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2800" dirty="0"/>
              <a:t>Основни понятия, екипна работа, софтуери за управление на проекти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3800" dirty="0"/>
              <a:t>Дефиниране и основни етапи в софтуерния проект</a:t>
            </a:r>
            <a:endParaRPr lang="en-US" sz="3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2403" y="3056137"/>
            <a:ext cx="1897168" cy="849053"/>
          </a:xfrm>
          <a:prstGeom prst="rect">
            <a:avLst/>
          </a:prstGeom>
        </p:spPr>
      </p:pic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E0636FF-9DFF-1E3C-B648-B7D58C2CC7D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15" b="1271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550598" cy="5528766"/>
          </a:xfrm>
        </p:spPr>
        <p:txBody>
          <a:bodyPr>
            <a:normAutofit lnSpcReduction="10000"/>
          </a:bodyPr>
          <a:lstStyle/>
          <a:p>
            <a:r>
              <a:rPr lang="en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Програмист</a:t>
            </a:r>
            <a:r>
              <a:rPr lang="bg-BG" sz="3200" b="1" dirty="0"/>
              <a:t> (</a:t>
            </a:r>
            <a:r>
              <a:rPr lang="en-GB" sz="3200" b="1" dirty="0"/>
              <a:t>Software Developer)</a:t>
            </a:r>
            <a:endParaRPr lang="bg-BG" sz="3200" dirty="0"/>
          </a:p>
          <a:p>
            <a:pPr lvl="1"/>
            <a:r>
              <a:rPr lang="bg-BG" sz="3000" dirty="0"/>
              <a:t>Пише </a:t>
            </a:r>
            <a:r>
              <a:rPr lang="bg-BG" sz="3000" b="1" dirty="0"/>
              <a:t>кода</a:t>
            </a:r>
            <a:r>
              <a:rPr lang="bg-BG" sz="3000" dirty="0"/>
              <a:t> и реализира </a:t>
            </a:r>
            <a:r>
              <a:rPr lang="bg-BG" sz="3000" b="1" dirty="0"/>
              <a:t>функционалностите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Софтуерен архитект </a:t>
            </a:r>
            <a:r>
              <a:rPr lang="bg-BG" sz="3200" b="1" dirty="0"/>
              <a:t>(</a:t>
            </a:r>
            <a:r>
              <a:rPr lang="en-GB" sz="3200" b="1" dirty="0"/>
              <a:t>Software Architect)</a:t>
            </a:r>
            <a:endParaRPr lang="bg-BG" sz="3200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системата</a:t>
            </a:r>
            <a:r>
              <a:rPr lang="bg-BG" sz="3000" dirty="0"/>
              <a:t> и взема решения за </a:t>
            </a:r>
            <a:r>
              <a:rPr lang="bg-BG" sz="3000" b="1" dirty="0"/>
              <a:t>технологиите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Бизнес анализатор </a:t>
            </a:r>
            <a:r>
              <a:rPr lang="bg-BG" sz="3200" b="1" dirty="0"/>
              <a:t>(</a:t>
            </a:r>
            <a:r>
              <a:rPr lang="en-GB" sz="3200" b="1" dirty="0"/>
              <a:t>Business Analyst)</a:t>
            </a:r>
            <a:endParaRPr lang="bg-BG" sz="3200" dirty="0"/>
          </a:p>
          <a:p>
            <a:pPr lvl="1"/>
            <a:r>
              <a:rPr lang="bg-BG" sz="3000" dirty="0"/>
              <a:t>Събира и анализира </a:t>
            </a:r>
            <a:r>
              <a:rPr lang="bg-BG" sz="3000" b="1" dirty="0"/>
              <a:t>изискванията</a:t>
            </a:r>
            <a:r>
              <a:rPr lang="bg-BG" sz="3000" dirty="0"/>
              <a:t> на </a:t>
            </a:r>
            <a:r>
              <a:rPr lang="bg-BG" sz="3000" b="1" dirty="0"/>
              <a:t>клиента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Тест инженер </a:t>
            </a:r>
            <a:r>
              <a:rPr lang="bg-BG" sz="3200" b="1" dirty="0"/>
              <a:t>(</a:t>
            </a:r>
            <a:r>
              <a:rPr lang="en-GB" sz="3200" b="1" dirty="0"/>
              <a:t>QA – Quality Assurance Engineer)</a:t>
            </a:r>
            <a:endParaRPr lang="bg-BG" sz="3200" dirty="0"/>
          </a:p>
          <a:p>
            <a:pPr lvl="1"/>
            <a:r>
              <a:rPr lang="bg-BG" sz="3000" dirty="0"/>
              <a:t>Тества </a:t>
            </a:r>
            <a:r>
              <a:rPr lang="bg-BG" sz="3000" b="1" dirty="0"/>
              <a:t>софтуера</a:t>
            </a:r>
            <a:r>
              <a:rPr lang="bg-BG" sz="3000" dirty="0"/>
              <a:t> и гарантира </a:t>
            </a:r>
            <a:r>
              <a:rPr lang="bg-BG" sz="3000" b="1" dirty="0"/>
              <a:t>качеството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(</a:t>
            </a:r>
            <a:r>
              <a:rPr lang="en-US" sz="4000" dirty="0"/>
              <a:t>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EB7E5-9252-C83C-0A09-54846772F4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00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Проектен мениджър </a:t>
            </a:r>
            <a:r>
              <a:rPr lang="bg-BG" sz="3200" b="1" dirty="0"/>
              <a:t>(</a:t>
            </a:r>
            <a:r>
              <a:rPr lang="en-GB" sz="3200" b="1" dirty="0"/>
              <a:t>Project Manager)</a:t>
            </a:r>
            <a:endParaRPr lang="bg-BG" sz="3200" b="1" dirty="0"/>
          </a:p>
          <a:p>
            <a:pPr lvl="1"/>
            <a:r>
              <a:rPr lang="bg-BG" sz="3000" dirty="0"/>
              <a:t>Управлява </a:t>
            </a:r>
            <a:r>
              <a:rPr lang="bg-BG" sz="3000" b="1" dirty="0"/>
              <a:t>времето</a:t>
            </a:r>
            <a:r>
              <a:rPr lang="bg-BG" sz="3000" dirty="0"/>
              <a:t>, </a:t>
            </a:r>
            <a:r>
              <a:rPr lang="bg-BG" sz="3000" b="1" dirty="0"/>
              <a:t>бюджета</a:t>
            </a:r>
            <a:r>
              <a:rPr lang="bg-BG" sz="3000" dirty="0"/>
              <a:t> и </a:t>
            </a:r>
            <a:r>
              <a:rPr lang="bg-BG" sz="3000" b="1" dirty="0"/>
              <a:t>комуникацията</a:t>
            </a:r>
            <a:r>
              <a:rPr lang="bg-BG" sz="3000" dirty="0"/>
              <a:t> в </a:t>
            </a:r>
            <a:r>
              <a:rPr lang="bg-BG" sz="3000" b="1" dirty="0"/>
              <a:t>екипа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UX/UI </a:t>
            </a:r>
            <a:r>
              <a:rPr lang="bg-BG" sz="3200" b="1" dirty="0">
                <a:solidFill>
                  <a:schemeClr val="bg1"/>
                </a:solidFill>
              </a:rPr>
              <a:t>дизайнер </a:t>
            </a:r>
            <a:r>
              <a:rPr lang="bg-BG" sz="3200" b="1" dirty="0"/>
              <a:t>(</a:t>
            </a:r>
            <a:r>
              <a:rPr lang="en-GB" sz="3200" b="1" dirty="0"/>
              <a:t>UX/UI Designer)</a:t>
            </a:r>
            <a:endParaRPr lang="bg-BG" sz="3200" b="1" dirty="0"/>
          </a:p>
          <a:p>
            <a:pPr lvl="1"/>
            <a:r>
              <a:rPr lang="bg-BG" sz="3000" dirty="0"/>
              <a:t>Проектира </a:t>
            </a:r>
            <a:r>
              <a:rPr lang="bg-BG" sz="3000" b="1" dirty="0"/>
              <a:t>интерфейса</a:t>
            </a:r>
            <a:r>
              <a:rPr lang="bg-BG" sz="3000" dirty="0"/>
              <a:t> и </a:t>
            </a:r>
            <a:r>
              <a:rPr lang="bg-BG" sz="3000" b="1" dirty="0"/>
              <a:t>потребителското изживяване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DevOps </a:t>
            </a:r>
            <a:r>
              <a:rPr lang="bg-BG" sz="3200" b="1" dirty="0">
                <a:solidFill>
                  <a:schemeClr val="bg1"/>
                </a:solidFill>
              </a:rPr>
              <a:t>инженер </a:t>
            </a:r>
            <a:r>
              <a:rPr lang="bg-BG" sz="3200" b="1" dirty="0"/>
              <a:t>(</a:t>
            </a:r>
            <a:r>
              <a:rPr lang="en-GB" sz="3200" b="1" dirty="0"/>
              <a:t>DevOps Engineer)</a:t>
            </a:r>
            <a:endParaRPr lang="bg-BG" sz="3200" b="1" dirty="0"/>
          </a:p>
          <a:p>
            <a:pPr lvl="1"/>
            <a:r>
              <a:rPr lang="bg-BG" sz="3000" dirty="0"/>
              <a:t>Автоматизира </a:t>
            </a:r>
            <a:r>
              <a:rPr lang="bg-BG" sz="3000" b="1" dirty="0"/>
              <a:t>процесите</a:t>
            </a:r>
            <a:r>
              <a:rPr lang="bg-BG" sz="3000" dirty="0"/>
              <a:t> и поддържа </a:t>
            </a:r>
            <a:r>
              <a:rPr lang="bg-BG" sz="3000" b="1" dirty="0"/>
              <a:t>сървърите</a:t>
            </a:r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Роли в софтуерния проект </a:t>
            </a:r>
            <a:r>
              <a:rPr lang="en-US" sz="4000" dirty="0"/>
              <a:t>(2)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930C7A-1CB7-45BA-AF98-8B5B3832F3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316" y="3015508"/>
            <a:ext cx="3780000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17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координация</a:t>
            </a:r>
            <a:r>
              <a:rPr lang="bg-BG" sz="3000" dirty="0"/>
              <a:t> на </a:t>
            </a:r>
            <a:r>
              <a:rPr lang="bg-BG" sz="3000" b="1" dirty="0"/>
              <a:t>процесите</a:t>
            </a:r>
            <a:r>
              <a:rPr lang="bg-BG" sz="3000" dirty="0"/>
              <a:t>,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ресурсите</a:t>
            </a:r>
            <a:r>
              <a:rPr lang="bg-BG" sz="3000" dirty="0"/>
              <a:t> с цел завършване на проекта в рамките на определения </a:t>
            </a:r>
            <a:r>
              <a:rPr lang="bg-BG" sz="3000" b="1" dirty="0"/>
              <a:t>срок</a:t>
            </a:r>
            <a:r>
              <a:rPr lang="bg-BG" sz="3000" dirty="0"/>
              <a:t> и </a:t>
            </a:r>
            <a:r>
              <a:rPr lang="bg-BG" sz="3000" b="1" dirty="0"/>
              <a:t>бюджет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Класически модел </a:t>
            </a:r>
            <a:r>
              <a:rPr lang="bg-BG" sz="3000" b="1" dirty="0"/>
              <a:t>(</a:t>
            </a:r>
            <a:r>
              <a:rPr lang="en-GB" sz="3000" b="1" dirty="0"/>
              <a:t>Waterfall)</a:t>
            </a:r>
            <a:r>
              <a:rPr lang="en-GB" sz="3000" dirty="0"/>
              <a:t> </a:t>
            </a:r>
            <a:endParaRPr lang="bg-BG" sz="3000" dirty="0"/>
          </a:p>
          <a:p>
            <a:pPr lvl="1"/>
            <a:r>
              <a:rPr lang="bg-BG" sz="2800" dirty="0"/>
              <a:t>Проектът се развива </a:t>
            </a:r>
            <a:r>
              <a:rPr lang="bg-BG" sz="2800" b="1" dirty="0"/>
              <a:t>линейно</a:t>
            </a:r>
            <a:r>
              <a:rPr lang="bg-BG" sz="2800" dirty="0"/>
              <a:t>, </a:t>
            </a:r>
            <a:r>
              <a:rPr lang="bg-BG" sz="2800" b="1" dirty="0"/>
              <a:t>стъпка</a:t>
            </a:r>
            <a:r>
              <a:rPr lang="bg-BG" sz="2800" dirty="0"/>
              <a:t> </a:t>
            </a:r>
            <a:r>
              <a:rPr lang="bg-BG" sz="2800" b="1" dirty="0"/>
              <a:t>по</a:t>
            </a:r>
            <a:r>
              <a:rPr lang="bg-BG" sz="2800" dirty="0"/>
              <a:t> </a:t>
            </a:r>
            <a:r>
              <a:rPr lang="bg-BG" sz="2800" b="1" dirty="0"/>
              <a:t>стъпка</a:t>
            </a:r>
          </a:p>
          <a:p>
            <a:r>
              <a:rPr lang="en-GB" sz="3000" b="1" dirty="0">
                <a:solidFill>
                  <a:schemeClr val="bg1"/>
                </a:solidFill>
              </a:rPr>
              <a:t>Agile </a:t>
            </a:r>
            <a:r>
              <a:rPr lang="bg-BG" sz="3000" b="1" dirty="0">
                <a:solidFill>
                  <a:schemeClr val="bg1"/>
                </a:solidFill>
              </a:rPr>
              <a:t>методологии </a:t>
            </a:r>
            <a:r>
              <a:rPr lang="bg-BG" sz="3000" b="1" dirty="0"/>
              <a:t>(</a:t>
            </a:r>
            <a:r>
              <a:rPr lang="en-GB" sz="3000" b="1" dirty="0"/>
              <a:t>Scrum, Kanban)</a:t>
            </a:r>
            <a:endParaRPr lang="bg-BG" sz="3000" dirty="0"/>
          </a:p>
          <a:p>
            <a:pPr lvl="1"/>
            <a:r>
              <a:rPr lang="bg-BG" sz="2800" b="1" dirty="0"/>
              <a:t>Гъвкав</a:t>
            </a:r>
            <a:r>
              <a:rPr lang="bg-BG" sz="2800" dirty="0"/>
              <a:t> подход с </a:t>
            </a:r>
            <a:r>
              <a:rPr lang="bg-BG" sz="2800" b="1" dirty="0"/>
              <a:t>итеративно разработване </a:t>
            </a:r>
            <a:r>
              <a:rPr lang="bg-BG" sz="2800" dirty="0"/>
              <a:t>и </a:t>
            </a:r>
            <a:r>
              <a:rPr lang="bg-BG" sz="2800" b="1" dirty="0"/>
              <a:t>чести срещи </a:t>
            </a:r>
            <a:r>
              <a:rPr lang="bg-BG" sz="2800" dirty="0"/>
              <a:t>(</a:t>
            </a:r>
            <a:r>
              <a:rPr lang="en-GB" sz="2800" dirty="0"/>
              <a:t>sprints)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Управление на софтуерния проект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92F9FA-1FD5-31F5-1DBA-EC073C2556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438" y="4743164"/>
            <a:ext cx="1907125" cy="1907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431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290598" cy="5528766"/>
          </a:xfrm>
        </p:spPr>
        <p:txBody>
          <a:bodyPr>
            <a:normAutofit/>
          </a:bodyPr>
          <a:lstStyle/>
          <a:p>
            <a:r>
              <a:rPr lang="bg-BG" sz="3000" b="1" dirty="0"/>
              <a:t>Документ</a:t>
            </a:r>
            <a:r>
              <a:rPr lang="bg-BG" sz="3000" dirty="0"/>
              <a:t>, който описва </a:t>
            </a:r>
            <a:r>
              <a:rPr lang="bg-BG" sz="3000" b="1" dirty="0">
                <a:solidFill>
                  <a:schemeClr val="bg1"/>
                </a:solidFill>
              </a:rPr>
              <a:t>стратегията</a:t>
            </a:r>
            <a:r>
              <a:rPr lang="bg-BG" sz="3000" dirty="0"/>
              <a:t> за </a:t>
            </a:r>
            <a:r>
              <a:rPr lang="bg-BG" sz="3000" b="1" dirty="0"/>
              <a:t>разработка</a:t>
            </a:r>
            <a:r>
              <a:rPr lang="bg-BG" sz="3000" dirty="0"/>
              <a:t> и </a:t>
            </a:r>
            <a:r>
              <a:rPr lang="bg-BG" sz="3000" b="1" dirty="0"/>
              <a:t>управление</a:t>
            </a:r>
            <a:endParaRPr lang="en-US" sz="3000" dirty="0"/>
          </a:p>
          <a:p>
            <a:r>
              <a:rPr lang="bg-BG" sz="3000" b="1" dirty="0">
                <a:solidFill>
                  <a:schemeClr val="bg1"/>
                </a:solidFill>
              </a:rPr>
              <a:t>Обхват на проекта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Какви </a:t>
            </a:r>
            <a:r>
              <a:rPr lang="bg-BG" sz="2800" b="1" dirty="0"/>
              <a:t>функционалности</a:t>
            </a:r>
            <a:r>
              <a:rPr lang="bg-BG" sz="2800" dirty="0"/>
              <a:t> ще бъдат разработени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График</a:t>
            </a:r>
            <a:r>
              <a:rPr lang="bg-BG" sz="3000" b="1" dirty="0"/>
              <a:t> (</a:t>
            </a:r>
            <a:r>
              <a:rPr lang="en-GB" sz="3000" b="1" dirty="0"/>
              <a:t>Timeline)</a:t>
            </a:r>
            <a:endParaRPr lang="en-GB" sz="3000" dirty="0"/>
          </a:p>
          <a:p>
            <a:pPr lvl="1"/>
            <a:r>
              <a:rPr lang="bg-BG" sz="2800" dirty="0"/>
              <a:t>Определяне на </a:t>
            </a:r>
            <a:r>
              <a:rPr lang="bg-BG" sz="2800" b="1" dirty="0"/>
              <a:t>срокове</a:t>
            </a:r>
            <a:r>
              <a:rPr lang="bg-BG" sz="2800" dirty="0"/>
              <a:t> за изпълнение</a:t>
            </a:r>
            <a:endParaRPr lang="en-US" sz="2800" dirty="0"/>
          </a:p>
          <a:p>
            <a:r>
              <a:rPr lang="bg-BG" sz="3000" b="1" dirty="0">
                <a:solidFill>
                  <a:schemeClr val="bg1"/>
                </a:solidFill>
              </a:rPr>
              <a:t>Роли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отговорности</a:t>
            </a:r>
            <a:endParaRPr lang="en-US" sz="3000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Разпределение на </a:t>
            </a:r>
            <a:r>
              <a:rPr lang="bg-BG" sz="2800" b="1" dirty="0"/>
              <a:t>задачите</a:t>
            </a:r>
            <a:r>
              <a:rPr lang="bg-BG" sz="2800" dirty="0"/>
              <a:t> в екипа</a:t>
            </a:r>
            <a:endParaRPr lang="en-US" sz="2800" dirty="0"/>
          </a:p>
          <a:p>
            <a:endParaRPr lang="bg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(1)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20DE09-9074-7B9F-174E-CFB841EB21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0280" y="1809000"/>
            <a:ext cx="3192750" cy="387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6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Бюджет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Прогнозни </a:t>
            </a:r>
            <a:r>
              <a:rPr lang="bg-BG" sz="3000" b="1" dirty="0"/>
              <a:t>разходи</a:t>
            </a:r>
            <a:r>
              <a:rPr lang="bg-BG" sz="3000" dirty="0"/>
              <a:t> за разработка и поддръжка</a:t>
            </a:r>
            <a:endParaRPr lang="en-US" sz="3000" dirty="0"/>
          </a:p>
          <a:p>
            <a:r>
              <a:rPr lang="bg-BG" sz="3200" b="1" dirty="0">
                <a:solidFill>
                  <a:schemeClr val="bg1"/>
                </a:solidFill>
              </a:rPr>
              <a:t>Рискове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решения</a:t>
            </a:r>
            <a:endParaRPr lang="en-US" sz="3200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Възможни </a:t>
            </a:r>
            <a:r>
              <a:rPr lang="bg-BG" sz="3000" b="1" dirty="0"/>
              <a:t>предизвикателства</a:t>
            </a:r>
            <a:r>
              <a:rPr lang="bg-BG" sz="3000" dirty="0"/>
              <a:t> и </a:t>
            </a:r>
            <a:r>
              <a:rPr lang="bg-BG" sz="3000" b="1" dirty="0"/>
              <a:t>стратегии</a:t>
            </a:r>
            <a:r>
              <a:rPr lang="bg-BG" sz="3000" dirty="0"/>
              <a:t> за справяне с тях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План на софтуерния проект</a:t>
            </a:r>
            <a:r>
              <a:rPr lang="en-US" sz="4000" dirty="0"/>
              <a:t> (2)</a:t>
            </a:r>
            <a:endParaRPr lang="en-BG" sz="4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090E55A-624A-5581-A0D3-A351F5639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8847" y="3686759"/>
            <a:ext cx="3974305" cy="3070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Етапи при формиране на екип, техники за генериране на идеи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600" dirty="0"/>
              <a:t>Екипна и групова работа</a:t>
            </a:r>
            <a:endParaRPr lang="en-US" sz="5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0979334-7803-9C66-CF58-A2D88740B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000" y="1873416"/>
            <a:ext cx="3330000" cy="166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Преминава се през </a:t>
            </a:r>
            <a:r>
              <a:rPr lang="bg-BG" b="1" dirty="0">
                <a:solidFill>
                  <a:schemeClr val="bg1"/>
                </a:solidFill>
              </a:rPr>
              <a:t>пет основни етапа</a:t>
            </a:r>
            <a:r>
              <a:rPr lang="bg-BG" dirty="0"/>
              <a:t>, дефинирани в модела на </a:t>
            </a:r>
            <a:r>
              <a:rPr lang="bg-BG" b="1" dirty="0"/>
              <a:t>Брус Тъкман</a:t>
            </a:r>
            <a:r>
              <a:rPr lang="en-US" b="1" dirty="0"/>
              <a:t>:</a:t>
            </a:r>
            <a:endParaRPr lang="bg-BG" b="1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Формиране</a:t>
            </a:r>
            <a:r>
              <a:rPr lang="bg-BG" b="1" dirty="0"/>
              <a:t> (</a:t>
            </a:r>
            <a:r>
              <a:rPr lang="en-GB" b="1" dirty="0"/>
              <a:t>Forming) </a:t>
            </a:r>
            <a:r>
              <a:rPr lang="en-GB" dirty="0"/>
              <a:t>– </a:t>
            </a:r>
            <a:r>
              <a:rPr lang="bg-BG" b="1" dirty="0"/>
              <a:t>запознаване</a:t>
            </a:r>
            <a:r>
              <a:rPr lang="bg-BG" dirty="0"/>
              <a:t> и </a:t>
            </a:r>
            <a:r>
              <a:rPr lang="bg-BG" b="1" dirty="0"/>
              <a:t>първи стъпки</a:t>
            </a:r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се събира за първа среща, обсъжда целите и се разпределят първоначални задачи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Буря</a:t>
            </a:r>
            <a:r>
              <a:rPr lang="bg-BG" b="1" dirty="0"/>
              <a:t> (</a:t>
            </a:r>
            <a:r>
              <a:rPr lang="en-GB" b="1" dirty="0"/>
              <a:t>Storming) </a:t>
            </a:r>
            <a:r>
              <a:rPr lang="en-GB" dirty="0"/>
              <a:t>– </a:t>
            </a:r>
            <a:r>
              <a:rPr lang="bg-BG" b="1" dirty="0"/>
              <a:t>конфликти</a:t>
            </a:r>
            <a:r>
              <a:rPr lang="bg-BG" dirty="0"/>
              <a:t> и </a:t>
            </a:r>
            <a:r>
              <a:rPr lang="bg-BG" b="1" dirty="0"/>
              <a:t>напрежение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Двама програмисти спорят коя технология да използват за проекта</a:t>
            </a:r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 </a:t>
            </a:r>
            <a:r>
              <a:rPr lang="en-US" dirty="0"/>
              <a:t>(1)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1F5459-3A1D-90FF-369E-7A895DF31B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74713" cy="5528766"/>
          </a:xfrm>
        </p:spPr>
        <p:txBody>
          <a:bodyPr>
            <a:normAutofit fontScale="85000" lnSpcReduction="10000"/>
          </a:bodyPr>
          <a:lstStyle/>
          <a:p>
            <a:pPr lvl="1"/>
            <a:r>
              <a:rPr lang="bg-BG" b="1" dirty="0">
                <a:solidFill>
                  <a:schemeClr val="bg1"/>
                </a:solidFill>
              </a:rPr>
              <a:t>Нормиране</a:t>
            </a:r>
            <a:r>
              <a:rPr lang="bg-BG" b="1" dirty="0"/>
              <a:t> (</a:t>
            </a:r>
            <a:r>
              <a:rPr lang="en-GB" b="1" dirty="0"/>
              <a:t>Norming) </a:t>
            </a:r>
            <a:r>
              <a:rPr lang="en-GB" dirty="0"/>
              <a:t>– </a:t>
            </a:r>
            <a:r>
              <a:rPr lang="bg-BG" b="1" dirty="0"/>
              <a:t>хармонизиране</a:t>
            </a:r>
            <a:r>
              <a:rPr lang="bg-BG" dirty="0"/>
              <a:t> на екипа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След дискусия екипът се спира на технология</a:t>
            </a:r>
            <a:r>
              <a:rPr lang="en-GB" dirty="0"/>
              <a:t>, </a:t>
            </a:r>
            <a:r>
              <a:rPr lang="bg-BG" dirty="0"/>
              <a:t>с която повечето членове имат опит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Изпълнение</a:t>
            </a:r>
            <a:r>
              <a:rPr lang="bg-BG" b="1" dirty="0"/>
              <a:t> (</a:t>
            </a:r>
            <a:r>
              <a:rPr lang="en-GB" b="1" dirty="0"/>
              <a:t>Performing) </a:t>
            </a:r>
            <a:r>
              <a:rPr lang="en-GB" dirty="0"/>
              <a:t>– </a:t>
            </a:r>
            <a:r>
              <a:rPr lang="bg-BG" dirty="0"/>
              <a:t>висока </a:t>
            </a:r>
            <a:r>
              <a:rPr lang="bg-BG" b="1" dirty="0"/>
              <a:t>продуктивност</a:t>
            </a:r>
            <a:endParaRPr lang="en-US" b="1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Програмистите работят по различни модули и редовно синхронизират работата си</a:t>
            </a:r>
            <a:endParaRPr lang="en-US" dirty="0"/>
          </a:p>
          <a:p>
            <a:pPr lvl="1"/>
            <a:r>
              <a:rPr lang="bg-BG" b="1" dirty="0">
                <a:solidFill>
                  <a:schemeClr val="bg1"/>
                </a:solidFill>
              </a:rPr>
              <a:t>Разпадане</a:t>
            </a:r>
            <a:r>
              <a:rPr lang="bg-BG" b="1" dirty="0"/>
              <a:t> (</a:t>
            </a:r>
            <a:r>
              <a:rPr lang="en-GB" b="1" dirty="0"/>
              <a:t>Adjourning) </a:t>
            </a:r>
            <a:r>
              <a:rPr lang="en-GB" dirty="0"/>
              <a:t>– </a:t>
            </a:r>
            <a:r>
              <a:rPr lang="bg-BG" b="1" dirty="0"/>
              <a:t>приключване</a:t>
            </a:r>
            <a:r>
              <a:rPr lang="bg-BG" dirty="0"/>
              <a:t> на проекта</a:t>
            </a:r>
            <a:endParaRPr lang="en-US" dirty="0"/>
          </a:p>
          <a:p>
            <a:pPr lvl="2"/>
            <a:r>
              <a:rPr lang="bg-BG" b="1" dirty="0"/>
              <a:t>Пример:</a:t>
            </a:r>
            <a:r>
              <a:rPr lang="bg-BG" dirty="0"/>
              <a:t> Екипът представя софтуера на клиента и прави ретроспекция какво е минало добре и какво може да се подобри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Етапи при формиране на екип</a:t>
            </a:r>
            <a:r>
              <a:rPr lang="en-US" dirty="0"/>
              <a:t> (2)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5F7B88-9A53-7F08-5A32-D1E2C031E9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5115" y="2734697"/>
            <a:ext cx="3271622" cy="2089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9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1105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Мозъчна атака </a:t>
            </a:r>
            <a:r>
              <a:rPr lang="en-US" sz="3200" b="1" dirty="0"/>
              <a:t>(Brainstorming)</a:t>
            </a:r>
            <a:endParaRPr lang="bg-BG" sz="3200" b="1" dirty="0"/>
          </a:p>
          <a:p>
            <a:pPr lvl="1"/>
            <a:r>
              <a:rPr lang="bg-BG" sz="2800" b="1" dirty="0"/>
              <a:t>Свободно изказване </a:t>
            </a:r>
            <a:r>
              <a:rPr lang="bg-BG" sz="2800" dirty="0"/>
              <a:t>на </a:t>
            </a:r>
            <a:r>
              <a:rPr lang="bg-BG" sz="2800" b="1" dirty="0"/>
              <a:t>идеи</a:t>
            </a:r>
            <a:r>
              <a:rPr lang="bg-BG" sz="2800" dirty="0"/>
              <a:t> без критика, след което се </a:t>
            </a:r>
            <a:r>
              <a:rPr lang="bg-BG" sz="2800" b="1" dirty="0"/>
              <a:t>оценяват</a:t>
            </a:r>
            <a:r>
              <a:rPr lang="bg-BG" sz="2800" dirty="0"/>
              <a:t> и </a:t>
            </a:r>
            <a:r>
              <a:rPr lang="bg-BG" sz="2800" b="1" dirty="0"/>
              <a:t>отсяват</a:t>
            </a:r>
            <a:r>
              <a:rPr lang="bg-BG" sz="2800" dirty="0"/>
              <a:t> </a:t>
            </a:r>
            <a:r>
              <a:rPr lang="bg-BG" sz="2800" b="1" dirty="0"/>
              <a:t>най-добрите</a:t>
            </a:r>
            <a:endParaRPr lang="en-US" sz="3000" b="1" dirty="0"/>
          </a:p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Мисловни карти </a:t>
            </a:r>
            <a:r>
              <a:rPr lang="en-US" sz="3200" b="1" dirty="0"/>
              <a:t>(Mind Maps)</a:t>
            </a:r>
            <a:endParaRPr lang="bg-BG" sz="3200" b="1" dirty="0"/>
          </a:p>
          <a:p>
            <a:pPr lvl="1"/>
            <a:r>
              <a:rPr lang="bg-BG" sz="2800" b="1" dirty="0"/>
              <a:t>Визуален метод </a:t>
            </a:r>
            <a:r>
              <a:rPr lang="bg-BG" sz="2800" dirty="0"/>
              <a:t>за организиране на </a:t>
            </a:r>
            <a:r>
              <a:rPr lang="bg-BG" sz="2800" b="1" dirty="0"/>
              <a:t>идеи</a:t>
            </a:r>
          </a:p>
          <a:p>
            <a:pPr lvl="1"/>
            <a:r>
              <a:rPr lang="bg-BG" sz="2800" dirty="0"/>
              <a:t>Основната тема е в </a:t>
            </a:r>
            <a:r>
              <a:rPr lang="bg-BG" sz="2800" b="1" dirty="0"/>
              <a:t>центъра</a:t>
            </a:r>
            <a:r>
              <a:rPr lang="bg-BG" sz="2800" dirty="0"/>
              <a:t>, а свързаните концепции се разклоняват </a:t>
            </a:r>
            <a:r>
              <a:rPr lang="bg-BG" sz="2800" b="1" dirty="0"/>
              <a:t>като</a:t>
            </a:r>
            <a:r>
              <a:rPr lang="bg-BG" sz="2800" dirty="0"/>
              <a:t> </a:t>
            </a:r>
            <a:r>
              <a:rPr lang="bg-BG" sz="2800" b="1" dirty="0"/>
              <a:t>дърво</a:t>
            </a:r>
          </a:p>
          <a:p>
            <a:pPr lvl="1"/>
            <a:r>
              <a:rPr lang="bg-BG" sz="2800" dirty="0"/>
              <a:t>Помага за по-добро </a:t>
            </a:r>
            <a:r>
              <a:rPr lang="bg-BG" sz="2800" b="1" dirty="0"/>
              <a:t>разбиране</a:t>
            </a:r>
            <a:r>
              <a:rPr lang="bg-BG" sz="2800" dirty="0"/>
              <a:t> и </a:t>
            </a:r>
            <a:r>
              <a:rPr lang="bg-BG" sz="2800" b="1" dirty="0"/>
              <a:t>запомняне</a:t>
            </a:r>
            <a:r>
              <a:rPr lang="bg-BG" sz="2800" dirty="0"/>
              <a:t> на </a:t>
            </a:r>
            <a:r>
              <a:rPr lang="bg-BG" sz="2800" b="1" dirty="0"/>
              <a:t>информация</a:t>
            </a:r>
            <a:endParaRPr lang="en-US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 </a:t>
            </a:r>
            <a:r>
              <a:rPr lang="en-US" dirty="0"/>
              <a:t>(1)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46C84-F99E-F534-95BE-8C7263D408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1314000"/>
            <a:ext cx="3204425" cy="22441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7239923-1DC0-3836-4AD1-33C10B7F45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575" y="3654000"/>
            <a:ext cx="3326455" cy="2572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Шест мислещи шапки </a:t>
            </a:r>
            <a:r>
              <a:rPr lang="en-US" sz="2800" b="1" dirty="0"/>
              <a:t>(Six Thinking Hats)</a:t>
            </a:r>
            <a:endParaRPr lang="bg-BG" sz="2800" dirty="0"/>
          </a:p>
          <a:p>
            <a:pPr lvl="1"/>
            <a:r>
              <a:rPr lang="bg-BG" sz="2600" dirty="0"/>
              <a:t>Метод на </a:t>
            </a:r>
            <a:r>
              <a:rPr lang="bg-BG" sz="2600" b="1" dirty="0"/>
              <a:t>Едуард де Боно </a:t>
            </a:r>
            <a:r>
              <a:rPr lang="bg-BG" sz="2600" dirty="0"/>
              <a:t>за разглеждане на проблемите от </a:t>
            </a:r>
            <a:r>
              <a:rPr lang="bg-BG" sz="2600" b="1" dirty="0"/>
              <a:t>различни перспективи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Синя шапка</a:t>
            </a:r>
            <a:r>
              <a:rPr lang="bg-BG" sz="2600" dirty="0"/>
              <a:t> – </a:t>
            </a:r>
            <a:r>
              <a:rPr lang="bg-BG" sz="2600" b="1" dirty="0"/>
              <a:t>контрол</a:t>
            </a:r>
            <a:r>
              <a:rPr lang="bg-BG" sz="2600" dirty="0"/>
              <a:t> и </a:t>
            </a:r>
            <a:r>
              <a:rPr lang="bg-BG" sz="2600" b="1" dirty="0"/>
              <a:t>организация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Бяла шапка </a:t>
            </a:r>
            <a:r>
              <a:rPr lang="bg-BG" sz="2600" dirty="0"/>
              <a:t>– </a:t>
            </a:r>
            <a:r>
              <a:rPr lang="bg-BG" sz="2600" b="1" dirty="0"/>
              <a:t>факти</a:t>
            </a:r>
            <a:r>
              <a:rPr lang="bg-BG" sz="2600" dirty="0"/>
              <a:t> и </a:t>
            </a:r>
            <a:r>
              <a:rPr lang="bg-BG" sz="2600" b="1" dirty="0"/>
              <a:t>информация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Червена шапка </a:t>
            </a:r>
            <a:r>
              <a:rPr lang="bg-BG" sz="2600" dirty="0"/>
              <a:t>– </a:t>
            </a:r>
            <a:r>
              <a:rPr lang="bg-BG" sz="2600" b="1" dirty="0"/>
              <a:t>чувства</a:t>
            </a:r>
            <a:r>
              <a:rPr lang="bg-BG" sz="2600" dirty="0"/>
              <a:t> и </a:t>
            </a:r>
            <a:r>
              <a:rPr lang="bg-BG" sz="2600" b="1" dirty="0"/>
              <a:t>емоции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Черна шапка </a:t>
            </a:r>
            <a:r>
              <a:rPr lang="bg-BG" sz="2600" dirty="0"/>
              <a:t>– </a:t>
            </a:r>
            <a:r>
              <a:rPr lang="bg-BG" sz="2600" b="1" dirty="0"/>
              <a:t>рискове</a:t>
            </a:r>
            <a:r>
              <a:rPr lang="bg-BG" sz="2600" dirty="0"/>
              <a:t> и </a:t>
            </a:r>
            <a:r>
              <a:rPr lang="bg-BG" sz="2600" b="1" dirty="0"/>
              <a:t>негативи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Жълта шапка </a:t>
            </a:r>
            <a:r>
              <a:rPr lang="bg-BG" sz="2600" dirty="0"/>
              <a:t>– </a:t>
            </a:r>
            <a:r>
              <a:rPr lang="bg-BG" sz="2600" b="1" dirty="0"/>
              <a:t>ползи</a:t>
            </a:r>
            <a:r>
              <a:rPr lang="bg-BG" sz="2600" dirty="0"/>
              <a:t> и </a:t>
            </a:r>
            <a:r>
              <a:rPr lang="bg-BG" sz="2600" b="1" dirty="0"/>
              <a:t>позитиви</a:t>
            </a:r>
          </a:p>
          <a:p>
            <a:pPr lvl="1"/>
            <a:r>
              <a:rPr lang="bg-BG" sz="2600" b="1" dirty="0">
                <a:solidFill>
                  <a:schemeClr val="bg1"/>
                </a:solidFill>
              </a:rPr>
              <a:t>Зелена шапка </a:t>
            </a:r>
            <a:r>
              <a:rPr lang="bg-BG" sz="2600" dirty="0"/>
              <a:t>– </a:t>
            </a:r>
            <a:r>
              <a:rPr lang="bg-BG" sz="2600" b="1" dirty="0"/>
              <a:t>креативност</a:t>
            </a:r>
            <a:r>
              <a:rPr lang="bg-BG" sz="2600" dirty="0"/>
              <a:t> и </a:t>
            </a:r>
            <a:r>
              <a:rPr lang="bg-BG" sz="2600" b="1" dirty="0"/>
              <a:t>нови идеи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Техники за генериране на идеи</a:t>
            </a:r>
            <a:r>
              <a:rPr lang="en-US" dirty="0"/>
              <a:t> (2)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AB2D29-705B-A27D-1C29-D61A955E6F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9560" y="2052680"/>
            <a:ext cx="4687177" cy="381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10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​​</a:t>
            </a:r>
            <a:r>
              <a:rPr lang="bg-BG" b="1" dirty="0">
                <a:solidFill>
                  <a:schemeClr val="bg1"/>
                </a:solidFill>
              </a:rPr>
              <a:t>Софтуерен проект</a:t>
            </a:r>
          </a:p>
          <a:p>
            <a:pPr lvl="1"/>
            <a:r>
              <a:rPr lang="bg-BG" b="1" dirty="0"/>
              <a:t>Дефиниция</a:t>
            </a:r>
            <a:r>
              <a:rPr lang="bg-BG" dirty="0"/>
              <a:t>, </a:t>
            </a:r>
            <a:r>
              <a:rPr lang="bg-BG" b="1" dirty="0"/>
              <a:t>етапи</a:t>
            </a:r>
            <a:r>
              <a:rPr lang="bg-BG" dirty="0"/>
              <a:t>, </a:t>
            </a:r>
            <a:r>
              <a:rPr lang="bg-BG" b="1" dirty="0"/>
              <a:t>роли</a:t>
            </a:r>
            <a:r>
              <a:rPr lang="bg-BG" dirty="0"/>
              <a:t>, </a:t>
            </a:r>
            <a:r>
              <a:rPr lang="bg-BG" b="1" dirty="0"/>
              <a:t>управление</a:t>
            </a:r>
            <a:r>
              <a:rPr lang="bg-BG" dirty="0"/>
              <a:t>, </a:t>
            </a:r>
            <a:r>
              <a:rPr lang="bg-BG" b="1" dirty="0"/>
              <a:t>план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Екипна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групова работа</a:t>
            </a:r>
          </a:p>
          <a:p>
            <a:pPr lvl="1"/>
            <a:r>
              <a:rPr lang="bg-BG" b="1" dirty="0"/>
              <a:t>Етапи</a:t>
            </a:r>
            <a:r>
              <a:rPr lang="bg-BG" dirty="0"/>
              <a:t> при </a:t>
            </a:r>
            <a:r>
              <a:rPr lang="bg-BG" b="1" dirty="0"/>
              <a:t>формиране</a:t>
            </a:r>
            <a:r>
              <a:rPr lang="bg-BG" dirty="0"/>
              <a:t> на екип, </a:t>
            </a:r>
            <a:r>
              <a:rPr lang="bg-BG" b="1" dirty="0"/>
              <a:t>техники</a:t>
            </a:r>
            <a:r>
              <a:rPr lang="bg-BG" dirty="0"/>
              <a:t> за </a:t>
            </a:r>
            <a:r>
              <a:rPr lang="bg-BG" b="1" dirty="0"/>
              <a:t>генериране</a:t>
            </a:r>
            <a:r>
              <a:rPr lang="bg-BG" dirty="0"/>
              <a:t> на идеи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​</a:t>
            </a:r>
            <a:r>
              <a:rPr lang="bg-BG" b="1" dirty="0">
                <a:solidFill>
                  <a:schemeClr val="bg1"/>
                </a:solidFill>
              </a:rPr>
              <a:t>Диаграма на Гант</a:t>
            </a: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Канбан табло </a:t>
            </a:r>
            <a:r>
              <a:rPr lang="en-US" b="1" dirty="0"/>
              <a:t>(Kanban Board)</a:t>
            </a:r>
            <a:endParaRPr lang="bg-BG" b="1" dirty="0"/>
          </a:p>
          <a:p>
            <a:r>
              <a:rPr lang="bg-BG" dirty="0"/>
              <a:t>Софтуери за </a:t>
            </a:r>
            <a:r>
              <a:rPr lang="bg-BG" b="1" dirty="0"/>
              <a:t>управление</a:t>
            </a:r>
            <a:r>
              <a:rPr lang="bg-BG" dirty="0"/>
              <a:t> на </a:t>
            </a:r>
            <a:r>
              <a:rPr lang="bg-BG" b="1" dirty="0"/>
              <a:t>проекти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Визуално изобразяване на задачите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Диаграма на Гант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D8F893F-ECFA-8DCD-FF97-961C1C9EA1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9094" y="1934985"/>
            <a:ext cx="2893811" cy="1451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Изобразяване на </a:t>
            </a:r>
            <a:r>
              <a:rPr lang="bg-BG" sz="3000" b="1" dirty="0"/>
              <a:t>задачите</a:t>
            </a:r>
            <a:r>
              <a:rPr lang="bg-BG" sz="3000" dirty="0"/>
              <a:t> и </a:t>
            </a:r>
            <a:r>
              <a:rPr lang="bg-BG" sz="3000" b="1" dirty="0"/>
              <a:t>връзките</a:t>
            </a:r>
            <a:r>
              <a:rPr lang="bg-BG" sz="3000" dirty="0"/>
              <a:t> между тях върху </a:t>
            </a:r>
            <a:r>
              <a:rPr lang="bg-BG" sz="3000" b="1" dirty="0">
                <a:solidFill>
                  <a:schemeClr val="bg1"/>
                </a:solidFill>
              </a:rPr>
              <a:t>времева линия</a:t>
            </a:r>
          </a:p>
          <a:p>
            <a:r>
              <a:rPr lang="bg-BG" sz="3000" dirty="0"/>
              <a:t>Показва </a:t>
            </a:r>
            <a:r>
              <a:rPr lang="bg-BG" sz="3000" b="1" dirty="0"/>
              <a:t>задачите</a:t>
            </a:r>
            <a:r>
              <a:rPr lang="bg-BG" sz="3000" dirty="0"/>
              <a:t>, тяхната </a:t>
            </a:r>
            <a:r>
              <a:rPr lang="bg-BG" sz="3000" b="1" dirty="0"/>
              <a:t>последователност</a:t>
            </a:r>
            <a:r>
              <a:rPr lang="bg-BG" sz="3000" dirty="0"/>
              <a:t> и </a:t>
            </a:r>
            <a:r>
              <a:rPr lang="bg-BG" sz="3000" b="1" dirty="0"/>
              <a:t>продължителност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Диаграма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E901E1-DC1E-92BB-07D9-8F25C6526D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8749" y="3067476"/>
            <a:ext cx="8434502" cy="34395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000" dirty="0"/>
              <a:t>Създадена от </a:t>
            </a:r>
            <a:r>
              <a:rPr lang="bg-BG" sz="3000" b="1" dirty="0"/>
              <a:t>Хенри Гант </a:t>
            </a:r>
            <a:r>
              <a:rPr lang="bg-BG" sz="3000" dirty="0"/>
              <a:t>през </a:t>
            </a:r>
            <a:r>
              <a:rPr lang="bg-BG" sz="3000" b="1" dirty="0"/>
              <a:t>1910г.</a:t>
            </a:r>
          </a:p>
          <a:p>
            <a:r>
              <a:rPr lang="bg-BG" sz="3000" dirty="0"/>
              <a:t>Първоначално използвана за </a:t>
            </a:r>
            <a:r>
              <a:rPr lang="bg-BG" sz="3000" b="1" dirty="0"/>
              <a:t>производствени процеси</a:t>
            </a:r>
            <a:r>
              <a:rPr lang="bg-BG" sz="3000" dirty="0"/>
              <a:t>, по-късно навлиза в </a:t>
            </a:r>
            <a:r>
              <a:rPr lang="bg-BG" sz="3000" b="1" dirty="0"/>
              <a:t>управлението на проекти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История на диаграмата на Гант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C81597-BE16-C370-56AD-23886C8EA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896" y="2857352"/>
            <a:ext cx="5218208" cy="379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Планиране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проследяване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Визуализация</a:t>
            </a:r>
            <a:r>
              <a:rPr lang="bg-BG" sz="3200" dirty="0"/>
              <a:t> на </a:t>
            </a:r>
            <a:r>
              <a:rPr lang="bg-BG" sz="3200" b="1" dirty="0"/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проекта</a:t>
            </a:r>
          </a:p>
          <a:p>
            <a:r>
              <a:rPr lang="bg-BG" sz="3200" dirty="0"/>
              <a:t>Помага за </a:t>
            </a:r>
            <a:r>
              <a:rPr lang="bg-BG" sz="3200" b="1" dirty="0"/>
              <a:t>откриване</a:t>
            </a:r>
            <a:r>
              <a:rPr lang="bg-BG" sz="3200" dirty="0"/>
              <a:t> на </a:t>
            </a:r>
            <a:r>
              <a:rPr lang="bg-BG" sz="3200" b="1" dirty="0"/>
              <a:t>забавяния</a:t>
            </a:r>
            <a:endParaRPr lang="bg-BG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Приложение на диаграмата на Гант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80D92-DE98-EF66-B2E0-8F9444334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336" y="3296563"/>
            <a:ext cx="3959327" cy="335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69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Схема за управление на задачи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2C0C82C-05E1-C58A-F48B-BDC9008283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98" y="1674000"/>
            <a:ext cx="2490203" cy="189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>
                <a:solidFill>
                  <a:schemeClr val="bg1"/>
                </a:solidFill>
              </a:rPr>
              <a:t>Визуална схема </a:t>
            </a:r>
            <a:r>
              <a:rPr lang="bg-BG" sz="3200" dirty="0"/>
              <a:t>за </a:t>
            </a:r>
            <a:r>
              <a:rPr lang="bg-BG" sz="3200" b="1" dirty="0"/>
              <a:t>управление</a:t>
            </a:r>
            <a:r>
              <a:rPr lang="bg-BG" sz="3200" dirty="0"/>
              <a:t> на </a:t>
            </a:r>
            <a:r>
              <a:rPr lang="bg-BG" sz="3200" b="1" dirty="0"/>
              <a:t>задачи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Помага на </a:t>
            </a:r>
            <a:r>
              <a:rPr lang="bg-BG" sz="3200" b="1" dirty="0"/>
              <a:t>екипите</a:t>
            </a:r>
            <a:r>
              <a:rPr lang="bg-BG" sz="3200" dirty="0"/>
              <a:t> да следят </a:t>
            </a:r>
            <a:r>
              <a:rPr lang="bg-BG" sz="3200" b="1" dirty="0">
                <a:solidFill>
                  <a:schemeClr val="bg1"/>
                </a:solidFill>
              </a:rPr>
              <a:t>напредъка</a:t>
            </a:r>
            <a:r>
              <a:rPr lang="bg-BG" sz="3200" dirty="0"/>
              <a:t> по </a:t>
            </a:r>
            <a:r>
              <a:rPr lang="bg-BG" sz="3200" b="1" dirty="0"/>
              <a:t>разработването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Обикновено съдържа </a:t>
            </a:r>
            <a:r>
              <a:rPr lang="bg-BG" sz="3200" b="1" dirty="0"/>
              <a:t>колони</a:t>
            </a:r>
            <a:r>
              <a:rPr lang="bg-BG" sz="3200" dirty="0"/>
              <a:t> като</a:t>
            </a:r>
            <a:r>
              <a:rPr lang="en-US" sz="3200" dirty="0"/>
              <a:t>: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Предстоящи задачи </a:t>
            </a:r>
            <a:r>
              <a:rPr lang="en-US" sz="3000" b="1" dirty="0"/>
              <a:t>(To Do)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В процес </a:t>
            </a:r>
            <a:r>
              <a:rPr lang="en-US" sz="3000" b="1" dirty="0"/>
              <a:t>(In Progress)</a:t>
            </a:r>
          </a:p>
          <a:p>
            <a:pPr lvl="1"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Готово</a:t>
            </a:r>
            <a:r>
              <a:rPr lang="bg-BG" sz="3000" b="1" dirty="0"/>
              <a:t> </a:t>
            </a:r>
            <a:r>
              <a:rPr lang="en-US" sz="3000" b="1" dirty="0"/>
              <a:t>(Done)</a:t>
            </a:r>
          </a:p>
          <a:p>
            <a:pPr>
              <a:buClr>
                <a:schemeClr val="tx2"/>
              </a:buClr>
            </a:pPr>
            <a:r>
              <a:rPr lang="bg-BG" sz="3200" dirty="0"/>
              <a:t>Членовете на екипа </a:t>
            </a:r>
            <a:r>
              <a:rPr lang="bg-BG" sz="3200" b="1" dirty="0"/>
              <a:t>преместват задачите </a:t>
            </a:r>
            <a:r>
              <a:rPr lang="bg-BG" sz="3200" dirty="0"/>
              <a:t>между </a:t>
            </a:r>
            <a:r>
              <a:rPr lang="bg-BG" sz="3200" b="1" dirty="0"/>
              <a:t>колоните </a:t>
            </a:r>
            <a:r>
              <a:rPr lang="bg-BG" sz="3200" dirty="0"/>
              <a:t>според </a:t>
            </a:r>
            <a:r>
              <a:rPr lang="bg-BG" sz="3200" b="1" dirty="0"/>
              <a:t>етапа</a:t>
            </a:r>
            <a:r>
              <a:rPr lang="bg-BG" sz="3200" dirty="0"/>
              <a:t>, на който се намират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Канбан</a:t>
            </a:r>
            <a:r>
              <a:rPr lang="en-US" dirty="0"/>
              <a:t> </a:t>
            </a:r>
            <a:r>
              <a:rPr lang="bg-BG" dirty="0"/>
              <a:t>табло</a:t>
            </a:r>
            <a:r>
              <a:rPr lang="en-US" dirty="0"/>
              <a:t> (Kanban Board)</a:t>
            </a:r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4400" dirty="0"/>
              <a:t>Канбан</a:t>
            </a:r>
            <a:r>
              <a:rPr lang="en-US" sz="4400" dirty="0"/>
              <a:t> </a:t>
            </a:r>
            <a:r>
              <a:rPr lang="bg-BG" sz="4400" dirty="0"/>
              <a:t>табло</a:t>
            </a:r>
            <a:r>
              <a:rPr lang="en-US" sz="4400" dirty="0"/>
              <a:t> (Kanban Board) </a:t>
            </a:r>
            <a:r>
              <a:rPr lang="bg-BG" sz="4400" dirty="0"/>
              <a:t>–</a:t>
            </a:r>
            <a:r>
              <a:rPr lang="en-US" sz="4400" dirty="0"/>
              <a:t> </a:t>
            </a:r>
            <a:r>
              <a:rPr lang="bg-BG" sz="4400" dirty="0"/>
              <a:t>Пример</a:t>
            </a:r>
            <a:endParaRPr lang="en-US" sz="3200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6DF2B45-E55B-7160-0F28-923119197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60703" y="1269000"/>
            <a:ext cx="10270594" cy="537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5200" dirty="0"/>
              <a:t>Софтуери за управление на проекти</a:t>
            </a:r>
            <a:endParaRPr lang="en-US" sz="5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550BA-58BB-F0CB-6CD2-259364BC4A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055" y="1739822"/>
            <a:ext cx="2771889" cy="19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851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b="1" dirty="0">
                <a:solidFill>
                  <a:schemeClr val="bg1"/>
                </a:solidFill>
              </a:rPr>
              <a:t>Канбан табло </a:t>
            </a:r>
            <a:r>
              <a:rPr lang="bg-BG" sz="3000" dirty="0"/>
              <a:t>за </a:t>
            </a:r>
            <a:r>
              <a:rPr lang="bg-BG" sz="3000" b="1" dirty="0"/>
              <a:t>визуално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задачите</a:t>
            </a:r>
          </a:p>
          <a:p>
            <a:pPr>
              <a:buClr>
                <a:schemeClr val="tx2"/>
              </a:buClr>
            </a:pPr>
            <a:r>
              <a:rPr lang="bg-BG" sz="3000" b="1" dirty="0"/>
              <a:t>Лесен</a:t>
            </a:r>
            <a:r>
              <a:rPr lang="bg-BG" sz="3000" dirty="0"/>
              <a:t> за използване, подходящ за </a:t>
            </a:r>
            <a:r>
              <a:rPr lang="bg-BG" sz="3000" b="1" dirty="0">
                <a:solidFill>
                  <a:schemeClr val="bg1"/>
                </a:solidFill>
              </a:rPr>
              <a:t>малки екипи</a:t>
            </a:r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/>
              <a:t>задачи</a:t>
            </a:r>
            <a:r>
              <a:rPr lang="bg-BG" sz="3000" dirty="0"/>
              <a:t>, </a:t>
            </a:r>
            <a:r>
              <a:rPr lang="bg-BG" sz="3000" b="1" dirty="0"/>
              <a:t>крайни срокове</a:t>
            </a:r>
            <a:r>
              <a:rPr lang="bg-BG" sz="3000" dirty="0"/>
              <a:t>, </a:t>
            </a:r>
            <a:r>
              <a:rPr lang="bg-BG" sz="3000" b="1" dirty="0"/>
              <a:t>коментари</a:t>
            </a:r>
            <a:r>
              <a:rPr lang="bg-BG" sz="3000" dirty="0"/>
              <a:t> и </a:t>
            </a:r>
            <a:r>
              <a:rPr lang="bg-BG" sz="3000" b="1" dirty="0"/>
              <a:t>файлове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Trello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0AC7B9-7D14-CAD6-5A35-4E39D532D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70" y="4329000"/>
            <a:ext cx="4126777" cy="117613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3C853C4-6669-8E3A-8737-CCA0939FE2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2464" y="3045028"/>
            <a:ext cx="6670566" cy="3610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62244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Специализиран за </a:t>
            </a:r>
            <a:r>
              <a:rPr lang="bg-BG" sz="3000" b="1" dirty="0"/>
              <a:t>софтуерни проекти </a:t>
            </a:r>
            <a:r>
              <a:rPr lang="bg-BG" sz="3000" dirty="0"/>
              <a:t>и </a:t>
            </a:r>
            <a:r>
              <a:rPr lang="en-GB" sz="3000" b="1" dirty="0">
                <a:solidFill>
                  <a:schemeClr val="bg1"/>
                </a:solidFill>
              </a:rPr>
              <a:t>Agile</a:t>
            </a:r>
            <a:r>
              <a:rPr lang="en-GB" sz="3000" dirty="0"/>
              <a:t>/</a:t>
            </a:r>
            <a:r>
              <a:rPr lang="en-GB" sz="3000" b="1" dirty="0">
                <a:solidFill>
                  <a:schemeClr val="bg1"/>
                </a:solidFill>
              </a:rPr>
              <a:t>Scrum</a:t>
            </a:r>
            <a:r>
              <a:rPr lang="en-GB" sz="3000" dirty="0"/>
              <a:t> </a:t>
            </a:r>
            <a:r>
              <a:rPr lang="bg-BG" sz="3000" b="1" dirty="0"/>
              <a:t>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en-US" sz="3000" b="1" dirty="0"/>
              <a:t>Scrum</a:t>
            </a:r>
            <a:r>
              <a:rPr lang="en-US" sz="3000" dirty="0"/>
              <a:t>, </a:t>
            </a:r>
            <a:r>
              <a:rPr lang="en-US" sz="3000" b="1" dirty="0"/>
              <a:t>Kanban</a:t>
            </a:r>
            <a:r>
              <a:rPr lang="en-US" sz="3000" dirty="0"/>
              <a:t>, </a:t>
            </a:r>
            <a:r>
              <a:rPr lang="bg-BG" sz="3000" b="1" dirty="0"/>
              <a:t>проследяване на бъгове </a:t>
            </a:r>
            <a:r>
              <a:rPr lang="bg-BG" sz="3000" dirty="0"/>
              <a:t>(</a:t>
            </a:r>
            <a:r>
              <a:rPr lang="en-US" sz="3000" dirty="0"/>
              <a:t>bug tracking)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отчети</a:t>
            </a:r>
            <a:r>
              <a:rPr lang="bg-BG" sz="3000" dirty="0"/>
              <a:t> и </a:t>
            </a:r>
            <a:r>
              <a:rPr lang="bg-BG" sz="3000" b="1" dirty="0"/>
              <a:t>анализи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Jira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71934D-DBA8-D44B-406B-60B1B6E9DD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16" y="4134158"/>
            <a:ext cx="3285000" cy="13861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F4060A-D043-2739-88C0-22FD057F27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76" y="2998973"/>
            <a:ext cx="7313054" cy="3656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0786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Дефиниция, етапи, роли, управление, план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042979-2378-75A3-45D1-FD39D15165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8012" y="1674000"/>
            <a:ext cx="2875975" cy="201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>
                <a:solidFill>
                  <a:schemeClr val="bg1"/>
                </a:solidFill>
              </a:rPr>
              <a:t>средни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големи</a:t>
            </a:r>
            <a:r>
              <a:rPr lang="bg-BG" sz="3000" b="1" dirty="0"/>
              <a:t> екипи</a:t>
            </a:r>
            <a:endParaRPr lang="en-US" sz="3000" b="1" dirty="0"/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/>
              <a:t>гъвкаво планиране </a:t>
            </a:r>
            <a:r>
              <a:rPr lang="bg-BG" sz="3000" dirty="0"/>
              <a:t>и</a:t>
            </a:r>
            <a:r>
              <a:rPr lang="bg-BG" sz="3000" b="1" dirty="0"/>
              <a:t> управление </a:t>
            </a:r>
            <a:r>
              <a:rPr lang="bg-BG" sz="3000" dirty="0"/>
              <a:t>на </a:t>
            </a:r>
            <a:r>
              <a:rPr lang="bg-BG" sz="3000" b="1" dirty="0"/>
              <a:t>задачи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интеграции</a:t>
            </a:r>
            <a:r>
              <a:rPr lang="bg-BG" sz="3000" dirty="0"/>
              <a:t> със </a:t>
            </a:r>
            <a:r>
              <a:rPr lang="en-US" sz="3000" b="1" dirty="0"/>
              <a:t>Slack</a:t>
            </a:r>
            <a:r>
              <a:rPr lang="en-US" sz="3000" dirty="0"/>
              <a:t>, </a:t>
            </a:r>
            <a:r>
              <a:rPr lang="en-US" sz="3000" b="1" dirty="0"/>
              <a:t>Google Drive </a:t>
            </a:r>
            <a:r>
              <a:rPr lang="bg-BG" sz="3000" dirty="0"/>
              <a:t>и др.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Asana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5CC30C-3E13-5FEC-A185-69E5027E28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21" b="25502"/>
          <a:stretch/>
        </p:blipFill>
        <p:spPr>
          <a:xfrm>
            <a:off x="542836" y="4354939"/>
            <a:ext cx="4429360" cy="11430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10CD92-B59A-E031-9126-31E84E5BAD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0" y="3008763"/>
            <a:ext cx="6512030" cy="36467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08028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000" dirty="0"/>
              <a:t>Подходящ за </a:t>
            </a:r>
            <a:r>
              <a:rPr lang="bg-BG" sz="3000" b="1" dirty="0"/>
              <a:t>сложни проекти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големи екипи</a:t>
            </a:r>
            <a:endParaRPr lang="en-US" sz="30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000" dirty="0"/>
              <a:t>Поддържа </a:t>
            </a:r>
            <a:r>
              <a:rPr lang="bg-BG" sz="3000" b="1" dirty="0">
                <a:solidFill>
                  <a:schemeClr val="bg1"/>
                </a:solidFill>
              </a:rPr>
              <a:t>диаграми на Гант </a:t>
            </a:r>
            <a:r>
              <a:rPr lang="bg-BG" sz="3000" dirty="0"/>
              <a:t>и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автоматизация</a:t>
            </a:r>
            <a:r>
              <a:rPr lang="bg-BG" sz="3000" b="1" dirty="0"/>
              <a:t> </a:t>
            </a:r>
            <a:r>
              <a:rPr lang="bg-BG" sz="3000" dirty="0"/>
              <a:t>на</a:t>
            </a:r>
            <a:r>
              <a:rPr lang="bg-BG" sz="3000" b="1" dirty="0"/>
              <a:t> срокове</a:t>
            </a:r>
            <a:endParaRPr lang="bg-BG" sz="3000" dirty="0"/>
          </a:p>
          <a:p>
            <a:pPr>
              <a:buClr>
                <a:schemeClr val="tx2"/>
              </a:buClr>
            </a:pPr>
            <a:r>
              <a:rPr lang="bg-BG" sz="3000" dirty="0"/>
              <a:t>Включва подробни </a:t>
            </a:r>
            <a:r>
              <a:rPr lang="bg-BG" sz="3000" b="1" dirty="0"/>
              <a:t>проследяване </a:t>
            </a:r>
            <a:r>
              <a:rPr lang="bg-BG" sz="3000" dirty="0"/>
              <a:t>на</a:t>
            </a:r>
            <a:r>
              <a:rPr lang="bg-BG" sz="3000" b="1" dirty="0"/>
              <a:t> ресурси</a:t>
            </a:r>
            <a:r>
              <a:rPr lang="bg-BG" sz="3000" dirty="0"/>
              <a:t> и </a:t>
            </a:r>
            <a:r>
              <a:rPr lang="bg-BG" sz="3000" b="1" dirty="0"/>
              <a:t>задачи</a:t>
            </a:r>
            <a:endParaRPr lang="en-GB" sz="3000" b="1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Microsoft Project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2C56BBE9-4C49-6A1C-60FD-E6F822C7E2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970" y="3429000"/>
            <a:ext cx="2894269" cy="25247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72C653E-208A-A843-075F-0B60806F77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8030" y="2994728"/>
            <a:ext cx="6615000" cy="3730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40682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977574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Софтуерен проект</a:t>
            </a:r>
            <a:r>
              <a:rPr lang="bg-BG" sz="4700" b="1" dirty="0"/>
              <a:t> </a:t>
            </a:r>
            <a:r>
              <a:rPr lang="en-US" sz="4700" dirty="0"/>
              <a:t>== </a:t>
            </a:r>
            <a:r>
              <a:rPr lang="bg-BG" sz="4700" dirty="0"/>
              <a:t>проект, свързан с разработването на </a:t>
            </a:r>
            <a:r>
              <a:rPr lang="bg-BG" sz="4700" b="1" dirty="0"/>
              <a:t>софтуерен продукт</a:t>
            </a:r>
            <a:endParaRPr lang="en-US" sz="4700" b="1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Жизнен цикъл </a:t>
            </a:r>
            <a:r>
              <a:rPr lang="bg-BG" sz="4700" dirty="0"/>
              <a:t>на информационна система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Събиране</a:t>
            </a:r>
            <a:r>
              <a:rPr lang="bg-BG" sz="4400" dirty="0">
                <a:solidFill>
                  <a:schemeClr val="bg2"/>
                </a:solidFill>
              </a:rPr>
              <a:t> и </a:t>
            </a:r>
            <a:r>
              <a:rPr lang="bg-BG" sz="4400" b="1" dirty="0">
                <a:solidFill>
                  <a:schemeClr val="bg2"/>
                </a:solidFill>
              </a:rPr>
              <a:t>анализ</a:t>
            </a:r>
            <a:r>
              <a:rPr lang="bg-BG" sz="4400" dirty="0">
                <a:solidFill>
                  <a:schemeClr val="bg2"/>
                </a:solidFill>
              </a:rPr>
              <a:t> на </a:t>
            </a:r>
            <a:r>
              <a:rPr lang="bg-BG" sz="4400" b="1" dirty="0">
                <a:solidFill>
                  <a:schemeClr val="bg2"/>
                </a:solidFill>
              </a:rPr>
              <a:t>изисквания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Проектиране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Имплементация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Тестване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Техники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за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генериране на идеи </a:t>
            </a:r>
            <a:r>
              <a:rPr lang="bg-BG" sz="47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 </a:t>
            </a: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екип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2"/>
                </a:solidFill>
              </a:rPr>
              <a:t>Мозъчна атака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мисловни карти</a:t>
            </a:r>
            <a:r>
              <a:rPr lang="bg-BG" sz="4400" dirty="0">
                <a:solidFill>
                  <a:schemeClr val="bg2"/>
                </a:solidFill>
              </a:rPr>
              <a:t>, </a:t>
            </a:r>
            <a:r>
              <a:rPr lang="bg-BG" sz="4400" b="1" dirty="0">
                <a:solidFill>
                  <a:schemeClr val="bg2"/>
                </a:solidFill>
              </a:rPr>
              <a:t>шест мислещи шапки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Диаграма на Гант</a:t>
            </a:r>
            <a:r>
              <a:rPr lang="bg-BG" sz="4700" dirty="0"/>
              <a:t> </a:t>
            </a:r>
            <a:r>
              <a:rPr lang="en-US" sz="4700" dirty="0"/>
              <a:t>== </a:t>
            </a:r>
            <a:r>
              <a:rPr lang="bg-BG" sz="4700" dirty="0"/>
              <a:t>изобразяване на задачите върху </a:t>
            </a:r>
            <a:r>
              <a:rPr lang="bg-BG" sz="4700" b="1" dirty="0"/>
              <a:t>времева линия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Канбан табло </a:t>
            </a:r>
            <a:r>
              <a:rPr lang="en-US" sz="4700" dirty="0">
                <a:solidFill>
                  <a:schemeClr val="bg2"/>
                </a:solidFill>
              </a:rPr>
              <a:t>== </a:t>
            </a:r>
            <a:r>
              <a:rPr lang="bg-BG" sz="4700" b="1" dirty="0"/>
              <a:t>схема</a:t>
            </a:r>
            <a:r>
              <a:rPr lang="bg-BG" sz="4700" dirty="0"/>
              <a:t> за управление на задачи в </a:t>
            </a:r>
            <a:r>
              <a:rPr lang="bg-BG" sz="4700" b="1" dirty="0"/>
              <a:t>колони</a:t>
            </a:r>
            <a:endParaRPr lang="bg-BG" sz="4700" b="1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7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Софтуери</a:t>
            </a:r>
            <a:r>
              <a:rPr lang="bg-BG" sz="4700" dirty="0"/>
              <a:t> за управление на проекти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4400" b="1" dirty="0">
                <a:solidFill>
                  <a:schemeClr val="bg2"/>
                </a:solidFill>
              </a:rPr>
              <a:t>Trello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Jira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Asana</a:t>
            </a:r>
            <a:r>
              <a:rPr lang="en-US" sz="4400" dirty="0">
                <a:solidFill>
                  <a:schemeClr val="bg2"/>
                </a:solidFill>
              </a:rPr>
              <a:t>, </a:t>
            </a:r>
            <a:r>
              <a:rPr lang="en-US" sz="4400" b="1" dirty="0">
                <a:solidFill>
                  <a:schemeClr val="bg2"/>
                </a:solidFill>
              </a:rPr>
              <a:t>Microsoft Project </a:t>
            </a:r>
            <a:r>
              <a:rPr lang="bg-BG" sz="4400" dirty="0">
                <a:solidFill>
                  <a:schemeClr val="bg2"/>
                </a:solidFill>
              </a:rPr>
              <a:t>и др.</a:t>
            </a:r>
          </a:p>
          <a:p>
            <a:pPr marL="360363" indent="-360363" fontAlgn="base">
              <a:buClr>
                <a:schemeClr val="bg2"/>
              </a:buClr>
            </a:pPr>
            <a:endParaRPr lang="bg-BG" sz="44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Проект, свързан с </a:t>
            </a:r>
            <a:r>
              <a:rPr lang="bg-BG" sz="3400" b="1" dirty="0"/>
              <a:t>разработването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софтуерен продукт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Включва </a:t>
            </a:r>
            <a:r>
              <a:rPr lang="bg-BG" sz="3400" b="1" dirty="0"/>
              <a:t>поредица</a:t>
            </a:r>
            <a:r>
              <a:rPr lang="bg-BG" sz="3400" dirty="0"/>
              <a:t> от </a:t>
            </a:r>
            <a:r>
              <a:rPr lang="bg-BG" sz="3400" b="1" dirty="0">
                <a:solidFill>
                  <a:schemeClr val="bg1"/>
                </a:solidFill>
              </a:rPr>
              <a:t>задачи</a:t>
            </a:r>
            <a:r>
              <a:rPr lang="bg-BG" sz="3400" dirty="0"/>
              <a:t>, които се изпълняват от </a:t>
            </a:r>
            <a:r>
              <a:rPr lang="bg-BG" sz="3400" b="1" dirty="0"/>
              <a:t>екип</a:t>
            </a:r>
            <a:r>
              <a:rPr lang="bg-BG" sz="3400" dirty="0"/>
              <a:t> в рамките на определено </a:t>
            </a:r>
            <a:r>
              <a:rPr lang="bg-BG" sz="3400" b="1" dirty="0">
                <a:solidFill>
                  <a:schemeClr val="bg1"/>
                </a:solidFill>
              </a:rPr>
              <a:t>време</a:t>
            </a:r>
            <a:r>
              <a:rPr lang="bg-BG" sz="3400" dirty="0"/>
              <a:t> и с определени </a:t>
            </a:r>
            <a:r>
              <a:rPr lang="bg-BG" sz="3400" b="1" dirty="0">
                <a:solidFill>
                  <a:schemeClr val="bg1"/>
                </a:solidFill>
              </a:rPr>
              <a:t>ресурси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Целта е създаване на </a:t>
            </a:r>
            <a:r>
              <a:rPr lang="bg-BG" sz="3400" b="1" dirty="0"/>
              <a:t>работещ софтуер</a:t>
            </a:r>
            <a:r>
              <a:rPr lang="bg-BG" sz="3400" dirty="0"/>
              <a:t>, отговарящ на </a:t>
            </a:r>
            <a:r>
              <a:rPr lang="bg-BG" sz="3400" b="1" dirty="0"/>
              <a:t>изискванията</a:t>
            </a:r>
            <a:r>
              <a:rPr lang="bg-BG" sz="3400" dirty="0"/>
              <a:t> на клиента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Софтуерен проект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DE2B14-8820-7901-F327-92BEF13F9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000" y="4321058"/>
            <a:ext cx="3870000" cy="225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Етапите следват </a:t>
            </a:r>
            <a:r>
              <a:rPr lang="bg-BG" b="1" dirty="0">
                <a:solidFill>
                  <a:schemeClr val="bg1"/>
                </a:solidFill>
              </a:rPr>
              <a:t>жизнения цикъл </a:t>
            </a:r>
            <a:r>
              <a:rPr lang="bg-BG" dirty="0"/>
              <a:t>на разработка на </a:t>
            </a:r>
            <a:r>
              <a:rPr lang="bg-BG" b="1" dirty="0"/>
              <a:t>софтуер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Етапи на софтуерния проект</a:t>
            </a:r>
            <a:endParaRPr lang="en-BG" sz="40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505F183-D1C5-9408-7C71-6CB2EB0A46A9}"/>
              </a:ext>
            </a:extLst>
          </p:cNvPr>
          <p:cNvGrpSpPr/>
          <p:nvPr/>
        </p:nvGrpSpPr>
        <p:grpSpPr>
          <a:xfrm>
            <a:off x="3699216" y="2020116"/>
            <a:ext cx="4545000" cy="4486884"/>
            <a:chOff x="3666000" y="1295766"/>
            <a:chExt cx="5391076" cy="547378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4808894-54F0-EF24-E2BA-F4F2F5D40536}"/>
                </a:ext>
              </a:extLst>
            </p:cNvPr>
            <p:cNvGrpSpPr/>
            <p:nvPr/>
          </p:nvGrpSpPr>
          <p:grpSpPr>
            <a:xfrm>
              <a:off x="3666000" y="1295766"/>
              <a:ext cx="5391076" cy="5473783"/>
              <a:chOff x="909424" y="1283467"/>
              <a:chExt cx="5018976" cy="5018976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13054A7F-CF4E-900E-8908-364D80AB6490}"/>
                  </a:ext>
                </a:extLst>
              </p:cNvPr>
              <p:cNvGrpSpPr/>
              <p:nvPr/>
            </p:nvGrpSpPr>
            <p:grpSpPr>
              <a:xfrm>
                <a:off x="909424" y="1283467"/>
                <a:ext cx="5018976" cy="5018976"/>
                <a:chOff x="-6580188" y="39688"/>
                <a:chExt cx="6372225" cy="6372225"/>
              </a:xfrm>
              <a:gradFill>
                <a:gsLst>
                  <a:gs pos="0">
                    <a:schemeClr val="tx2">
                      <a:shade val="30000"/>
                      <a:satMod val="115000"/>
                    </a:schemeClr>
                  </a:gs>
                  <a:gs pos="50000">
                    <a:schemeClr val="tx2">
                      <a:shade val="67500"/>
                      <a:satMod val="115000"/>
                    </a:schemeClr>
                  </a:gs>
                  <a:gs pos="100000">
                    <a:schemeClr val="tx2">
                      <a:shade val="100000"/>
                      <a:satMod val="115000"/>
                    </a:schemeClr>
                  </a:gs>
                </a:gsLst>
                <a:lin ang="16200000" scaled="1"/>
              </a:gradFill>
            </p:grpSpPr>
            <p:sp>
              <p:nvSpPr>
                <p:cNvPr id="15" name="Freeform 14">
                  <a:extLst>
                    <a:ext uri="{FF2B5EF4-FFF2-40B4-BE49-F238E27FC236}">
                      <a16:creationId xmlns:a16="http://schemas.microsoft.com/office/drawing/2014/main" id="{7ECAF7DC-5AA1-569E-5746-6F975CED71E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5886451" y="4559300"/>
                  <a:ext cx="2825750" cy="1852613"/>
                </a:xfrm>
                <a:custGeom>
                  <a:avLst/>
                  <a:gdLst>
                    <a:gd name="T0" fmla="*/ 692 w 752"/>
                    <a:gd name="T1" fmla="*/ 248 h 493"/>
                    <a:gd name="T2" fmla="*/ 663 w 752"/>
                    <a:gd name="T3" fmla="*/ 249 h 493"/>
                    <a:gd name="T4" fmla="*/ 175 w 752"/>
                    <a:gd name="T5" fmla="*/ 0 h 493"/>
                    <a:gd name="T6" fmla="*/ 41 w 752"/>
                    <a:gd name="T7" fmla="*/ 14 h 493"/>
                    <a:gd name="T8" fmla="*/ 0 w 752"/>
                    <a:gd name="T9" fmla="*/ 175 h 493"/>
                    <a:gd name="T10" fmla="*/ 663 w 752"/>
                    <a:gd name="T11" fmla="*/ 493 h 493"/>
                    <a:gd name="T12" fmla="*/ 752 w 752"/>
                    <a:gd name="T13" fmla="*/ 489 h 493"/>
                    <a:gd name="T14" fmla="*/ 635 w 752"/>
                    <a:gd name="T15" fmla="*/ 372 h 493"/>
                    <a:gd name="T16" fmla="*/ 692 w 752"/>
                    <a:gd name="T17" fmla="*/ 248 h 49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752" h="493">
                      <a:moveTo>
                        <a:pt x="692" y="248"/>
                      </a:moveTo>
                      <a:cubicBezTo>
                        <a:pt x="682" y="248"/>
                        <a:pt x="673" y="249"/>
                        <a:pt x="663" y="249"/>
                      </a:cubicBezTo>
                      <a:cubicBezTo>
                        <a:pt x="462" y="249"/>
                        <a:pt x="284" y="151"/>
                        <a:pt x="175" y="0"/>
                      </a:cubicBezTo>
                      <a:cubicBezTo>
                        <a:pt x="41" y="14"/>
                        <a:pt x="41" y="14"/>
                        <a:pt x="41" y="14"/>
                      </a:cubicBezTo>
                      <a:cubicBezTo>
                        <a:pt x="0" y="175"/>
                        <a:pt x="0" y="175"/>
                        <a:pt x="0" y="175"/>
                      </a:cubicBezTo>
                      <a:cubicBezTo>
                        <a:pt x="156" y="369"/>
                        <a:pt x="395" y="493"/>
                        <a:pt x="663" y="493"/>
                      </a:cubicBezTo>
                      <a:cubicBezTo>
                        <a:pt x="693" y="493"/>
                        <a:pt x="723" y="492"/>
                        <a:pt x="752" y="489"/>
                      </a:cubicBezTo>
                      <a:cubicBezTo>
                        <a:pt x="635" y="372"/>
                        <a:pt x="635" y="372"/>
                        <a:pt x="635" y="372"/>
                      </a:cubicBezTo>
                      <a:lnTo>
                        <a:pt x="692" y="248"/>
                      </a:ln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Freeform 15">
                  <a:extLst>
                    <a:ext uri="{FF2B5EF4-FFF2-40B4-BE49-F238E27FC236}">
                      <a16:creationId xmlns:a16="http://schemas.microsoft.com/office/drawing/2014/main" id="{3E27A5ED-C7AC-E5F6-A66C-72756C313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962401" y="39688"/>
                  <a:ext cx="3116263" cy="1922463"/>
                </a:xfrm>
                <a:custGeom>
                  <a:avLst/>
                  <a:gdLst>
                    <a:gd name="T0" fmla="*/ 77 w 829"/>
                    <a:gd name="T1" fmla="*/ 249 h 512"/>
                    <a:gd name="T2" fmla="*/ 151 w 829"/>
                    <a:gd name="T3" fmla="*/ 245 h 512"/>
                    <a:gd name="T4" fmla="*/ 652 w 829"/>
                    <a:gd name="T5" fmla="*/ 512 h 512"/>
                    <a:gd name="T6" fmla="*/ 782 w 829"/>
                    <a:gd name="T7" fmla="*/ 503 h 512"/>
                    <a:gd name="T8" fmla="*/ 829 w 829"/>
                    <a:gd name="T9" fmla="*/ 340 h 512"/>
                    <a:gd name="T10" fmla="*/ 151 w 829"/>
                    <a:gd name="T11" fmla="*/ 0 h 512"/>
                    <a:gd name="T12" fmla="*/ 0 w 829"/>
                    <a:gd name="T13" fmla="*/ 14 h 512"/>
                    <a:gd name="T14" fmla="*/ 125 w 829"/>
                    <a:gd name="T15" fmla="*/ 123 h 512"/>
                    <a:gd name="T16" fmla="*/ 77 w 829"/>
                    <a:gd name="T17" fmla="*/ 249 h 5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29" h="512">
                      <a:moveTo>
                        <a:pt x="77" y="249"/>
                      </a:moveTo>
                      <a:cubicBezTo>
                        <a:pt x="101" y="247"/>
                        <a:pt x="126" y="245"/>
                        <a:pt x="151" y="245"/>
                      </a:cubicBezTo>
                      <a:cubicBezTo>
                        <a:pt x="359" y="245"/>
                        <a:pt x="543" y="351"/>
                        <a:pt x="652" y="512"/>
                      </a:cubicBezTo>
                      <a:cubicBezTo>
                        <a:pt x="782" y="503"/>
                        <a:pt x="782" y="503"/>
                        <a:pt x="782" y="503"/>
                      </a:cubicBezTo>
                      <a:cubicBezTo>
                        <a:pt x="829" y="340"/>
                        <a:pt x="829" y="340"/>
                        <a:pt x="829" y="340"/>
                      </a:cubicBezTo>
                      <a:cubicBezTo>
                        <a:pt x="675" y="134"/>
                        <a:pt x="428" y="0"/>
                        <a:pt x="151" y="0"/>
                      </a:cubicBezTo>
                      <a:cubicBezTo>
                        <a:pt x="99" y="0"/>
                        <a:pt x="49" y="5"/>
                        <a:pt x="0" y="14"/>
                      </a:cubicBezTo>
                      <a:cubicBezTo>
                        <a:pt x="125" y="123"/>
                        <a:pt x="125" y="123"/>
                        <a:pt x="125" y="123"/>
                      </a:cubicBezTo>
                      <a:lnTo>
                        <a:pt x="77" y="249"/>
                      </a:lnTo>
                      <a:close/>
                    </a:path>
                  </a:pathLst>
                </a:custGeom>
                <a:solidFill>
                  <a:srgbClr val="FFD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7" name="Freeform 16">
                  <a:extLst>
                    <a:ext uri="{FF2B5EF4-FFF2-40B4-BE49-F238E27FC236}">
                      <a16:creationId xmlns:a16="http://schemas.microsoft.com/office/drawing/2014/main" id="{FF80C246-0B10-C53B-910E-88DAD00D17E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445251" y="109538"/>
                  <a:ext cx="2867025" cy="2338388"/>
                </a:xfrm>
                <a:custGeom>
                  <a:avLst/>
                  <a:gdLst>
                    <a:gd name="T0" fmla="*/ 245 w 763"/>
                    <a:gd name="T1" fmla="*/ 622 h 622"/>
                    <a:gd name="T2" fmla="*/ 716 w 763"/>
                    <a:gd name="T3" fmla="*/ 234 h 622"/>
                    <a:gd name="T4" fmla="*/ 763 w 763"/>
                    <a:gd name="T5" fmla="*/ 110 h 622"/>
                    <a:gd name="T6" fmla="*/ 636 w 763"/>
                    <a:gd name="T7" fmla="*/ 0 h 622"/>
                    <a:gd name="T8" fmla="*/ 0 w 763"/>
                    <a:gd name="T9" fmla="*/ 582 h 622"/>
                    <a:gd name="T10" fmla="*/ 153 w 763"/>
                    <a:gd name="T11" fmla="*/ 521 h 622"/>
                    <a:gd name="T12" fmla="*/ 245 w 763"/>
                    <a:gd name="T13" fmla="*/ 622 h 6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63" h="622">
                      <a:moveTo>
                        <a:pt x="245" y="622"/>
                      </a:moveTo>
                      <a:cubicBezTo>
                        <a:pt x="319" y="420"/>
                        <a:pt x="498" y="269"/>
                        <a:pt x="716" y="234"/>
                      </a:cubicBezTo>
                      <a:cubicBezTo>
                        <a:pt x="763" y="110"/>
                        <a:pt x="763" y="110"/>
                        <a:pt x="763" y="110"/>
                      </a:cubicBezTo>
                      <a:cubicBezTo>
                        <a:pt x="636" y="0"/>
                        <a:pt x="636" y="0"/>
                        <a:pt x="636" y="0"/>
                      </a:cubicBezTo>
                      <a:cubicBezTo>
                        <a:pt x="333" y="63"/>
                        <a:pt x="90" y="289"/>
                        <a:pt x="0" y="582"/>
                      </a:cubicBezTo>
                      <a:cubicBezTo>
                        <a:pt x="153" y="521"/>
                        <a:pt x="153" y="521"/>
                        <a:pt x="153" y="521"/>
                      </a:cubicBezTo>
                      <a:lnTo>
                        <a:pt x="245" y="622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8" name="Freeform 17">
                  <a:extLst>
                    <a:ext uri="{FF2B5EF4-FFF2-40B4-BE49-F238E27FC236}">
                      <a16:creationId xmlns:a16="http://schemas.microsoft.com/office/drawing/2014/main" id="{D1A05745-5211-C59C-C92E-33929F52F5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409951" y="4311650"/>
                  <a:ext cx="2901950" cy="2073275"/>
                </a:xfrm>
                <a:custGeom>
                  <a:avLst/>
                  <a:gdLst>
                    <a:gd name="T0" fmla="*/ 772 w 772"/>
                    <a:gd name="T1" fmla="*/ 71 h 552"/>
                    <a:gd name="T2" fmla="*/ 609 w 772"/>
                    <a:gd name="T3" fmla="*/ 111 h 552"/>
                    <a:gd name="T4" fmla="*/ 534 w 772"/>
                    <a:gd name="T5" fmla="*/ 0 h 552"/>
                    <a:gd name="T6" fmla="*/ 56 w 772"/>
                    <a:gd name="T7" fmla="*/ 312 h 552"/>
                    <a:gd name="T8" fmla="*/ 0 w 772"/>
                    <a:gd name="T9" fmla="*/ 434 h 552"/>
                    <a:gd name="T10" fmla="*/ 118 w 772"/>
                    <a:gd name="T11" fmla="*/ 552 h 552"/>
                    <a:gd name="T12" fmla="*/ 772 w 772"/>
                    <a:gd name="T13" fmla="*/ 71 h 5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72" h="552">
                      <a:moveTo>
                        <a:pt x="772" y="71"/>
                      </a:moveTo>
                      <a:cubicBezTo>
                        <a:pt x="609" y="111"/>
                        <a:pt x="609" y="111"/>
                        <a:pt x="609" y="111"/>
                      </a:cubicBezTo>
                      <a:cubicBezTo>
                        <a:pt x="534" y="0"/>
                        <a:pt x="534" y="0"/>
                        <a:pt x="534" y="0"/>
                      </a:cubicBezTo>
                      <a:cubicBezTo>
                        <a:pt x="439" y="173"/>
                        <a:pt x="262" y="295"/>
                        <a:pt x="56" y="312"/>
                      </a:cubicBezTo>
                      <a:cubicBezTo>
                        <a:pt x="0" y="434"/>
                        <a:pt x="0" y="434"/>
                        <a:pt x="0" y="434"/>
                      </a:cubicBezTo>
                      <a:cubicBezTo>
                        <a:pt x="118" y="552"/>
                        <a:pt x="118" y="552"/>
                        <a:pt x="118" y="552"/>
                      </a:cubicBezTo>
                      <a:cubicBezTo>
                        <a:pt x="408" y="513"/>
                        <a:pt x="652" y="327"/>
                        <a:pt x="772" y="71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Freeform 18">
                  <a:extLst>
                    <a:ext uri="{FF2B5EF4-FFF2-40B4-BE49-F238E27FC236}">
                      <a16:creationId xmlns:a16="http://schemas.microsoft.com/office/drawing/2014/main" id="{4E3F80D9-53B2-D4EB-4E35-C0186EE812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1466851" y="1392238"/>
                  <a:ext cx="1258888" cy="3252788"/>
                </a:xfrm>
                <a:custGeom>
                  <a:avLst/>
                  <a:gdLst>
                    <a:gd name="T0" fmla="*/ 0 w 335"/>
                    <a:gd name="T1" fmla="*/ 171 h 866"/>
                    <a:gd name="T2" fmla="*/ 90 w 335"/>
                    <a:gd name="T3" fmla="*/ 488 h 866"/>
                    <a:gd name="T4" fmla="*/ 27 w 335"/>
                    <a:gd name="T5" fmla="*/ 757 h 866"/>
                    <a:gd name="T6" fmla="*/ 101 w 335"/>
                    <a:gd name="T7" fmla="*/ 866 h 866"/>
                    <a:gd name="T8" fmla="*/ 265 w 335"/>
                    <a:gd name="T9" fmla="*/ 825 h 866"/>
                    <a:gd name="T10" fmla="*/ 335 w 335"/>
                    <a:gd name="T11" fmla="*/ 488 h 866"/>
                    <a:gd name="T12" fmla="*/ 180 w 335"/>
                    <a:gd name="T13" fmla="*/ 0 h 866"/>
                    <a:gd name="T14" fmla="*/ 133 w 335"/>
                    <a:gd name="T15" fmla="*/ 162 h 866"/>
                    <a:gd name="T16" fmla="*/ 0 w 335"/>
                    <a:gd name="T17" fmla="*/ 171 h 8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35" h="866">
                      <a:moveTo>
                        <a:pt x="0" y="171"/>
                      </a:moveTo>
                      <a:cubicBezTo>
                        <a:pt x="57" y="264"/>
                        <a:pt x="90" y="372"/>
                        <a:pt x="90" y="488"/>
                      </a:cubicBezTo>
                      <a:cubicBezTo>
                        <a:pt x="90" y="585"/>
                        <a:pt x="67" y="676"/>
                        <a:pt x="27" y="757"/>
                      </a:cubicBezTo>
                      <a:cubicBezTo>
                        <a:pt x="101" y="866"/>
                        <a:pt x="101" y="866"/>
                        <a:pt x="101" y="866"/>
                      </a:cubicBezTo>
                      <a:cubicBezTo>
                        <a:pt x="265" y="825"/>
                        <a:pt x="265" y="825"/>
                        <a:pt x="265" y="825"/>
                      </a:cubicBezTo>
                      <a:cubicBezTo>
                        <a:pt x="310" y="722"/>
                        <a:pt x="335" y="608"/>
                        <a:pt x="335" y="488"/>
                      </a:cubicBezTo>
                      <a:cubicBezTo>
                        <a:pt x="335" y="307"/>
                        <a:pt x="278" y="138"/>
                        <a:pt x="180" y="0"/>
                      </a:cubicBezTo>
                      <a:cubicBezTo>
                        <a:pt x="133" y="162"/>
                        <a:pt x="133" y="162"/>
                        <a:pt x="133" y="162"/>
                      </a:cubicBez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C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" name="Freeform 19">
                  <a:extLst>
                    <a:ext uri="{FF2B5EF4-FFF2-40B4-BE49-F238E27FC236}">
                      <a16:creationId xmlns:a16="http://schemas.microsoft.com/office/drawing/2014/main" id="{BBDF1B00-F964-EEF0-1CE1-2F170141179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6580188" y="2154238"/>
                  <a:ext cx="1300163" cy="2987675"/>
                </a:xfrm>
                <a:custGeom>
                  <a:avLst/>
                  <a:gdLst>
                    <a:gd name="T0" fmla="*/ 346 w 346"/>
                    <a:gd name="T1" fmla="*/ 621 h 795"/>
                    <a:gd name="T2" fmla="*/ 244 w 346"/>
                    <a:gd name="T3" fmla="*/ 285 h 795"/>
                    <a:gd name="T4" fmla="*/ 273 w 346"/>
                    <a:gd name="T5" fmla="*/ 100 h 795"/>
                    <a:gd name="T6" fmla="*/ 183 w 346"/>
                    <a:gd name="T7" fmla="*/ 0 h 795"/>
                    <a:gd name="T8" fmla="*/ 29 w 346"/>
                    <a:gd name="T9" fmla="*/ 62 h 795"/>
                    <a:gd name="T10" fmla="*/ 0 w 346"/>
                    <a:gd name="T11" fmla="*/ 285 h 795"/>
                    <a:gd name="T12" fmla="*/ 170 w 346"/>
                    <a:gd name="T13" fmla="*/ 795 h 795"/>
                    <a:gd name="T14" fmla="*/ 210 w 346"/>
                    <a:gd name="T15" fmla="*/ 636 h 795"/>
                    <a:gd name="T16" fmla="*/ 346 w 346"/>
                    <a:gd name="T17" fmla="*/ 621 h 7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46" h="795">
                      <a:moveTo>
                        <a:pt x="346" y="621"/>
                      </a:moveTo>
                      <a:cubicBezTo>
                        <a:pt x="282" y="525"/>
                        <a:pt x="244" y="410"/>
                        <a:pt x="244" y="285"/>
                      </a:cubicBezTo>
                      <a:cubicBezTo>
                        <a:pt x="244" y="221"/>
                        <a:pt x="255" y="158"/>
                        <a:pt x="273" y="100"/>
                      </a:cubicBezTo>
                      <a:cubicBezTo>
                        <a:pt x="183" y="0"/>
                        <a:pt x="183" y="0"/>
                        <a:pt x="183" y="0"/>
                      </a:cubicBezTo>
                      <a:cubicBezTo>
                        <a:pt x="29" y="62"/>
                        <a:pt x="29" y="62"/>
                        <a:pt x="29" y="62"/>
                      </a:cubicBezTo>
                      <a:cubicBezTo>
                        <a:pt x="10" y="133"/>
                        <a:pt x="0" y="208"/>
                        <a:pt x="0" y="285"/>
                      </a:cubicBezTo>
                      <a:cubicBezTo>
                        <a:pt x="0" y="476"/>
                        <a:pt x="63" y="653"/>
                        <a:pt x="170" y="795"/>
                      </a:cubicBezTo>
                      <a:cubicBezTo>
                        <a:pt x="210" y="636"/>
                        <a:pt x="210" y="636"/>
                        <a:pt x="210" y="636"/>
                      </a:cubicBezTo>
                      <a:lnTo>
                        <a:pt x="346" y="621"/>
                      </a:lnTo>
                      <a:close/>
                    </a:path>
                  </a:pathLst>
                </a:custGeom>
                <a:solidFill>
                  <a:srgbClr val="DE62B9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CDD6218-7A9B-90E4-873C-29ED9CBB6CF9}"/>
                  </a:ext>
                </a:extLst>
              </p:cNvPr>
              <p:cNvSpPr txBox="1"/>
              <p:nvPr/>
            </p:nvSpPr>
            <p:spPr>
              <a:xfrm rot="19347858">
                <a:off x="1436874" y="1989932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Събиране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cs typeface="Calibri" panose="020F0502020204030204" pitchFamily="34" charset="0"/>
                </a:endParaRP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6AD07F-BFA1-9565-2C56-481343EF2282}"/>
                  </a:ext>
                </a:extLst>
              </p:cNvPr>
              <p:cNvSpPr txBox="1"/>
              <p:nvPr/>
            </p:nvSpPr>
            <p:spPr>
              <a:xfrm rot="1430453">
                <a:off x="2483807" y="1937845"/>
                <a:ext cx="2853145" cy="1990673"/>
              </a:xfrm>
              <a:prstGeom prst="rect">
                <a:avLst/>
              </a:prstGeom>
              <a:noFill/>
            </p:spPr>
            <p:txBody>
              <a:bodyPr wrap="none" rtlCol="0">
                <a:prstTxWarp prst="textArchUp">
                  <a:avLst>
                    <a:gd name="adj" fmla="val 8626940"/>
                  </a:avLst>
                </a:prstTxWarp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Анализ на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bg-BG" sz="2000" b="1" dirty="0">
                    <a:solidFill>
                      <a:schemeClr val="bg2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изисквания</a:t>
                </a:r>
                <a:endParaRPr lang="en-US" sz="20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EC0B58-9285-EBAB-524E-08DF8B991393}"/>
                </a:ext>
              </a:extLst>
            </p:cNvPr>
            <p:cNvSpPr txBox="1"/>
            <p:nvPr/>
          </p:nvSpPr>
          <p:spPr>
            <a:xfrm rot="16004287">
              <a:off x="6263418" y="3036786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Проектиране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A849E7-E8FF-4EE8-899A-14B0C6B1F550}"/>
                </a:ext>
              </a:extLst>
            </p:cNvPr>
            <p:cNvSpPr txBox="1"/>
            <p:nvPr/>
          </p:nvSpPr>
          <p:spPr>
            <a:xfrm rot="19886401">
              <a:off x="5619407" y="4256444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Имплементация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0B02B3E-3BE8-AF54-86F7-E43EF942FD90}"/>
                </a:ext>
              </a:extLst>
            </p:cNvPr>
            <p:cNvSpPr txBox="1"/>
            <p:nvPr/>
          </p:nvSpPr>
          <p:spPr>
            <a:xfrm rot="1694651">
              <a:off x="4248404" y="4206458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Тестване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7C9D55-0ADD-A99C-E5D2-AA8364FDCB96}"/>
                </a:ext>
              </a:extLst>
            </p:cNvPr>
            <p:cNvSpPr txBox="1"/>
            <p:nvPr/>
          </p:nvSpPr>
          <p:spPr>
            <a:xfrm rot="4815726">
              <a:off x="3563836" y="3079027"/>
              <a:ext cx="2853145" cy="1990673"/>
            </a:xfrm>
            <a:prstGeom prst="rect">
              <a:avLst/>
            </a:prstGeom>
            <a:noFill/>
          </p:spPr>
          <p:txBody>
            <a:bodyPr wrap="none" rtlCol="0">
              <a:prstTxWarp prst="textArchDown">
                <a:avLst/>
              </a:prstTxWarp>
              <a:spAutoFit/>
            </a:bodyPr>
            <a:lstStyle/>
            <a:p>
              <a:pPr algn="ctr">
                <a:lnSpc>
                  <a:spcPct val="90000"/>
                </a:lnSpc>
              </a:pPr>
              <a:r>
                <a:rPr lang="bg-BG" sz="2200" b="1" dirty="0">
                  <a:solidFill>
                    <a:schemeClr val="bg2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Внедряване</a:t>
              </a:r>
              <a:endParaRPr lang="en-US" sz="2200" b="1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Събиране на изисквания</a:t>
            </a:r>
          </a:p>
          <a:p>
            <a:pPr lvl="1"/>
            <a:r>
              <a:rPr lang="bg-BG" sz="3000" dirty="0"/>
              <a:t>Идентифицират се </a:t>
            </a:r>
            <a:r>
              <a:rPr lang="bg-BG" sz="3000" b="1" dirty="0"/>
              <a:t>нуждите</a:t>
            </a:r>
            <a:r>
              <a:rPr lang="bg-BG" sz="3000" dirty="0"/>
              <a:t> на </a:t>
            </a:r>
            <a:r>
              <a:rPr lang="bg-BG" sz="3000" b="1" dirty="0"/>
              <a:t>потребителите</a:t>
            </a:r>
            <a:r>
              <a:rPr lang="bg-BG" sz="3000" dirty="0"/>
              <a:t> и </a:t>
            </a:r>
            <a:r>
              <a:rPr lang="bg-BG" sz="3000" b="1" dirty="0"/>
              <a:t>функциите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Интервюта</a:t>
            </a:r>
            <a:r>
              <a:rPr lang="bg-BG" sz="3000" dirty="0"/>
              <a:t>, </a:t>
            </a:r>
            <a:r>
              <a:rPr lang="bg-BG" sz="3000" b="1" dirty="0"/>
              <a:t>анкети</a:t>
            </a:r>
            <a:r>
              <a:rPr lang="bg-BG" sz="3000" dirty="0"/>
              <a:t>, </a:t>
            </a:r>
            <a:r>
              <a:rPr lang="bg-BG" sz="3000" b="1" dirty="0"/>
              <a:t>документиране</a:t>
            </a:r>
            <a:r>
              <a:rPr lang="bg-BG" sz="30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Анализ на изискванията</a:t>
            </a:r>
          </a:p>
          <a:p>
            <a:pPr lvl="1"/>
            <a:r>
              <a:rPr lang="bg-BG" sz="3000" dirty="0"/>
              <a:t>Изискванията се </a:t>
            </a:r>
            <a:r>
              <a:rPr lang="bg-BG" sz="3000" b="1" dirty="0"/>
              <a:t>анализират</a:t>
            </a:r>
            <a:r>
              <a:rPr lang="bg-BG" sz="3000" dirty="0"/>
              <a:t>, </a:t>
            </a:r>
            <a:r>
              <a:rPr lang="bg-BG" sz="3000" b="1" dirty="0"/>
              <a:t>структурират</a:t>
            </a:r>
            <a:r>
              <a:rPr lang="bg-BG" sz="3000" dirty="0"/>
              <a:t> и </a:t>
            </a:r>
            <a:r>
              <a:rPr lang="bg-BG" sz="3000" b="1" dirty="0"/>
              <a:t>описват</a:t>
            </a:r>
            <a:r>
              <a:rPr lang="bg-BG" sz="3000" dirty="0"/>
              <a:t> в </a:t>
            </a:r>
            <a:r>
              <a:rPr lang="bg-BG" sz="3000" b="1" dirty="0"/>
              <a:t>детайли</a:t>
            </a:r>
          </a:p>
          <a:p>
            <a:pPr lvl="1"/>
            <a:r>
              <a:rPr lang="bg-BG" sz="3000" b="1" dirty="0"/>
              <a:t>Модели</a:t>
            </a:r>
            <a:r>
              <a:rPr lang="bg-BG" sz="3000" dirty="0"/>
              <a:t>, </a:t>
            </a:r>
            <a:r>
              <a:rPr lang="bg-BG" sz="3000" b="1" dirty="0"/>
              <a:t>диаграми</a:t>
            </a:r>
            <a:r>
              <a:rPr lang="bg-BG" sz="3000" dirty="0"/>
              <a:t> и др.</a:t>
            </a:r>
          </a:p>
          <a:p>
            <a:pPr marL="442912" lvl="1" indent="0">
              <a:buNone/>
            </a:pPr>
            <a:endParaRPr lang="en-BG" sz="3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BC8F22-8A1A-0495-017A-B79033015D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1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Проектиране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потребителския интерфейс </a:t>
            </a:r>
            <a:r>
              <a:rPr lang="bg-BG" sz="2800" b="1" dirty="0"/>
              <a:t>(</a:t>
            </a:r>
            <a:r>
              <a:rPr lang="en-US" sz="2800" b="1" dirty="0"/>
              <a:t>UI)</a:t>
            </a:r>
            <a:endParaRPr lang="bg-BG" sz="2800" b="1" dirty="0"/>
          </a:p>
          <a:p>
            <a:pPr lvl="2"/>
            <a:r>
              <a:rPr lang="bg-BG" sz="2600" dirty="0"/>
              <a:t>Определят се </a:t>
            </a:r>
            <a:r>
              <a:rPr lang="bg-BG" sz="2600" b="1" dirty="0"/>
              <a:t>формите</a:t>
            </a:r>
            <a:r>
              <a:rPr lang="bg-BG" sz="2600" dirty="0"/>
              <a:t> и </a:t>
            </a:r>
            <a:r>
              <a:rPr lang="bg-BG" sz="2600" b="1" dirty="0"/>
              <a:t>интерфейсите</a:t>
            </a:r>
            <a:r>
              <a:rPr lang="bg-BG" sz="2600" dirty="0"/>
              <a:t> за работа със </a:t>
            </a:r>
            <a:r>
              <a:rPr lang="bg-BG" sz="2600" b="1" dirty="0"/>
              <a:t>системата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</a:rPr>
              <a:t>Дизайн на база данни</a:t>
            </a:r>
          </a:p>
          <a:p>
            <a:pPr lvl="2"/>
            <a:r>
              <a:rPr lang="bg-BG" sz="2600" dirty="0"/>
              <a:t>Създава се </a:t>
            </a:r>
            <a:r>
              <a:rPr lang="bg-BG" sz="2600" b="1" dirty="0"/>
              <a:t>структурата</a:t>
            </a:r>
            <a:r>
              <a:rPr lang="bg-BG" sz="2600" dirty="0"/>
              <a:t> на </a:t>
            </a:r>
            <a:r>
              <a:rPr lang="bg-BG" sz="2600" b="1" dirty="0"/>
              <a:t>БД</a:t>
            </a:r>
            <a:r>
              <a:rPr lang="bg-BG" sz="2600" dirty="0"/>
              <a:t> </a:t>
            </a:r>
            <a:r>
              <a:rPr lang="en-GB" sz="2800" dirty="0"/>
              <a:t>–</a:t>
            </a:r>
            <a:r>
              <a:rPr lang="bg-BG" sz="2600" dirty="0"/>
              <a:t> </a:t>
            </a:r>
            <a:r>
              <a:rPr lang="bg-BG" sz="2600" b="1" dirty="0"/>
              <a:t>таблици</a:t>
            </a:r>
            <a:r>
              <a:rPr lang="bg-BG" sz="2600" dirty="0"/>
              <a:t>, </a:t>
            </a:r>
            <a:r>
              <a:rPr lang="bg-BG" sz="2600" b="1" dirty="0"/>
              <a:t>полета</a:t>
            </a:r>
            <a:r>
              <a:rPr lang="bg-BG" sz="2600" dirty="0"/>
              <a:t>, </a:t>
            </a:r>
            <a:r>
              <a:rPr lang="bg-BG" sz="2600" b="1" dirty="0"/>
              <a:t>връзки</a:t>
            </a:r>
            <a:r>
              <a:rPr lang="bg-BG" sz="2600" dirty="0"/>
              <a:t> 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Имплементация </a:t>
            </a:r>
            <a:r>
              <a:rPr lang="bg-BG" sz="3200" b="1" dirty="0"/>
              <a:t>(програмиране)</a:t>
            </a:r>
            <a:endParaRPr lang="bg-BG" sz="3000" b="1" dirty="0"/>
          </a:p>
          <a:p>
            <a:pPr lvl="1"/>
            <a:r>
              <a:rPr lang="bg-BG" sz="2800" dirty="0"/>
              <a:t>Разработка чрез </a:t>
            </a:r>
            <a:r>
              <a:rPr lang="bg-BG" sz="2800" b="1" dirty="0"/>
              <a:t>писане на код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/>
              <a:t>компоненти</a:t>
            </a:r>
            <a:r>
              <a:rPr lang="bg-BG" sz="2800" dirty="0"/>
              <a:t>, използване на </a:t>
            </a:r>
            <a:r>
              <a:rPr lang="bg-BG" sz="2800" b="1" dirty="0"/>
              <a:t>технологии</a:t>
            </a:r>
            <a:r>
              <a:rPr lang="bg-BG" sz="2800" dirty="0"/>
              <a:t> и </a:t>
            </a:r>
            <a:r>
              <a:rPr lang="bg-BG" sz="2800" b="1" dirty="0"/>
              <a:t>инструменти</a:t>
            </a:r>
          </a:p>
        </p:txBody>
      </p:sp>
    </p:spTree>
    <p:extLst>
      <p:ext uri="{BB962C8B-B14F-4D97-AF65-F5344CB8AC3E}">
        <p14:creationId xmlns:p14="http://schemas.microsoft.com/office/powerpoint/2010/main" val="1620674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 lvl="1"/>
            <a:r>
              <a:rPr lang="bg-BG" sz="3000" dirty="0"/>
              <a:t>Системата се </a:t>
            </a:r>
            <a:r>
              <a:rPr lang="bg-BG" sz="3000" b="1" dirty="0"/>
              <a:t>тества</a:t>
            </a:r>
            <a:r>
              <a:rPr lang="bg-BG" sz="3000" dirty="0"/>
              <a:t>, за да се уверим, че работи </a:t>
            </a:r>
            <a:r>
              <a:rPr lang="bg-BG" sz="3000" b="1" dirty="0"/>
              <a:t>правилно</a:t>
            </a:r>
            <a:r>
              <a:rPr lang="bg-BG" sz="3000" dirty="0"/>
              <a:t> и отговаря на всички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различни видове </a:t>
            </a:r>
            <a:r>
              <a:rPr lang="bg-BG" sz="3000" b="1" dirty="0"/>
              <a:t>тестове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Внедряване</a:t>
            </a:r>
          </a:p>
          <a:p>
            <a:pPr lvl="1"/>
            <a:r>
              <a:rPr lang="bg-BG" sz="3000" b="1" dirty="0"/>
              <a:t>Потребителите</a:t>
            </a:r>
            <a:r>
              <a:rPr lang="bg-BG" sz="3000" dirty="0"/>
              <a:t> използват </a:t>
            </a:r>
            <a:r>
              <a:rPr lang="bg-BG" sz="3000" b="1" dirty="0"/>
              <a:t>системата</a:t>
            </a:r>
            <a:r>
              <a:rPr lang="bg-BG" sz="3000" dirty="0"/>
              <a:t> в </a:t>
            </a:r>
            <a:r>
              <a:rPr lang="bg-BG" sz="3000" b="1" dirty="0"/>
              <a:t>реална среда</a:t>
            </a:r>
          </a:p>
          <a:p>
            <a:pPr lvl="1"/>
            <a:r>
              <a:rPr lang="bg-BG" sz="3000" b="1" dirty="0"/>
              <a:t>Инсталация на софтуер</a:t>
            </a:r>
            <a:r>
              <a:rPr lang="bg-BG" sz="3000" dirty="0"/>
              <a:t>, </a:t>
            </a:r>
            <a:r>
              <a:rPr lang="bg-BG" sz="3000" b="1" dirty="0"/>
              <a:t>миграция на данни</a:t>
            </a:r>
            <a:r>
              <a:rPr lang="bg-BG" sz="3000" dirty="0"/>
              <a:t>, </a:t>
            </a:r>
            <a:r>
              <a:rPr lang="bg-BG" sz="3000" b="1" dirty="0"/>
              <a:t>обучение на потребители</a:t>
            </a:r>
            <a:r>
              <a:rPr lang="bg-BG" sz="3000" dirty="0"/>
              <a:t> и др.</a:t>
            </a:r>
          </a:p>
        </p:txBody>
      </p:sp>
    </p:spTree>
    <p:extLst>
      <p:ext uri="{BB962C8B-B14F-4D97-AF65-F5344CB8AC3E}">
        <p14:creationId xmlns:p14="http://schemas.microsoft.com/office/powerpoint/2010/main" val="3947646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Етапи на жизнения цикъл на ИС </a:t>
            </a:r>
            <a:r>
              <a:rPr lang="en-US" dirty="0"/>
              <a:t>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FEFCDD-E454-D1E7-D67F-EE67BB2A7A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215598" cy="5528766"/>
          </a:xfrm>
        </p:spPr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Поддръжка</a:t>
            </a:r>
          </a:p>
          <a:p>
            <a:pPr lvl="1"/>
            <a:r>
              <a:rPr lang="bg-BG" sz="3000" dirty="0"/>
              <a:t>Наблюдение и осигуряване на </a:t>
            </a:r>
            <a:r>
              <a:rPr lang="bg-BG" sz="3000" b="1" dirty="0"/>
              <a:t>непрекъснато</a:t>
            </a:r>
            <a:r>
              <a:rPr lang="bg-BG" sz="3000" dirty="0"/>
              <a:t> </a:t>
            </a:r>
            <a:r>
              <a:rPr lang="bg-BG" sz="3000" b="1" dirty="0"/>
              <a:t>функциониране</a:t>
            </a:r>
            <a:r>
              <a:rPr lang="bg-BG" sz="3000" dirty="0"/>
              <a:t> на </a:t>
            </a:r>
            <a:r>
              <a:rPr lang="bg-BG" sz="3000" b="1" dirty="0"/>
              <a:t>ИС</a:t>
            </a:r>
          </a:p>
          <a:p>
            <a:pPr lvl="1"/>
            <a:r>
              <a:rPr lang="bg-BG" sz="3000" b="1" dirty="0"/>
              <a:t>Отстраняване на грешки</a:t>
            </a:r>
            <a:r>
              <a:rPr lang="bg-BG" sz="3000" dirty="0"/>
              <a:t>, </a:t>
            </a:r>
            <a:r>
              <a:rPr lang="bg-BG" sz="3000" b="1" dirty="0"/>
              <a:t>актуализации</a:t>
            </a:r>
            <a:r>
              <a:rPr lang="bg-BG" sz="3000" dirty="0"/>
              <a:t>, </a:t>
            </a:r>
            <a:r>
              <a:rPr lang="bg-BG" sz="3000" b="1" dirty="0"/>
              <a:t>подобрения</a:t>
            </a:r>
            <a:r>
              <a:rPr lang="bg-BG" sz="3000" dirty="0"/>
              <a:t> и др.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726117-CBDC-2054-5853-F9506E4848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072" b="28253"/>
          <a:stretch/>
        </p:blipFill>
        <p:spPr>
          <a:xfrm>
            <a:off x="2085516" y="5004000"/>
            <a:ext cx="7772400" cy="150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99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15127</TotalTime>
  <Words>1866</Words>
  <Application>Microsoft Macintosh PowerPoint</Application>
  <PresentationFormat>Widescreen</PresentationFormat>
  <Paragraphs>265</Paragraphs>
  <Slides>34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Consolas</vt:lpstr>
      <vt:lpstr>Wingdings</vt:lpstr>
      <vt:lpstr>SoftUni</vt:lpstr>
      <vt:lpstr>Дефиниране и основни етапи в софтуерния проект</vt:lpstr>
      <vt:lpstr>Съдържание</vt:lpstr>
      <vt:lpstr>Софтуерен проект</vt:lpstr>
      <vt:lpstr>Софтуерен проект</vt:lpstr>
      <vt:lpstr>Етапи на софтуерния проект</vt:lpstr>
      <vt:lpstr>Етапи на жизнения цикъл на ИС (1)</vt:lpstr>
      <vt:lpstr>Етапи на жизнения цикъл на ИС (2)</vt:lpstr>
      <vt:lpstr>Етапи на жизнения цикъл на ИС (3)</vt:lpstr>
      <vt:lpstr>Етапи на жизнения цикъл на ИС (4)</vt:lpstr>
      <vt:lpstr>Роли в софтуерния проект (1)</vt:lpstr>
      <vt:lpstr>Роли в софтуерния проект (2)</vt:lpstr>
      <vt:lpstr>Управление на софтуерния проект</vt:lpstr>
      <vt:lpstr>План на софтуерния проект (1)</vt:lpstr>
      <vt:lpstr>План на софтуерния проект (2)</vt:lpstr>
      <vt:lpstr>Екипна и групова работа</vt:lpstr>
      <vt:lpstr>Етапи при формиране на екип (1)</vt:lpstr>
      <vt:lpstr>Етапи при формиране на екип (2)</vt:lpstr>
      <vt:lpstr>Техники за генериране на идеи (1)</vt:lpstr>
      <vt:lpstr>Техники за генериране на идеи (2)</vt:lpstr>
      <vt:lpstr>Диаграма на Гант</vt:lpstr>
      <vt:lpstr>Диаграма на Гант</vt:lpstr>
      <vt:lpstr>История на диаграмата на Гант</vt:lpstr>
      <vt:lpstr>Приложение на диаграмата на Гант</vt:lpstr>
      <vt:lpstr>Канбан табло (Kanban Board)</vt:lpstr>
      <vt:lpstr>Канбан табло (Kanban Board)</vt:lpstr>
      <vt:lpstr>Канбан табло (Kanban Board) – Пример</vt:lpstr>
      <vt:lpstr>Софтуери за управление на проекти</vt:lpstr>
      <vt:lpstr>Trello</vt:lpstr>
      <vt:lpstr>Jira</vt:lpstr>
      <vt:lpstr>Asana</vt:lpstr>
      <vt:lpstr>Microsoft Project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Дефиниране и основни етапи в софтуерния проект</dc:title>
  <dc:subject>Модул 4: Информационни технологии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196</cp:revision>
  <dcterms:created xsi:type="dcterms:W3CDTF">2018-05-23T13:08:44Z</dcterms:created>
  <dcterms:modified xsi:type="dcterms:W3CDTF">2025-09-04T07:02:43Z</dcterms:modified>
  <cp:category/>
</cp:coreProperties>
</file>