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72" r:id="rId17"/>
    <p:sldId id="668" r:id="rId18"/>
    <p:sldId id="669" r:id="rId19"/>
    <p:sldId id="677" r:id="rId20"/>
    <p:sldId id="670" r:id="rId21"/>
    <p:sldId id="671" r:id="rId22"/>
    <p:sldId id="674" r:id="rId23"/>
    <p:sldId id="678" r:id="rId24"/>
    <p:sldId id="680" r:id="rId25"/>
    <p:sldId id="682" r:id="rId26"/>
    <p:sldId id="679" r:id="rId27"/>
    <p:sldId id="681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1"/>
            <p14:sldId id="662"/>
            <p14:sldId id="672"/>
            <p14:sldId id="668"/>
            <p14:sldId id="669"/>
            <p14:sldId id="677"/>
            <p14:sldId id="670"/>
            <p14:sldId id="671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78"/>
            <p14:sldId id="680"/>
            <p14:sldId id="682"/>
            <p14:sldId id="679"/>
            <p14:sldId id="68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95188" autoAdjust="0"/>
  </p:normalViewPr>
  <p:slideViewPr>
    <p:cSldViewPr showGuides="1">
      <p:cViewPr varScale="1">
        <p:scale>
          <a:sx n="86" d="100"/>
          <a:sy n="86" d="100"/>
        </p:scale>
        <p:origin x="248" y="6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в </a:t>
            </a:r>
            <a:r>
              <a:rPr lang="en-US" dirty="0"/>
              <a:t>.NET, </a:t>
            </a:r>
            <a:r>
              <a:rPr lang="bg-BG" dirty="0"/>
              <a:t>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Юнит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Юнит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6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>
                <a:solidFill>
                  <a:schemeClr val="bg1"/>
                </a:solidFill>
              </a:rPr>
              <a:t>Първото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най-базово</a:t>
            </a:r>
            <a:r>
              <a:rPr lang="bg-BG" sz="3200" dirty="0"/>
              <a:t> </a:t>
            </a:r>
            <a:r>
              <a:rPr lang="bg-BG" sz="3200" b="1" dirty="0"/>
              <a:t>ниво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000" dirty="0"/>
              <a:t>Отделна </a:t>
            </a:r>
            <a:r>
              <a:rPr lang="bg-BG" sz="3000" b="1" dirty="0"/>
              <a:t>функция</a:t>
            </a:r>
            <a:r>
              <a:rPr lang="bg-BG" sz="3000" dirty="0"/>
              <a:t>, </a:t>
            </a:r>
            <a:r>
              <a:rPr lang="bg-BG" sz="3000" b="1" dirty="0"/>
              <a:t>метод</a:t>
            </a:r>
            <a:r>
              <a:rPr lang="bg-BG" sz="3000" dirty="0"/>
              <a:t>, </a:t>
            </a:r>
            <a:r>
              <a:rPr lang="bg-BG" sz="3000" b="1" dirty="0"/>
              <a:t>модул</a:t>
            </a:r>
            <a:r>
              <a:rPr lang="bg-BG" sz="3000" dirty="0"/>
              <a:t>, </a:t>
            </a:r>
            <a:r>
              <a:rPr lang="bg-BG" sz="3000" b="1" dirty="0"/>
              <a:t>обект</a:t>
            </a:r>
            <a:r>
              <a:rPr lang="bg-BG" sz="30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r>
              <a:rPr lang="bg-BG" sz="3200" dirty="0"/>
              <a:t> във фазата на </a:t>
            </a:r>
            <a:r>
              <a:rPr lang="bg-BG" sz="3200" b="1" dirty="0"/>
              <a:t>писане на код</a:t>
            </a:r>
          </a:p>
          <a:p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изолирано</a:t>
            </a:r>
          </a:p>
          <a:p>
            <a:r>
              <a:rPr lang="bg-BG" sz="3200" dirty="0"/>
              <a:t>Позволява </a:t>
            </a:r>
            <a:r>
              <a:rPr lang="bg-BG" sz="3200" b="1" dirty="0"/>
              <a:t>дефектите</a:t>
            </a:r>
            <a:r>
              <a:rPr lang="bg-BG" sz="3200" dirty="0"/>
              <a:t> да бъдат отстранени </a:t>
            </a:r>
            <a:r>
              <a:rPr lang="bg-BG" sz="3200" b="1" dirty="0"/>
              <a:t>рано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588029" y="2622461"/>
            <a:ext cx="2329943" cy="23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Проверка на възрастта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Юнит тестване </a:t>
            </a:r>
            <a:r>
              <a:rPr lang="en-US" dirty="0"/>
              <a:t>(Unit Testing)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479EE37-1C92-7B87-0BFC-7D4EA2F60E88}"/>
              </a:ext>
            </a:extLst>
          </p:cNvPr>
          <p:cNvSpPr txBox="1">
            <a:spLocks/>
          </p:cNvSpPr>
          <p:nvPr/>
        </p:nvSpPr>
        <p:spPr>
          <a:xfrm>
            <a:off x="741000" y="2081109"/>
            <a:ext cx="107100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Програмата задава въпрос</a:t>
            </a:r>
            <a:r>
              <a:rPr lang="en-US" altLang="en-US" sz="2800" dirty="0">
                <a:solidFill>
                  <a:schemeClr val="tx1"/>
                </a:solidFill>
              </a:rPr>
              <a:t>: "</a:t>
            </a:r>
            <a:r>
              <a:rPr lang="bg-BG" altLang="en-US" sz="2800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2800" dirty="0">
                <a:solidFill>
                  <a:schemeClr val="tx1"/>
                </a:solidFill>
              </a:rPr>
              <a:t>?"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Прочита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tx1"/>
                </a:solidFill>
              </a:rPr>
              <a:t>въдените от потребителя </a:t>
            </a:r>
            <a:r>
              <a:rPr lang="en-US" altLang="en-US" sz="2800" dirty="0">
                <a:solidFill>
                  <a:schemeClr val="tx1"/>
                </a:solidFill>
              </a:rPr>
              <a:t>"</a:t>
            </a:r>
            <a:r>
              <a:rPr lang="bg-BG" altLang="en-US" sz="2800" dirty="0">
                <a:solidFill>
                  <a:schemeClr val="bg1"/>
                </a:solidFill>
              </a:rPr>
              <a:t>години</a:t>
            </a:r>
            <a:r>
              <a:rPr lang="en-US" altLang="en-US" sz="2800" dirty="0">
                <a:solidFill>
                  <a:schemeClr val="tx1"/>
                </a:solidFill>
              </a:rPr>
              <a:t>" </a:t>
            </a:r>
            <a:endParaRPr lang="bg-BG" altLang="en-US" sz="28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		     ако годините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tx1"/>
                </a:solidFill>
              </a:rPr>
              <a:t>са </a:t>
            </a:r>
            <a:r>
              <a:rPr lang="en-US" altLang="en-US" sz="2800" dirty="0">
                <a:solidFill>
                  <a:schemeClr val="bg1"/>
                </a:solidFill>
              </a:rPr>
              <a:t>&gt;= 18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bg-BG" altLang="en-US" sz="28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bg1"/>
                </a:solidFill>
              </a:rPr>
              <a:t>вярно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		     в противен случай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bg-BG" altLang="en-US" sz="28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bg1"/>
                </a:solidFill>
              </a:rPr>
              <a:t>невярно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7B903-9D5F-D137-6B25-47B00732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5068229"/>
            <a:ext cx="1071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Положителен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(20) </a:t>
            </a: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Отрицателен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 (16)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невярно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Граничен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 (18)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Предполага се, че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компонентите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вече са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тествани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поотделно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Основната цел е да се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открият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грешките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в: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Интерфейси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͏Взаимодействието между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интегрирани компоненти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͏Взаимодействието между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системи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07" y="4131252"/>
            <a:ext cx="2726991" cy="2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Всеки от тях е тестван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поотделно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Интеграционни тестове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пускане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ни се отваря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входната форма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след успешно влизане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се показва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главната форма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пациенти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води към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формата за пациенти</a:t>
            </a: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Интеграционно тестване</a:t>
            </a:r>
            <a:r>
              <a:rPr lang="en-US" sz="3200" dirty="0"/>
              <a:t> (Integration Testing)</a:t>
            </a:r>
            <a:r>
              <a:rPr lang="bg-BG" sz="3200" dirty="0"/>
              <a:t> - Пример</a:t>
            </a:r>
            <a:endParaRPr lang="en-BG" sz="3200" dirty="0"/>
          </a:p>
        </p:txBody>
      </p:sp>
    </p:spTree>
    <p:extLst>
      <p:ext uri="{BB962C8B-B14F-4D97-AF65-F5344CB8AC3E}">
        <p14:creationId xmlns:p14="http://schemas.microsoft.com/office/powerpoint/2010/main" val="38327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2800" dirty="0"/>
              <a:t>Нейното </a:t>
            </a:r>
            <a:r>
              <a:rPr lang="bg-BG" sz="2800" b="1" dirty="0">
                <a:solidFill>
                  <a:schemeClr val="bg1"/>
                </a:solidFill>
              </a:rPr>
              <a:t>поведение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b="1" dirty="0"/>
              <a:t>какво прави системата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Нейните </a:t>
            </a:r>
            <a:r>
              <a:rPr lang="bg-BG" sz="2800" b="1" dirty="0">
                <a:solidFill>
                  <a:schemeClr val="bg1"/>
                </a:solidFill>
              </a:rPr>
              <a:t>възможности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b="1" dirty="0"/>
              <a:t>как се справя системата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3000" dirty="0"/>
              <a:t>Реализира се чрез тестване "</a:t>
            </a:r>
            <a:r>
              <a:rPr lang="bg-BG" sz="3000" b="1" dirty="0">
                <a:solidFill>
                  <a:schemeClr val="bg1"/>
                </a:solidFill>
              </a:rPr>
              <a:t>от край до край</a:t>
            </a:r>
            <a:r>
              <a:rPr lang="bg-BG" sz="3000" dirty="0"/>
              <a:t>" </a:t>
            </a:r>
            <a:r>
              <a:rPr lang="en-US" sz="3000" dirty="0"/>
              <a:t>(</a:t>
            </a:r>
            <a:r>
              <a:rPr lang="en-US" sz="3000" b="1" dirty="0"/>
              <a:t>E2E</a:t>
            </a:r>
            <a:r>
              <a:rPr lang="en-US" sz="3000" dirty="0"/>
              <a:t>, </a:t>
            </a:r>
            <a:r>
              <a:rPr lang="en-US" sz="3000" b="1" dirty="0"/>
              <a:t>end-to-end</a:t>
            </a:r>
            <a:r>
              <a:rPr lang="en-US" sz="3000" dirty="0"/>
              <a:t>)</a:t>
            </a:r>
          </a:p>
          <a:p>
            <a:r>
              <a:rPr lang="bg-BG" sz="3000" dirty="0"/>
              <a:t>Извършва се само от </a:t>
            </a:r>
            <a:r>
              <a:rPr lang="en-US" sz="3000" b="1" dirty="0">
                <a:solidFill>
                  <a:schemeClr val="bg1"/>
                </a:solidFill>
              </a:rPr>
              <a:t>QA </a:t>
            </a:r>
            <a:r>
              <a:rPr lang="bg-BG" sz="3000" b="1" dirty="0">
                <a:solidFill>
                  <a:schemeClr val="bg1"/>
                </a:solidFill>
              </a:rPr>
              <a:t>специалисти</a:t>
            </a:r>
          </a:p>
          <a:p>
            <a:r>
              <a:rPr lang="bg-BG" sz="3000" dirty="0"/>
              <a:t>Разглежда системата от </a:t>
            </a:r>
            <a:r>
              <a:rPr lang="bg-BG" sz="3000" b="1" dirty="0"/>
              <a:t>гледна точка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крайния потребител</a:t>
            </a:r>
          </a:p>
          <a:p>
            <a:r>
              <a:rPr lang="bg-BG" sz="3000" dirty="0"/>
              <a:t>Може да бъде </a:t>
            </a:r>
            <a:r>
              <a:rPr lang="bg-BG" sz="3000" b="1" dirty="0">
                <a:solidFill>
                  <a:schemeClr val="bg1"/>
                </a:solidFill>
              </a:rPr>
              <a:t>функционално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нефункционално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515" y="2453008"/>
            <a:ext cx="3015000" cy="30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96882-659D-F61E-BBF1-DBA9529A0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98B58-1BDB-031F-39FF-A07D7A391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Изисква специално обособена </a:t>
            </a:r>
            <a:r>
              <a:rPr lang="bg-BG" sz="3000" b="1" dirty="0">
                <a:solidFill>
                  <a:schemeClr val="bg1"/>
                </a:solidFill>
              </a:rPr>
              <a:t>стейджинг среда</a:t>
            </a:r>
          </a:p>
          <a:p>
            <a:pPr lvl="1"/>
            <a:r>
              <a:rPr lang="bg-BG" sz="2600" b="1" dirty="0"/>
              <a:t>Максимално</a:t>
            </a:r>
            <a:r>
              <a:rPr lang="bg-BG" sz="2600" dirty="0"/>
              <a:t> точно </a:t>
            </a:r>
            <a:r>
              <a:rPr lang="bg-BG" sz="2600" b="1" dirty="0">
                <a:solidFill>
                  <a:schemeClr val="bg1"/>
                </a:solidFill>
              </a:rPr>
              <a:t>копие</a:t>
            </a:r>
            <a:r>
              <a:rPr lang="bg-BG" sz="2600" dirty="0"/>
              <a:t> на </a:t>
            </a:r>
            <a:r>
              <a:rPr lang="bg-BG" sz="2600" b="1" dirty="0"/>
              <a:t>сайта</a:t>
            </a:r>
            <a:r>
              <a:rPr lang="en-US" sz="2600" dirty="0"/>
              <a:t>/</a:t>
            </a:r>
            <a:r>
              <a:rPr lang="bg-BG" sz="2600" b="1" dirty="0"/>
              <a:t>приложението</a:t>
            </a:r>
            <a:r>
              <a:rPr lang="bg-BG" sz="2600" dirty="0"/>
              <a:t>, до което имат достъп </a:t>
            </a:r>
            <a:r>
              <a:rPr lang="bg-BG" sz="2600" b="1" dirty="0"/>
              <a:t>крайните потребители</a:t>
            </a:r>
            <a:r>
              <a:rPr lang="bg-BG" sz="2600" dirty="0"/>
              <a:t>, предназначено за </a:t>
            </a:r>
            <a:r>
              <a:rPr lang="bg-BG" sz="2600" b="1" dirty="0">
                <a:solidFill>
                  <a:schemeClr val="bg1"/>
                </a:solidFill>
              </a:rPr>
              <a:t>системно тестване</a:t>
            </a:r>
            <a:endParaRPr lang="en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41627-9D77-B109-7D57-C3D73819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745333C-6914-3B8A-ECF1-36DF6BB1CD69}"/>
              </a:ext>
            </a:extLst>
          </p:cNvPr>
          <p:cNvSpPr txBox="1">
            <a:spLocks/>
          </p:cNvSpPr>
          <p:nvPr/>
        </p:nvSpPr>
        <p:spPr>
          <a:xfrm>
            <a:off x="391340" y="2776746"/>
            <a:ext cx="1116075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Тестване модула за вход - Програмата има входна форма с попълване на </a:t>
            </a:r>
            <a:r>
              <a:rPr lang="bg-BG" altLang="en-US" sz="2400" dirty="0">
                <a:solidFill>
                  <a:schemeClr val="bg1"/>
                </a:solidFill>
              </a:rPr>
              <a:t>потребителско име </a:t>
            </a:r>
            <a:r>
              <a:rPr lang="bg-BG" altLang="en-US" sz="2400" dirty="0">
                <a:solidFill>
                  <a:schemeClr val="tx1"/>
                </a:solidFill>
              </a:rPr>
              <a:t>и </a:t>
            </a:r>
            <a:r>
              <a:rPr lang="bg-BG" altLang="en-US" sz="2400" dirty="0">
                <a:solidFill>
                  <a:schemeClr val="bg1"/>
                </a:solidFill>
              </a:rPr>
              <a:t>парола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Прочита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tx1"/>
                </a:solidFill>
              </a:rPr>
              <a:t>въдените от потребителя </a:t>
            </a:r>
            <a:r>
              <a:rPr lang="bg-BG" altLang="en-US" sz="2400" dirty="0">
                <a:solidFill>
                  <a:schemeClr val="bg1"/>
                </a:solidFill>
              </a:rPr>
              <a:t>данни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		     ако данните отговарят на потребител в БД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bg-BG" altLang="en-US" sz="24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bg1"/>
                </a:solidFill>
              </a:rPr>
              <a:t>вярно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		     в противен случай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bg-BG" altLang="en-US" sz="24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bg1"/>
                </a:solidFill>
              </a:rPr>
              <a:t>невярно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9F40B-8405-123D-A107-9E8EFA7A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40" y="5714812"/>
            <a:ext cx="1116075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Положителен</a:t>
            </a:r>
            <a:r>
              <a:rPr lang="bg-BG" sz="2400" b="1" noProof="1">
                <a:latin typeface="Consolas" pitchFamily="49" charset="0"/>
              </a:rPr>
              <a:t> тест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</a:rPr>
              <a:t>данни, отговарящи в БД</a:t>
            </a:r>
            <a:r>
              <a:rPr lang="en-US" sz="2400" b="1" noProof="1">
                <a:latin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latin typeface="Consolas" pitchFamily="49" charset="0"/>
                <a:sym typeface="Wingdings" panose="05000000000000000000" pitchFamily="2" charset="2"/>
              </a:rPr>
              <a:t>очаква се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Отрицателен</a:t>
            </a:r>
            <a:r>
              <a:rPr lang="bg-BG" sz="2400" b="1" noProof="1">
                <a:latin typeface="Consolas" pitchFamily="49" charset="0"/>
              </a:rPr>
              <a:t> тест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</a:rPr>
              <a:t>празни полета</a:t>
            </a:r>
            <a:r>
              <a:rPr lang="en-US" sz="2400" b="1" noProof="1">
                <a:latin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</a:rPr>
              <a:t>          </a:t>
            </a:r>
            <a:r>
              <a:rPr lang="en-US" sz="24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latin typeface="Consolas" pitchFamily="49" charset="0"/>
                <a:sym typeface="Wingdings" panose="05000000000000000000" pitchFamily="2" charset="2"/>
              </a:rPr>
              <a:t> очаква се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невярно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CF6C3-8DC0-8E36-7AE9-13D31B96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A502B-A6FD-F6B4-9220-34724BD50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Системно тестване</a:t>
            </a:r>
          </a:p>
          <a:p>
            <a:pPr lvl="1"/>
            <a:r>
              <a:rPr lang="bg-BG" dirty="0"/>
              <a:t>Тества </a:t>
            </a:r>
            <a:r>
              <a:rPr lang="bg-BG" b="1" dirty="0">
                <a:solidFill>
                  <a:schemeClr val="bg1"/>
                </a:solidFill>
              </a:rPr>
              <a:t>цялата система </a:t>
            </a:r>
            <a:r>
              <a:rPr lang="bg-BG" dirty="0"/>
              <a:t>като </a:t>
            </a:r>
            <a:r>
              <a:rPr lang="bg-BG" b="1" dirty="0"/>
              <a:t>едно цяло</a:t>
            </a:r>
          </a:p>
          <a:p>
            <a:pPr lvl="1"/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крайните изисквания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поведението</a:t>
            </a:r>
            <a:r>
              <a:rPr lang="bg-BG" dirty="0"/>
              <a:t> на </a:t>
            </a:r>
            <a:r>
              <a:rPr lang="bg-BG" b="1" dirty="0"/>
              <a:t>системата</a:t>
            </a:r>
          </a:p>
          <a:p>
            <a:pPr lvl="1"/>
            <a:r>
              <a:rPr lang="bg-BG" dirty="0"/>
              <a:t>Изисква цялата система да бъде </a:t>
            </a:r>
            <a:r>
              <a:rPr lang="bg-BG" b="1" dirty="0"/>
              <a:t>завършена</a:t>
            </a:r>
          </a:p>
          <a:p>
            <a:pPr lvl="1"/>
            <a:endParaRPr lang="en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A54C0-3694-399F-BA54-B27625547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13" y="1195931"/>
            <a:ext cx="5545598" cy="4957073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Интеграционно тестване</a:t>
            </a:r>
          </a:p>
          <a:p>
            <a:pPr lvl="1"/>
            <a:r>
              <a:rPr lang="bg-BG" dirty="0"/>
              <a:t>Тества </a:t>
            </a:r>
            <a:r>
              <a:rPr lang="bg-BG" b="1" dirty="0">
                <a:solidFill>
                  <a:schemeClr val="bg1"/>
                </a:solidFill>
              </a:rPr>
              <a:t>взаимодействието</a:t>
            </a:r>
            <a:r>
              <a:rPr lang="bg-BG" dirty="0"/>
              <a:t> между различни </a:t>
            </a:r>
            <a:r>
              <a:rPr lang="bg-BG" b="1" dirty="0"/>
              <a:t>модули</a:t>
            </a:r>
          </a:p>
          <a:p>
            <a:pPr lvl="1"/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свързването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  <a:r>
              <a:rPr lang="bg-BG" dirty="0"/>
              <a:t> между </a:t>
            </a:r>
            <a:r>
              <a:rPr lang="bg-BG" b="1" dirty="0"/>
              <a:t>компонентите</a:t>
            </a:r>
          </a:p>
          <a:p>
            <a:pPr lvl="1"/>
            <a:r>
              <a:rPr lang="bg-BG" dirty="0"/>
              <a:t>Може да се извърши по време на </a:t>
            </a:r>
            <a:r>
              <a:rPr lang="bg-BG" b="1" dirty="0"/>
              <a:t>разработката</a:t>
            </a:r>
            <a:endParaRPr lang="en-BG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727790-D59D-4553-0EF8-F8910AF8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</a:t>
            </a:r>
            <a:r>
              <a:rPr lang="en-US" dirty="0"/>
              <a:t>vs. </a:t>
            </a:r>
            <a:r>
              <a:rPr lang="bg-BG" dirty="0"/>
              <a:t>Системно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7528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информационна система</a:t>
            </a:r>
          </a:p>
          <a:p>
            <a:pPr lvl="1"/>
            <a:r>
              <a:rPr lang="bg-BG" sz="3200" b="1" dirty="0"/>
              <a:t>Цел </a:t>
            </a:r>
            <a:r>
              <a:rPr lang="bg-BG" sz="3200" dirty="0"/>
              <a:t>на</a:t>
            </a:r>
            <a:r>
              <a:rPr lang="bg-BG" sz="3200" b="1" dirty="0"/>
              <a:t> тестването</a:t>
            </a:r>
            <a:r>
              <a:rPr lang="bg-BG" sz="3200" dirty="0"/>
              <a:t> и </a:t>
            </a:r>
            <a:r>
              <a:rPr lang="bg-BG" sz="3200" b="1" dirty="0"/>
              <a:t>типове тестване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Видове </a:t>
            </a:r>
            <a:r>
              <a:rPr lang="bg-BG" sz="3400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Юнит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Интеграционно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Системно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Приемно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dirty="0"/>
              <a:t>​Тестване на </a:t>
            </a:r>
            <a:r>
              <a:rPr lang="bg-BG" b="1" dirty="0"/>
              <a:t>Здравна информационна система</a:t>
            </a:r>
          </a:p>
          <a:p>
            <a:pPr lvl="1"/>
            <a:r>
              <a:rPr lang="bg-BG" sz="3200" dirty="0"/>
              <a:t>Тестване на </a:t>
            </a:r>
            <a:r>
              <a:rPr lang="bg-BG" sz="3200" b="1" dirty="0">
                <a:solidFill>
                  <a:schemeClr val="bg1"/>
                </a:solidFill>
              </a:rPr>
              <a:t>входна форма</a:t>
            </a:r>
            <a:r>
              <a:rPr lang="bg-BG" sz="3200" dirty="0"/>
              <a:t>, тестване на </a:t>
            </a:r>
            <a:r>
              <a:rPr lang="bg-BG" sz="32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2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Последният етап </a:t>
            </a:r>
            <a:r>
              <a:rPr lang="bg-BG" sz="3200" b="1" dirty="0"/>
              <a:t>преди</a:t>
            </a:r>
            <a:r>
              <a:rPr lang="bg-BG" sz="3200" dirty="0"/>
              <a:t> етапът на </a:t>
            </a:r>
            <a:r>
              <a:rPr lang="bg-BG" sz="3200" b="1" dirty="0"/>
              <a:t>внедряване</a:t>
            </a:r>
          </a:p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Следват се </a:t>
            </a:r>
            <a:r>
              <a:rPr lang="bg-BG" sz="3000" b="1" dirty="0"/>
              <a:t>оперативни инструкции</a:t>
            </a:r>
          </a:p>
          <a:p>
            <a:pPr lvl="1"/>
            <a:r>
              <a:rPr lang="bg-BG" sz="3000" dirty="0"/>
              <a:t>Гарантира се спазване на </a:t>
            </a:r>
            <a:r>
              <a:rPr lang="bg-BG" sz="3000" b="1" dirty="0"/>
              <a:t>договорните</a:t>
            </a:r>
            <a:r>
              <a:rPr lang="bg-BG" sz="3000" dirty="0"/>
              <a:t> и </a:t>
            </a:r>
            <a:r>
              <a:rPr lang="bg-BG" sz="3000" b="1" dirty="0"/>
              <a:t>регулаторни</a:t>
            </a:r>
            <a:r>
              <a:rPr lang="bg-BG" sz="3000" dirty="0"/>
              <a:t> насоки</a:t>
            </a:r>
          </a:p>
          <a:p>
            <a:r>
              <a:rPr lang="bg-BG" sz="3200" dirty="0"/>
              <a:t>Отговаря на въпроса дали </a:t>
            </a:r>
            <a:r>
              <a:rPr lang="bg-BG" sz="3200" b="1" dirty="0">
                <a:solidFill>
                  <a:schemeClr val="bg1"/>
                </a:solidFill>
              </a:rPr>
              <a:t>актуалното поведение </a:t>
            </a:r>
            <a:r>
              <a:rPr lang="bg-BG" sz="3200" dirty="0"/>
              <a:t>на </a:t>
            </a:r>
            <a:r>
              <a:rPr lang="bg-BG" sz="3200" b="1" dirty="0"/>
              <a:t>системата</a:t>
            </a:r>
            <a:r>
              <a:rPr lang="bg-BG" sz="3200" dirty="0"/>
              <a:t> съответства на </a:t>
            </a:r>
            <a:r>
              <a:rPr lang="bg-BG" sz="3200" b="1" dirty="0">
                <a:solidFill>
                  <a:schemeClr val="bg1"/>
                </a:solidFill>
              </a:rPr>
              <a:t>очакванията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r>
              <a:rPr lang="bg-BG" sz="3000" dirty="0"/>
              <a:t>, 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EE8D1-189B-41D5-0C44-F2E14C47BA5F}"/>
              </a:ext>
            </a:extLst>
          </p:cNvPr>
          <p:cNvSpPr txBox="1"/>
          <p:nvPr/>
        </p:nvSpPr>
        <p:spPr>
          <a:xfrm>
            <a:off x="291000" y="2393999"/>
            <a:ext cx="5715000" cy="4330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Алфа тестери</a:t>
            </a:r>
            <a:endParaRPr lang="en-US" sz="2800" b="1" i="1" dirty="0">
              <a:solidFill>
                <a:schemeClr val="bg1"/>
              </a:solidFill>
            </a:endParaRP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Група </a:t>
            </a:r>
            <a:r>
              <a:rPr lang="ru-RU" sz="2400" b="1" dirty="0"/>
              <a:t>вътрешни</a:t>
            </a:r>
            <a:r>
              <a:rPr lang="ru-RU" sz="2400" dirty="0"/>
              <a:t> потребители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2400" b="1" dirty="0"/>
              <a:t>Запознати</a:t>
            </a:r>
            <a:r>
              <a:rPr lang="ru-RU" sz="2400" b="1" dirty="0"/>
              <a:t> </a:t>
            </a:r>
            <a:r>
              <a:rPr lang="ru-RU" sz="2400" dirty="0"/>
              <a:t>с</a:t>
            </a:r>
            <a:r>
              <a:rPr lang="ru-RU" sz="2400" b="1" dirty="0"/>
              <a:t> </a:t>
            </a:r>
            <a:r>
              <a:rPr lang="ru-RU" sz="2400" dirty="0"/>
              <a:t>проекта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Не участват пряко </a:t>
            </a:r>
            <a:r>
              <a:rPr lang="ru-RU" sz="2400" dirty="0"/>
              <a:t>в развитието му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Тестват дали приложението </a:t>
            </a:r>
            <a:r>
              <a:rPr lang="ru-RU" sz="2400" b="1" dirty="0"/>
              <a:t>работи правилно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Дават обратна информация </a:t>
            </a:r>
            <a:r>
              <a:rPr lang="ru-RU" sz="2400" dirty="0"/>
              <a:t>за това как </a:t>
            </a:r>
            <a:r>
              <a:rPr lang="ru-RU" sz="2400" b="1" dirty="0"/>
              <a:t>потребителското изживяване </a:t>
            </a:r>
            <a:r>
              <a:rPr lang="ru-RU" sz="2400" dirty="0"/>
              <a:t>може да се подобри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A91AD-43A3-D67F-0A9B-2D27DAAF14A1}"/>
              </a:ext>
            </a:extLst>
          </p:cNvPr>
          <p:cNvSpPr txBox="1"/>
          <p:nvPr/>
        </p:nvSpPr>
        <p:spPr>
          <a:xfrm>
            <a:off x="6186000" y="2396543"/>
            <a:ext cx="5715000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Бета тестери</a:t>
            </a:r>
            <a:endParaRPr lang="en-US" sz="2800" b="1" dirty="0"/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След </a:t>
            </a:r>
            <a:r>
              <a:rPr lang="bg-BG" sz="2400" dirty="0">
                <a:ea typeface="Calibri" panose="020F0502020204030204" pitchFamily="34" charset="0"/>
              </a:rPr>
              <a:t>алфа тестването</a:t>
            </a:r>
            <a:r>
              <a:rPr lang="ru-RU" sz="2400" dirty="0">
                <a:ea typeface="Calibri" panose="020F0502020204030204" pitchFamily="34" charset="0"/>
              </a:rPr>
              <a:t>, продуктът и грешките се коригират</a:t>
            </a:r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Бета тестването се извършва от </a:t>
            </a:r>
            <a:r>
              <a:rPr lang="ru-RU" sz="2400" b="1" dirty="0">
                <a:ea typeface="Calibri" panose="020F0502020204030204" pitchFamily="34" charset="0"/>
              </a:rPr>
              <a:t>избрана група крайни потребители</a:t>
            </a:r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Служи като </a:t>
            </a:r>
            <a:r>
              <a:rPr lang="bg-BG" sz="2400" b="1" dirty="0">
                <a:ea typeface="Calibri" panose="020F0502020204030204" pitchFamily="34" charset="0"/>
              </a:rPr>
              <a:t>"плавен старт</a:t>
            </a:r>
            <a:r>
              <a:rPr lang="ru-RU" sz="2400" b="1" dirty="0">
                <a:ea typeface="Calibri" panose="020F0502020204030204" pitchFamily="34" charset="0"/>
              </a:rPr>
              <a:t>"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ea typeface="Calibri" panose="020F0502020204030204" pitchFamily="34" charset="0"/>
              </a:rPr>
              <a:t>Обратна връзка </a:t>
            </a:r>
            <a:r>
              <a:rPr lang="ru-RU" sz="2400" dirty="0">
                <a:ea typeface="Calibri" panose="020F0502020204030204" pitchFamily="34" charset="0"/>
              </a:rPr>
              <a:t>от </a:t>
            </a:r>
            <a:r>
              <a:rPr lang="ru-RU" sz="2400" b="1" dirty="0">
                <a:ea typeface="Calibri" panose="020F0502020204030204" pitchFamily="34" charset="0"/>
              </a:rPr>
              <a:t>реални потребители</a:t>
            </a:r>
            <a:r>
              <a:rPr lang="ru-RU" sz="2400" dirty="0">
                <a:ea typeface="Calibri" panose="020F0502020204030204" pitchFamily="34" charset="0"/>
              </a:rPr>
              <a:t>, които </a:t>
            </a:r>
            <a:r>
              <a:rPr lang="ru-RU" sz="2400" b="1" dirty="0">
                <a:ea typeface="Calibri" panose="020F0502020204030204" pitchFamily="34" charset="0"/>
              </a:rPr>
              <a:t>нямат предварителни познания</a:t>
            </a:r>
            <a:r>
              <a:rPr lang="ru-RU" sz="2400" dirty="0">
                <a:ea typeface="Calibri" panose="020F0502020204030204" pitchFamily="34" charset="0"/>
              </a:rPr>
              <a:t> за приложението и/или новите функции</a:t>
            </a:r>
            <a:endParaRPr lang="en-US" sz="2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Тестване на Здравна информационна система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FDF33-CE58-8752-AF23-ACEC409A2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E9C9-2346-820F-4300-6EF1E1A4B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Въвеждане на </a:t>
            </a:r>
            <a:r>
              <a:rPr lang="bg-BG" sz="3000" b="1" dirty="0">
                <a:solidFill>
                  <a:schemeClr val="bg1"/>
                </a:solidFill>
              </a:rPr>
              <a:t>невалидно потребителско име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невалидна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парола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2B428-42AF-F1D7-D78C-DBB970F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F8AFA-2D83-7334-7559-0E50D0F1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4054" y="1743005"/>
            <a:ext cx="2514600" cy="24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C6CC3-8FE9-8601-4F9D-CB1B15DE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24" y="2910036"/>
            <a:ext cx="4765829" cy="24919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16AA-B863-DDEF-14A0-9D86929E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754" y="4202392"/>
            <a:ext cx="2514600" cy="24761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AEF174-40E5-8B7D-07A4-564D513E7960}"/>
              </a:ext>
            </a:extLst>
          </p:cNvPr>
          <p:cNvSpPr/>
          <p:nvPr/>
        </p:nvSpPr>
        <p:spPr>
          <a:xfrm>
            <a:off x="4527062" y="366100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5632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4DB6F-FF7C-BC35-F11D-61354CB61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0552-E07C-49F4-26FF-1B46104C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Регистрация</a:t>
            </a:r>
            <a:r>
              <a:rPr lang="bg-BG" dirty="0"/>
              <a:t> при </a:t>
            </a:r>
            <a:r>
              <a:rPr lang="bg-BG" b="1" dirty="0">
                <a:solidFill>
                  <a:schemeClr val="bg1"/>
                </a:solidFill>
              </a:rPr>
              <a:t>съществуващ админ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F8422-F5C8-3E30-CC07-79BF242B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257C-9C0B-0DBB-60AA-2FCCDDDD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51" y="2496979"/>
            <a:ext cx="3355400" cy="33040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6A640-2A7B-A8A1-7934-D11EFDCA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49" y="2789412"/>
            <a:ext cx="5132581" cy="23421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F8012785-605E-6758-0412-64EF04F98E81}"/>
              </a:ext>
            </a:extLst>
          </p:cNvPr>
          <p:cNvSpPr/>
          <p:nvPr/>
        </p:nvSpPr>
        <p:spPr>
          <a:xfrm>
            <a:off x="4517500" y="3654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04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F0418-3DFD-6248-BC26-8D7AD2A15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B10F-C327-5F1D-563F-ABB48325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празно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0275D-4A0B-ECA0-466F-9614332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844A-2771-3425-B4BF-DC892FBE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31CA5-B0C0-D6F6-68BD-4380686F0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4"/>
          <a:stretch/>
        </p:blipFill>
        <p:spPr>
          <a:xfrm>
            <a:off x="6318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64DD3B1-AB92-4356-90E9-550A6BBDE248}"/>
              </a:ext>
            </a:extLst>
          </p:cNvPr>
          <p:cNvSpPr/>
          <p:nvPr/>
        </p:nvSpPr>
        <p:spPr>
          <a:xfrm>
            <a:off x="4828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5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83F77-E350-4492-88E8-DC5C19F73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C265-C97E-E92D-FD07-906747EC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вече </a:t>
            </a:r>
            <a:r>
              <a:rPr lang="bg-BG" b="1" dirty="0">
                <a:solidFill>
                  <a:schemeClr val="bg1"/>
                </a:solidFill>
              </a:rPr>
              <a:t>съществуващо ЕГН </a:t>
            </a:r>
            <a:r>
              <a:rPr lang="bg-BG" dirty="0"/>
              <a:t>в </a:t>
            </a:r>
            <a:r>
              <a:rPr lang="bg-BG" b="1" dirty="0"/>
              <a:t>БД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6F1E15-46A5-19C9-F531-15419CD9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C2D1-5B62-7106-AEBF-C5677B974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2" y="2168998"/>
            <a:ext cx="4590000" cy="32890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A7E8-64E8-43A3-DAA9-0AF584D0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52" y="2437105"/>
            <a:ext cx="4284047" cy="2752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BA3790E-7311-7444-7138-CC2FBF68B838}"/>
              </a:ext>
            </a:extLst>
          </p:cNvPr>
          <p:cNvSpPr/>
          <p:nvPr/>
        </p:nvSpPr>
        <p:spPr>
          <a:xfrm>
            <a:off x="5192477" y="3318506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6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0DEDB-3B4E-8039-754D-7AF5F1D8B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945D-7F6D-43FF-E1E7-485110562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Редактиране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невалиден телефон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C310-BC60-6507-3829-006185AE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BG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349EC-003C-BD68-0FB2-4CCFD9DF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2" y="2070311"/>
            <a:ext cx="4995000" cy="35427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F3CC2-341D-B95B-BC44-2EC7501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2415676"/>
            <a:ext cx="4109500" cy="28154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E578535E-51EA-3A5C-A2B3-EDE35E205BE0}"/>
              </a:ext>
            </a:extLst>
          </p:cNvPr>
          <p:cNvSpPr/>
          <p:nvPr/>
        </p:nvSpPr>
        <p:spPr>
          <a:xfrm>
            <a:off x="5579501" y="3328398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7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61513</TotalTime>
  <Words>1465</Words>
  <Application>Microsoft Macintosh PowerPoint</Application>
  <PresentationFormat>Widescreen</PresentationFormat>
  <Paragraphs>219</Paragraphs>
  <Slides>30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Юнит тестване (Unit Testing) - Пример</vt:lpstr>
      <vt:lpstr>Интеграционно тестване (Integration Testing)</vt:lpstr>
      <vt:lpstr>Интеграционно тестване (Integration Testing) - Пример</vt:lpstr>
      <vt:lpstr>Системно тестване (System Testing)</vt:lpstr>
      <vt:lpstr>Системно тестване (System Testing) - Пример</vt:lpstr>
      <vt:lpstr>Интеграционно vs. Системно тестване</vt:lpstr>
      <vt:lpstr>Приемно тестване (Acceptance Testing)</vt:lpstr>
      <vt:lpstr>Приемно тестване (Acceptance Testing) - Пример</vt:lpstr>
      <vt:lpstr>Тестване на Здравна информационна система</vt:lpstr>
      <vt:lpstr>Тестване на входна форма (1)</vt:lpstr>
      <vt:lpstr>Тестване на входна форма (2)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517</cp:revision>
  <dcterms:created xsi:type="dcterms:W3CDTF">2018-05-23T13:08:44Z</dcterms:created>
  <dcterms:modified xsi:type="dcterms:W3CDTF">2025-01-02T09:34:01Z</dcterms:modified>
  <cp:category/>
</cp:coreProperties>
</file>