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586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Растерна графика" id="{E713D851-BF47-4316-8062-063169FFED5B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Векторна графика" id="{2369FFA7-14BE-4B38-8376-64744BFC6064}">
          <p14:sldIdLst>
            <p14:sldId id="595"/>
            <p14:sldId id="596"/>
            <p14:sldId id="597"/>
            <p14:sldId id="598"/>
            <p14:sldId id="599"/>
            <p14:sldId id="600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3784" autoAdjust="0"/>
  </p:normalViewPr>
  <p:slideViewPr>
    <p:cSldViewPr showGuides="1">
      <p:cViewPr>
        <p:scale>
          <a:sx n="100" d="100"/>
          <a:sy n="100" d="100"/>
        </p:scale>
        <p:origin x="432" y="2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Основни файлови формати при създаване и обработка на </a:t>
            </a:r>
            <a:r>
              <a:rPr lang="ru-RU" dirty="0" smtClean="0"/>
              <a:t>изображения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80" t="6995" r="-2706" b="-731"/>
          <a:stretch/>
        </p:blipFill>
        <p:spPr>
          <a:xfrm>
            <a:off x="6390123" y="2619000"/>
            <a:ext cx="5248260" cy="3015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Най-известните </a:t>
            </a:r>
            <a:r>
              <a:rPr lang="bg-BG" b="1" dirty="0" smtClean="0"/>
              <a:t>програми</a:t>
            </a:r>
            <a:r>
              <a:rPr lang="bg-BG" dirty="0" smtClean="0"/>
              <a:t> за </a:t>
            </a:r>
            <a:r>
              <a:rPr lang="bg-BG" b="1" dirty="0" smtClean="0"/>
              <a:t>обработка</a:t>
            </a:r>
            <a:r>
              <a:rPr lang="bg-BG" dirty="0" smtClean="0"/>
              <a:t> на </a:t>
            </a:r>
            <a:r>
              <a:rPr lang="bg-BG" b="1" dirty="0" smtClean="0"/>
              <a:t>растерна графика</a:t>
            </a:r>
            <a:r>
              <a:rPr lang="bg-BG" dirty="0" smtClean="0"/>
              <a:t> са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Adobe Photoshop</a:t>
            </a:r>
          </a:p>
          <a:p>
            <a:pPr lvl="1"/>
            <a:r>
              <a:rPr lang="en-US" dirty="0" smtClean="0"/>
              <a:t>Corel </a:t>
            </a:r>
            <a:r>
              <a:rPr lang="en-US" dirty="0" err="1" smtClean="0"/>
              <a:t>PhotoPaint</a:t>
            </a:r>
            <a:endParaRPr lang="en-US" dirty="0" smtClean="0"/>
          </a:p>
          <a:p>
            <a:pPr lvl="1"/>
            <a:r>
              <a:rPr lang="en-US" dirty="0" smtClean="0"/>
              <a:t>GIMP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Програми за обработка на растерна графика</a:t>
            </a:r>
            <a:endParaRPr lang="en-US" dirty="0"/>
          </a:p>
        </p:txBody>
      </p:sp>
      <p:pic>
        <p:nvPicPr>
          <p:cNvPr id="6146" name="Picture 2" descr="upload.wikimedia.org/wikipedia/commons/thumb/a/af/...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14" y="4472336"/>
            <a:ext cx="2141539" cy="208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4" y="4418999"/>
            <a:ext cx="2205000" cy="22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upload.wikimedia.org/wikipedia/commons/thumb/4/45/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575" y="4368623"/>
            <a:ext cx="2295425" cy="22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bg-BG" dirty="0" smtClean="0"/>
              <a:t>характеристики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Векторна графика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43363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Векторната </a:t>
            </a:r>
            <a:r>
              <a:rPr lang="ru-RU" b="1" dirty="0">
                <a:solidFill>
                  <a:schemeClr val="bg1"/>
                </a:solidFill>
              </a:rPr>
              <a:t>графика </a:t>
            </a:r>
            <a:r>
              <a:rPr lang="ru-RU" dirty="0" smtClean="0"/>
              <a:t>– </a:t>
            </a:r>
            <a:r>
              <a:rPr lang="ru-RU" dirty="0"/>
              <a:t>вид </a:t>
            </a:r>
            <a:r>
              <a:rPr lang="ru-RU" b="1" dirty="0"/>
              <a:t>компютърна графика</a:t>
            </a:r>
            <a:r>
              <a:rPr lang="ru-RU" dirty="0"/>
              <a:t>, </a:t>
            </a:r>
            <a:r>
              <a:rPr lang="ru-RU" dirty="0" smtClean="0"/>
              <a:t>която </a:t>
            </a:r>
            <a:r>
              <a:rPr lang="ru-RU" dirty="0"/>
              <a:t>се </a:t>
            </a:r>
            <a:r>
              <a:rPr lang="ru-RU" dirty="0" smtClean="0"/>
              <a:t>описва </a:t>
            </a:r>
            <a:r>
              <a:rPr lang="ru-RU" dirty="0"/>
              <a:t>с помощта на </a:t>
            </a:r>
            <a:r>
              <a:rPr lang="ru-RU" b="1" dirty="0"/>
              <a:t>математически</a:t>
            </a:r>
            <a:r>
              <a:rPr lang="ru-RU" dirty="0"/>
              <a:t> </a:t>
            </a:r>
            <a:r>
              <a:rPr lang="ru-RU" b="1" dirty="0"/>
              <a:t>формули</a:t>
            </a:r>
            <a:r>
              <a:rPr lang="ru-RU" dirty="0"/>
              <a:t>, </a:t>
            </a:r>
            <a:r>
              <a:rPr lang="ru-RU" b="1" dirty="0"/>
              <a:t>функции</a:t>
            </a:r>
            <a:r>
              <a:rPr lang="ru-RU" dirty="0"/>
              <a:t>, </a:t>
            </a:r>
            <a:r>
              <a:rPr lang="ru-RU" b="1" dirty="0" smtClean="0"/>
              <a:t>вектори</a:t>
            </a:r>
            <a:r>
              <a:rPr lang="ru-RU" dirty="0"/>
              <a:t> </a:t>
            </a:r>
            <a:r>
              <a:rPr lang="ru-RU" dirty="0" smtClean="0"/>
              <a:t>и т.н.</a:t>
            </a:r>
          </a:p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Вектор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b="1" dirty="0"/>
              <a:t>математическа величина</a:t>
            </a:r>
            <a:r>
              <a:rPr lang="ru-RU" dirty="0"/>
              <a:t>, която има както </a:t>
            </a:r>
            <a:r>
              <a:rPr lang="ru-RU" b="1" dirty="0"/>
              <a:t>големина</a:t>
            </a:r>
            <a:r>
              <a:rPr lang="ru-RU" dirty="0"/>
              <a:t>, така и </a:t>
            </a:r>
            <a:r>
              <a:rPr lang="ru-RU" b="1" dirty="0"/>
              <a:t>посока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векторна графика?</a:t>
            </a:r>
            <a:endParaRPr lang="en-US" dirty="0"/>
          </a:p>
        </p:txBody>
      </p:sp>
      <p:pic>
        <p:nvPicPr>
          <p:cNvPr id="1026" name="Picture 2" descr="Vektor (riyaziyyat və fizika) — Vikipedi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00" y="4233403"/>
            <a:ext cx="6221925" cy="243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46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755594" cy="5528766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Всеки елемент на </a:t>
            </a:r>
            <a:r>
              <a:rPr lang="bg-BG" b="1" dirty="0" smtClean="0"/>
              <a:t>векторната графика </a:t>
            </a:r>
            <a:r>
              <a:rPr lang="bg-BG" dirty="0" smtClean="0"/>
              <a:t>представлява </a:t>
            </a:r>
            <a:r>
              <a:rPr lang="bg-BG" b="1" dirty="0" smtClean="0"/>
              <a:t>формула</a:t>
            </a:r>
            <a:r>
              <a:rPr lang="bg-BG" dirty="0" smtClean="0"/>
              <a:t>, а не </a:t>
            </a:r>
            <a:r>
              <a:rPr lang="bg-BG" b="1" dirty="0" smtClean="0"/>
              <a:t>съвкупност</a:t>
            </a:r>
            <a:r>
              <a:rPr lang="bg-BG" dirty="0" smtClean="0"/>
              <a:t> от </a:t>
            </a:r>
            <a:r>
              <a:rPr lang="bg-BG" b="1" dirty="0" smtClean="0"/>
              <a:t>пиксели</a:t>
            </a:r>
            <a:r>
              <a:rPr lang="bg-BG" dirty="0" smtClean="0"/>
              <a:t>, както при </a:t>
            </a:r>
            <a:r>
              <a:rPr lang="bg-BG" b="1" dirty="0" smtClean="0"/>
              <a:t>растерната графика</a:t>
            </a:r>
          </a:p>
          <a:p>
            <a:r>
              <a:rPr lang="bg-BG" dirty="0" smtClean="0"/>
              <a:t>От съчетанието на различни </a:t>
            </a:r>
            <a:r>
              <a:rPr lang="bg-BG" b="1" dirty="0" smtClean="0">
                <a:solidFill>
                  <a:schemeClr val="bg1"/>
                </a:solidFill>
              </a:rPr>
              <a:t>линии</a:t>
            </a:r>
            <a:r>
              <a:rPr lang="bg-BG" dirty="0" smtClean="0"/>
              <a:t> (</a:t>
            </a:r>
            <a:r>
              <a:rPr lang="bg-BG" b="1" dirty="0" smtClean="0"/>
              <a:t>вектори</a:t>
            </a:r>
            <a:r>
              <a:rPr lang="bg-BG" dirty="0" smtClean="0"/>
              <a:t>) се получават обекти с </a:t>
            </a:r>
            <a:r>
              <a:rPr lang="bg-BG" b="1" dirty="0" smtClean="0"/>
              <a:t>различни</a:t>
            </a:r>
            <a:r>
              <a:rPr lang="bg-BG" dirty="0" smtClean="0"/>
              <a:t> </a:t>
            </a:r>
            <a:r>
              <a:rPr lang="bg-BG" b="1" dirty="0" smtClean="0"/>
              <a:t>форми</a:t>
            </a:r>
            <a:r>
              <a:rPr lang="bg-BG" dirty="0" smtClean="0"/>
              <a:t> и </a:t>
            </a:r>
            <a:r>
              <a:rPr lang="bg-BG" b="1" dirty="0" smtClean="0"/>
              <a:t>размери</a:t>
            </a:r>
          </a:p>
          <a:p>
            <a:r>
              <a:rPr lang="bg-BG" dirty="0" smtClean="0"/>
              <a:t>Всяка линия има:</a:t>
            </a:r>
          </a:p>
          <a:p>
            <a:pPr lvl="1"/>
            <a:r>
              <a:rPr lang="bg-BG" dirty="0" smtClean="0"/>
              <a:t>Форма</a:t>
            </a:r>
          </a:p>
          <a:p>
            <a:pPr lvl="1"/>
            <a:r>
              <a:rPr lang="bg-BG" dirty="0" smtClean="0"/>
              <a:t>Дебелина</a:t>
            </a:r>
          </a:p>
          <a:p>
            <a:pPr lvl="1"/>
            <a:r>
              <a:rPr lang="bg-BG" dirty="0" smtClean="0"/>
              <a:t>Цвят</a:t>
            </a:r>
          </a:p>
          <a:p>
            <a:pPr lvl="1"/>
            <a:r>
              <a:rPr lang="bg-BG" dirty="0" smtClean="0"/>
              <a:t>Вид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Векторна графика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3744000"/>
            <a:ext cx="6907414" cy="259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Основните </a:t>
            </a:r>
            <a:r>
              <a:rPr lang="bg-BG" b="1" dirty="0"/>
              <a:t>характеристики</a:t>
            </a:r>
            <a:r>
              <a:rPr lang="bg-BG" dirty="0"/>
              <a:t> на </a:t>
            </a:r>
            <a:r>
              <a:rPr lang="bg-BG" b="1" dirty="0" smtClean="0"/>
              <a:t>векторната </a:t>
            </a:r>
            <a:r>
              <a:rPr lang="bg-BG" b="1" dirty="0"/>
              <a:t>графика </a:t>
            </a:r>
            <a:r>
              <a:rPr lang="bg-BG" dirty="0"/>
              <a:t>са</a:t>
            </a:r>
            <a:r>
              <a:rPr lang="bg-BG" dirty="0" smtClean="0"/>
              <a:t>:</a:t>
            </a:r>
          </a:p>
          <a:p>
            <a:pPr lvl="1"/>
            <a:r>
              <a:rPr lang="bg-BG" b="1" dirty="0" smtClean="0"/>
              <a:t>Малък обем </a:t>
            </a:r>
            <a:r>
              <a:rPr lang="bg-BG" dirty="0" smtClean="0"/>
              <a:t>на файла</a:t>
            </a:r>
          </a:p>
          <a:p>
            <a:pPr lvl="1"/>
            <a:r>
              <a:rPr lang="bg-BG" b="1" dirty="0" smtClean="0"/>
              <a:t>Високо качество </a:t>
            </a:r>
            <a:r>
              <a:rPr lang="bg-BG" dirty="0" smtClean="0"/>
              <a:t>при </a:t>
            </a:r>
            <a:r>
              <a:rPr lang="bg-BG" b="1" dirty="0" smtClean="0"/>
              <a:t>намаляване</a:t>
            </a:r>
            <a:r>
              <a:rPr lang="bg-BG" dirty="0" smtClean="0"/>
              <a:t> и </a:t>
            </a:r>
            <a:r>
              <a:rPr lang="bg-BG" b="1" dirty="0" smtClean="0"/>
              <a:t>увеличаване</a:t>
            </a:r>
            <a:r>
              <a:rPr lang="bg-BG" dirty="0" smtClean="0"/>
              <a:t> на изображението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характеристики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00" y="3056400"/>
            <a:ext cx="3817800" cy="38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6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dirty="0" smtClean="0"/>
              <a:t>Основният недостатък на векторната графика е </a:t>
            </a:r>
            <a:r>
              <a:rPr lang="bg-BG" b="1" dirty="0" smtClean="0"/>
              <a:t>невъзможността</a:t>
            </a:r>
            <a:r>
              <a:rPr lang="bg-BG" dirty="0" smtClean="0"/>
              <a:t> да създава </a:t>
            </a:r>
            <a:r>
              <a:rPr lang="bg-BG" b="1" dirty="0" smtClean="0"/>
              <a:t>фотореалистични изображения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Недостатъци при </a:t>
            </a:r>
            <a:r>
              <a:rPr lang="bg-BG" dirty="0" smtClean="0"/>
              <a:t>векторната </a:t>
            </a:r>
            <a:r>
              <a:rPr lang="bg-BG" dirty="0"/>
              <a:t>графика</a:t>
            </a:r>
            <a:endParaRPr lang="en-US" dirty="0"/>
          </a:p>
        </p:txBody>
      </p:sp>
      <p:pic>
        <p:nvPicPr>
          <p:cNvPr id="2050" name="Picture 2" descr="140,000+ Free Vector Stock Art Images, Hand Selected - Pixabay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10" y="3114000"/>
            <a:ext cx="8415425" cy="32142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Най-известните </a:t>
            </a:r>
            <a:r>
              <a:rPr lang="bg-BG" b="1" dirty="0"/>
              <a:t>програми</a:t>
            </a:r>
            <a:r>
              <a:rPr lang="bg-BG" dirty="0"/>
              <a:t> за </a:t>
            </a:r>
            <a:r>
              <a:rPr lang="bg-BG" b="1" dirty="0"/>
              <a:t>обработка</a:t>
            </a:r>
            <a:r>
              <a:rPr lang="bg-BG" dirty="0"/>
              <a:t> на </a:t>
            </a:r>
            <a:r>
              <a:rPr lang="bg-BG" b="1" dirty="0" smtClean="0"/>
              <a:t>векторна </a:t>
            </a:r>
            <a:r>
              <a:rPr lang="bg-BG" b="1" dirty="0"/>
              <a:t>графика</a:t>
            </a:r>
            <a:r>
              <a:rPr lang="bg-BG" dirty="0"/>
              <a:t> са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Adobe Illustrator</a:t>
            </a:r>
          </a:p>
          <a:p>
            <a:pPr lvl="1"/>
            <a:r>
              <a:rPr lang="en-US" dirty="0" err="1" smtClean="0"/>
              <a:t>Autocad</a:t>
            </a:r>
            <a:endParaRPr lang="en-US" dirty="0" smtClean="0"/>
          </a:p>
          <a:p>
            <a:pPr lvl="1"/>
            <a:r>
              <a:rPr lang="en-US" dirty="0" err="1" smtClean="0"/>
              <a:t>CorelDRAW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Програми за обработка на </a:t>
            </a:r>
            <a:r>
              <a:rPr lang="bg-BG" dirty="0" smtClean="0"/>
              <a:t>векторна </a:t>
            </a:r>
            <a:r>
              <a:rPr lang="bg-BG" dirty="0"/>
              <a:t>графика</a:t>
            </a:r>
            <a:endParaRPr lang="en-US" dirty="0"/>
          </a:p>
        </p:txBody>
      </p:sp>
      <p:pic>
        <p:nvPicPr>
          <p:cNvPr id="3074" name="Picture 2" descr="upload.wikimedia.org/wikipedia/commons/thumb/f/fb/...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195" y="4669728"/>
            <a:ext cx="1826376" cy="178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utocad Logo, symbol, meaning, history, PNG, brand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6"/>
          <a:stretch/>
        </p:blipFill>
        <p:spPr bwMode="auto">
          <a:xfrm>
            <a:off x="4532197" y="4545659"/>
            <a:ext cx="3127606" cy="18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relDraw Logo PNG Vector (PDF)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430" y="4669728"/>
            <a:ext cx="1573379" cy="17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5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TODO</a:t>
            </a:r>
            <a:endParaRPr lang="en-US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Растерна</a:t>
            </a:r>
            <a:r>
              <a:rPr lang="bg-BG" dirty="0" smtClean="0"/>
              <a:t> графика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Векторна</a:t>
            </a:r>
            <a:r>
              <a:rPr lang="bg-BG" dirty="0" smtClean="0"/>
              <a:t> графика</a:t>
            </a:r>
          </a:p>
          <a:p>
            <a:r>
              <a:rPr lang="bg-BG" dirty="0" smtClean="0"/>
              <a:t>Основни графични файлови </a:t>
            </a:r>
            <a:r>
              <a:rPr lang="bg-BG" b="1" dirty="0" smtClean="0"/>
              <a:t>формати</a:t>
            </a:r>
            <a:endParaRPr lang="en-US" b="1" dirty="0" smtClean="0"/>
          </a:p>
          <a:p>
            <a:r>
              <a:rPr lang="bg-BG" dirty="0" smtClean="0"/>
              <a:t>͏</a:t>
            </a:r>
            <a:r>
              <a:rPr lang="bg-BG" b="1" dirty="0" smtClean="0"/>
              <a:t>Съхраняване</a:t>
            </a:r>
            <a:r>
              <a:rPr lang="bg-BG" dirty="0" smtClean="0"/>
              <a:t> на изображение в </a:t>
            </a:r>
            <a:r>
              <a:rPr lang="bg-BG" b="1" dirty="0" smtClean="0"/>
              <a:t>различни</a:t>
            </a:r>
            <a:r>
              <a:rPr lang="bg-BG" dirty="0" smtClean="0"/>
              <a:t> </a:t>
            </a:r>
            <a:r>
              <a:rPr lang="bg-BG" b="1" dirty="0" smtClean="0"/>
              <a:t>графични</a:t>
            </a:r>
            <a:r>
              <a:rPr lang="bg-BG" dirty="0" smtClean="0"/>
              <a:t> </a:t>
            </a:r>
            <a:r>
              <a:rPr lang="bg-BG" b="1" dirty="0" smtClean="0"/>
              <a:t>формати</a:t>
            </a:r>
            <a:endParaRPr lang="bg-BG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характеристики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Растерна графика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224000"/>
            <a:ext cx="2606250" cy="26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7020000" cy="5546589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Растерна графика </a:t>
            </a:r>
            <a:r>
              <a:rPr lang="bg-BG" dirty="0" smtClean="0"/>
              <a:t>– изображения, които се състоят от </a:t>
            </a:r>
            <a:r>
              <a:rPr lang="bg-BG" b="1" dirty="0" smtClean="0"/>
              <a:t>множество</a:t>
            </a:r>
            <a:r>
              <a:rPr lang="bg-BG" dirty="0" smtClean="0"/>
              <a:t> </a:t>
            </a:r>
            <a:r>
              <a:rPr lang="bg-BG" b="1" dirty="0" smtClean="0"/>
              <a:t>пиксели</a:t>
            </a:r>
          </a:p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Пиксел</a:t>
            </a:r>
            <a:r>
              <a:rPr lang="bg-BG" dirty="0" smtClean="0"/>
              <a:t> – </a:t>
            </a:r>
            <a:r>
              <a:rPr lang="ru-RU" b="1" dirty="0"/>
              <a:t>най-малкият елемент</a:t>
            </a:r>
            <a:r>
              <a:rPr lang="ru-RU" dirty="0"/>
              <a:t>, който </a:t>
            </a:r>
            <a:r>
              <a:rPr lang="ru-RU" dirty="0" smtClean="0"/>
              <a:t>изгражда двумерно цифрово изображение</a:t>
            </a:r>
          </a:p>
          <a:p>
            <a:pPr lvl="1"/>
            <a:r>
              <a:rPr lang="ru-RU" dirty="0" smtClean="0"/>
              <a:t>Подредени са в двумерна правоъгълна решекта (растер)</a:t>
            </a:r>
          </a:p>
          <a:p>
            <a:pPr lvl="1"/>
            <a:r>
              <a:rPr lang="ru-RU" dirty="0" smtClean="0"/>
              <a:t>Могат да бъдат с различни цветове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е растерната графика?</a:t>
            </a:r>
            <a:endParaRPr lang="en-US" dirty="0"/>
          </a:p>
        </p:txBody>
      </p:sp>
      <p:pic>
        <p:nvPicPr>
          <p:cNvPr id="4098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000" y="1841037"/>
            <a:ext cx="3387914" cy="47772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Поради особеностите на </a:t>
            </a:r>
            <a:r>
              <a:rPr lang="ru-RU" b="1" dirty="0"/>
              <a:t>човешкото зрение </a:t>
            </a:r>
            <a:r>
              <a:rPr lang="ru-RU" dirty="0"/>
              <a:t>и малките размери на пискелите отделните </a:t>
            </a:r>
            <a:r>
              <a:rPr lang="ru-RU" dirty="0" smtClean="0"/>
              <a:t>точки </a:t>
            </a:r>
            <a:r>
              <a:rPr lang="ru-RU" dirty="0"/>
              <a:t>се </a:t>
            </a:r>
            <a:r>
              <a:rPr lang="ru-RU" b="1" dirty="0"/>
              <a:t>сливат</a:t>
            </a:r>
            <a:r>
              <a:rPr lang="ru-RU" dirty="0"/>
              <a:t> в </a:t>
            </a:r>
            <a:r>
              <a:rPr lang="ru-RU" b="1" dirty="0"/>
              <a:t>цялостно изображение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Растерна графика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r="10276" b="3646"/>
          <a:stretch/>
        </p:blipFill>
        <p:spPr>
          <a:xfrm>
            <a:off x="381000" y="2909250"/>
            <a:ext cx="5535000" cy="3804750"/>
          </a:xfrm>
          <a:prstGeom prst="rect">
            <a:avLst/>
          </a:prstGeom>
        </p:spPr>
      </p:pic>
      <p:pic>
        <p:nvPicPr>
          <p:cNvPr id="3082" name="Picture 10" descr="Pixelowe rysunki ✔️ - 26 ✔️ - Wattp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00" y="3789000"/>
            <a:ext cx="1707477" cy="192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1" t="8804" r="42415" b="57351"/>
          <a:stretch/>
        </p:blipFill>
        <p:spPr>
          <a:xfrm>
            <a:off x="6574808" y="2565292"/>
            <a:ext cx="4858602" cy="4079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64580">
            <a:off x="2089290" y="3739979"/>
            <a:ext cx="1823243" cy="182324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888477" y="4568816"/>
            <a:ext cx="2475000" cy="270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Основните </a:t>
            </a:r>
            <a:r>
              <a:rPr lang="bg-BG" b="1" dirty="0" smtClean="0"/>
              <a:t>характеристики</a:t>
            </a:r>
            <a:r>
              <a:rPr lang="bg-BG" dirty="0" smtClean="0"/>
              <a:t> на </a:t>
            </a:r>
            <a:r>
              <a:rPr lang="bg-BG" b="1" dirty="0" smtClean="0"/>
              <a:t>растерната графика </a:t>
            </a:r>
            <a:r>
              <a:rPr lang="bg-BG" dirty="0" smtClean="0"/>
              <a:t>са:</a:t>
            </a:r>
          </a:p>
          <a:p>
            <a:pPr lvl="1"/>
            <a:r>
              <a:rPr lang="bg-BG" dirty="0" smtClean="0"/>
              <a:t>Разделителна способност</a:t>
            </a:r>
          </a:p>
          <a:p>
            <a:pPr lvl="1"/>
            <a:r>
              <a:rPr lang="bg-BG" dirty="0" smtClean="0"/>
              <a:t>Размер</a:t>
            </a:r>
          </a:p>
          <a:p>
            <a:pPr lvl="1"/>
            <a:r>
              <a:rPr lang="bg-BG" dirty="0" smtClean="0"/>
              <a:t>Дълбочина на цвета</a:t>
            </a:r>
          </a:p>
          <a:p>
            <a:pPr lvl="1"/>
            <a:r>
              <a:rPr lang="bg-BG" dirty="0" smtClean="0"/>
              <a:t>Цветност</a:t>
            </a:r>
          </a:p>
          <a:p>
            <a:pPr lvl="1"/>
            <a:r>
              <a:rPr lang="bg-BG" dirty="0" smtClean="0"/>
              <a:t>Цветови модел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характеристики</a:t>
            </a:r>
            <a:endParaRPr lang="en-US" dirty="0"/>
          </a:p>
        </p:txBody>
      </p:sp>
      <p:pic>
        <p:nvPicPr>
          <p:cNvPr id="5122" name="Picture 2" descr="https://upload.wikimedia.org/wikipedia/commons/thumb/2/2b/Pixel-example.png/270px-Pixel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402" y="3249000"/>
            <a:ext cx="6244028" cy="293700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8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Броя на цветовете има значение при </a:t>
            </a:r>
            <a:r>
              <a:rPr lang="bg-BG" b="1" dirty="0" smtClean="0"/>
              <a:t>съхраняване</a:t>
            </a:r>
            <a:r>
              <a:rPr lang="bg-BG" dirty="0" smtClean="0"/>
              <a:t> на </a:t>
            </a:r>
            <a:r>
              <a:rPr lang="bg-BG" b="1" dirty="0" smtClean="0"/>
              <a:t>информация</a:t>
            </a:r>
            <a:r>
              <a:rPr lang="bg-BG" dirty="0" smtClean="0"/>
              <a:t> за </a:t>
            </a:r>
            <a:r>
              <a:rPr lang="bg-BG" b="1" dirty="0" smtClean="0"/>
              <a:t>цветовете</a:t>
            </a:r>
            <a:r>
              <a:rPr lang="bg-BG" dirty="0" smtClean="0"/>
              <a:t> във файла на изображението</a:t>
            </a:r>
          </a:p>
          <a:p>
            <a:r>
              <a:rPr lang="bg-BG" dirty="0" smtClean="0"/>
              <a:t>За всеки </a:t>
            </a:r>
            <a:r>
              <a:rPr lang="bg-BG" b="1" dirty="0" smtClean="0"/>
              <a:t>пиксел</a:t>
            </a:r>
            <a:r>
              <a:rPr lang="bg-BG" dirty="0" smtClean="0"/>
              <a:t> при:</a:t>
            </a:r>
          </a:p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Черно-бяло</a:t>
            </a:r>
            <a:r>
              <a:rPr lang="bg-BG" dirty="0" smtClean="0"/>
              <a:t> изображение е достатъчен </a:t>
            </a:r>
            <a:r>
              <a:rPr lang="bg-BG" b="1" dirty="0" smtClean="0">
                <a:solidFill>
                  <a:schemeClr val="bg1"/>
                </a:solidFill>
              </a:rPr>
              <a:t>1</a:t>
            </a:r>
            <a:r>
              <a:rPr lang="bg-BG" b="1" dirty="0" smtClean="0"/>
              <a:t> бит</a:t>
            </a:r>
          </a:p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256</a:t>
            </a:r>
            <a:r>
              <a:rPr lang="bg-BG" b="1" dirty="0" smtClean="0"/>
              <a:t> цвята </a:t>
            </a:r>
            <a:r>
              <a:rPr lang="bg-BG" dirty="0" smtClean="0"/>
              <a:t>са необходими </a:t>
            </a:r>
            <a:r>
              <a:rPr lang="bg-BG" b="1" dirty="0" smtClean="0">
                <a:solidFill>
                  <a:schemeClr val="bg1"/>
                </a:solidFill>
              </a:rPr>
              <a:t>8</a:t>
            </a:r>
            <a:r>
              <a:rPr lang="bg-BG" b="1" dirty="0" smtClean="0"/>
              <a:t> бита</a:t>
            </a:r>
          </a:p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65 536 </a:t>
            </a:r>
            <a:r>
              <a:rPr lang="bg-BG" b="1" dirty="0" smtClean="0"/>
              <a:t>цвята </a:t>
            </a:r>
            <a:r>
              <a:rPr lang="bg-BG" dirty="0" smtClean="0"/>
              <a:t>са необходими </a:t>
            </a:r>
            <a:r>
              <a:rPr lang="bg-BG" b="1" dirty="0" smtClean="0">
                <a:solidFill>
                  <a:schemeClr val="bg1"/>
                </a:solidFill>
              </a:rPr>
              <a:t>16</a:t>
            </a:r>
            <a:r>
              <a:rPr lang="bg-BG" b="1" dirty="0" smtClean="0"/>
              <a:t> бита</a:t>
            </a:r>
          </a:p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16.7 милиона</a:t>
            </a:r>
            <a:r>
              <a:rPr lang="bg-BG" b="1" dirty="0" smtClean="0"/>
              <a:t> цвята </a:t>
            </a:r>
            <a:r>
              <a:rPr lang="bg-BG" dirty="0" smtClean="0"/>
              <a:t>са необходими </a:t>
            </a:r>
            <a:r>
              <a:rPr lang="bg-BG" b="1" dirty="0" smtClean="0">
                <a:solidFill>
                  <a:schemeClr val="bg1"/>
                </a:solidFill>
              </a:rPr>
              <a:t>24</a:t>
            </a:r>
            <a:r>
              <a:rPr lang="bg-BG" b="1" dirty="0" smtClean="0"/>
              <a:t> бита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Броя на цветовете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7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054444" cy="5528766"/>
          </a:xfrm>
        </p:spPr>
        <p:txBody>
          <a:bodyPr>
            <a:normAutofit/>
          </a:bodyPr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Цветови модел </a:t>
            </a:r>
            <a:r>
              <a:rPr lang="bg-BG" dirty="0" smtClean="0"/>
              <a:t>– използва се за </a:t>
            </a:r>
            <a:r>
              <a:rPr lang="bg-BG" b="1" dirty="0" smtClean="0"/>
              <a:t>представяне</a:t>
            </a:r>
            <a:r>
              <a:rPr lang="bg-BG" dirty="0" smtClean="0"/>
              <a:t> на </a:t>
            </a:r>
            <a:r>
              <a:rPr lang="bg-BG" b="1" dirty="0" smtClean="0"/>
              <a:t>цветовете</a:t>
            </a:r>
            <a:r>
              <a:rPr lang="bg-BG" dirty="0" smtClean="0"/>
              <a:t> при растерната графика</a:t>
            </a:r>
          </a:p>
          <a:p>
            <a:r>
              <a:rPr lang="bg-BG" b="1" dirty="0" smtClean="0"/>
              <a:t>Най-разпространените</a:t>
            </a:r>
            <a:r>
              <a:rPr lang="bg-BG" dirty="0" smtClean="0"/>
              <a:t> са:</a:t>
            </a:r>
          </a:p>
          <a:p>
            <a:pPr lvl="1"/>
            <a:r>
              <a:rPr lang="en-US" dirty="0" smtClean="0"/>
              <a:t>͏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accent2"/>
                </a:solidFill>
              </a:rPr>
              <a:t>G</a:t>
            </a:r>
            <a:r>
              <a:rPr lang="en-US" dirty="0" smtClean="0">
                <a:solidFill>
                  <a:schemeClr val="accent3"/>
                </a:solidFill>
              </a:rPr>
              <a:t>B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ed – </a:t>
            </a:r>
            <a:r>
              <a:rPr lang="bg-BG" dirty="0" smtClean="0"/>
              <a:t>червено, </a:t>
            </a:r>
            <a:r>
              <a:rPr lang="en-US" dirty="0" smtClean="0">
                <a:solidFill>
                  <a:schemeClr val="accent2"/>
                </a:solidFill>
              </a:rPr>
              <a:t>G</a:t>
            </a:r>
            <a:r>
              <a:rPr lang="en-US" dirty="0" smtClean="0"/>
              <a:t>reen – </a:t>
            </a:r>
            <a:r>
              <a:rPr lang="bg-BG" dirty="0" smtClean="0"/>
              <a:t>зелено, </a:t>
            </a:r>
            <a:r>
              <a:rPr lang="en-US" dirty="0" smtClean="0">
                <a:solidFill>
                  <a:schemeClr val="accent3"/>
                </a:solidFill>
              </a:rPr>
              <a:t>B</a:t>
            </a:r>
            <a:r>
              <a:rPr lang="en-US" dirty="0" smtClean="0"/>
              <a:t>lue </a:t>
            </a:r>
            <a:r>
              <a:rPr lang="en-US" dirty="0"/>
              <a:t>– </a:t>
            </a:r>
            <a:r>
              <a:rPr lang="bg-BG" dirty="0" smtClean="0"/>
              <a:t>синьо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bg-BG" b="1" dirty="0"/>
              <a:t>Мониторите</a:t>
            </a:r>
            <a:r>
              <a:rPr lang="bg-BG" dirty="0"/>
              <a:t>, </a:t>
            </a:r>
            <a:r>
              <a:rPr lang="bg-BG" b="1" dirty="0"/>
              <a:t>скенерите</a:t>
            </a:r>
            <a:r>
              <a:rPr lang="bg-BG" dirty="0"/>
              <a:t>, и </a:t>
            </a:r>
            <a:r>
              <a:rPr lang="bg-BG" b="1" dirty="0"/>
              <a:t>цифровите</a:t>
            </a:r>
            <a:r>
              <a:rPr lang="bg-BG" dirty="0"/>
              <a:t> </a:t>
            </a:r>
            <a:r>
              <a:rPr lang="bg-BG" b="1" dirty="0" smtClean="0"/>
              <a:t>фотоапарати</a:t>
            </a:r>
            <a:r>
              <a:rPr lang="bg-BG" dirty="0" smtClean="0"/>
              <a:t> го </a:t>
            </a:r>
            <a:r>
              <a:rPr lang="bg-BG" dirty="0"/>
              <a:t>използват</a:t>
            </a:r>
            <a:endParaRPr lang="bg-BG" dirty="0" smtClean="0"/>
          </a:p>
          <a:p>
            <a:pPr lvl="1"/>
            <a:r>
              <a:rPr lang="en-US" dirty="0" smtClean="0"/>
              <a:t>͏</a:t>
            </a:r>
            <a:r>
              <a:rPr lang="en-US" dirty="0" smtClean="0">
                <a:solidFill>
                  <a:srgbClr val="00FFFF"/>
                </a:solidFill>
              </a:rPr>
              <a:t>C</a:t>
            </a:r>
            <a:r>
              <a:rPr lang="en-US" dirty="0" smtClean="0">
                <a:solidFill>
                  <a:srgbClr val="FF00FF"/>
                </a:solidFill>
              </a:rPr>
              <a:t>M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 smtClean="0">
                <a:solidFill>
                  <a:srgbClr val="080808"/>
                </a:solidFill>
              </a:rPr>
              <a:t>K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FFFF"/>
                </a:solidFill>
              </a:rPr>
              <a:t>C</a:t>
            </a:r>
            <a:r>
              <a:rPr lang="en-US" dirty="0" smtClean="0"/>
              <a:t>yan – </a:t>
            </a:r>
            <a:r>
              <a:rPr lang="bg-BG" dirty="0" smtClean="0"/>
              <a:t>синьо-зелен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FF"/>
                </a:solidFill>
              </a:rPr>
              <a:t>M</a:t>
            </a:r>
            <a:r>
              <a:rPr lang="en-US" dirty="0" smtClean="0"/>
              <a:t>agenta – </a:t>
            </a:r>
            <a:r>
              <a:rPr lang="bg-BG" dirty="0" smtClean="0"/>
              <a:t>пурпурен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Y</a:t>
            </a:r>
            <a:r>
              <a:rPr lang="en-US" dirty="0" smtClean="0"/>
              <a:t>ellow – </a:t>
            </a:r>
            <a:r>
              <a:rPr lang="bg-BG" dirty="0" smtClean="0"/>
              <a:t>жълто</a:t>
            </a:r>
            <a:r>
              <a:rPr lang="en-US" dirty="0" smtClean="0"/>
              <a:t>, Blac</a:t>
            </a:r>
            <a:r>
              <a:rPr lang="en-US" dirty="0" smtClean="0">
                <a:solidFill>
                  <a:srgbClr val="080808"/>
                </a:solidFill>
              </a:rPr>
              <a:t>K</a:t>
            </a:r>
            <a:r>
              <a:rPr lang="en-US" dirty="0" smtClean="0"/>
              <a:t> – </a:t>
            </a:r>
            <a:r>
              <a:rPr lang="bg-BG" dirty="0" smtClean="0"/>
              <a:t>черно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bg-BG" b="1" dirty="0" smtClean="0"/>
              <a:t>Печатащите</a:t>
            </a:r>
            <a:r>
              <a:rPr lang="bg-BG" dirty="0" smtClean="0"/>
              <a:t> </a:t>
            </a:r>
            <a:r>
              <a:rPr lang="bg-BG" b="1" dirty="0" smtClean="0"/>
              <a:t>устройства</a:t>
            </a:r>
            <a:r>
              <a:rPr lang="bg-BG" dirty="0" smtClean="0"/>
              <a:t> го използват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Цветови модел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5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Основният недостатък на растерната графика е </a:t>
            </a:r>
            <a:r>
              <a:rPr lang="bg-BG" b="1" dirty="0" smtClean="0"/>
              <a:t>загубата</a:t>
            </a:r>
            <a:r>
              <a:rPr lang="bg-BG" dirty="0" smtClean="0"/>
              <a:t> на </a:t>
            </a:r>
            <a:r>
              <a:rPr lang="bg-BG" b="1" dirty="0" smtClean="0"/>
              <a:t>качеството</a:t>
            </a:r>
            <a:r>
              <a:rPr lang="bg-BG" dirty="0" smtClean="0"/>
              <a:t> при </a:t>
            </a:r>
            <a:r>
              <a:rPr lang="bg-BG" b="1" dirty="0" smtClean="0"/>
              <a:t>промяна</a:t>
            </a:r>
            <a:r>
              <a:rPr lang="bg-BG" dirty="0" smtClean="0"/>
              <a:t> на </a:t>
            </a:r>
            <a:r>
              <a:rPr lang="bg-BG" b="1" dirty="0" smtClean="0"/>
              <a:t>размера</a:t>
            </a:r>
            <a:r>
              <a:rPr lang="bg-BG" dirty="0" smtClean="0"/>
              <a:t> на изображението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Недостатъци при растерната графика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08" y="2844000"/>
            <a:ext cx="5618185" cy="37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1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5649</TotalTime>
  <Words>585</Words>
  <Application>Microsoft Office PowerPoint</Application>
  <PresentationFormat>Widescreen</PresentationFormat>
  <Paragraphs>106</Paragraphs>
  <Slides>19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SoftUni</vt:lpstr>
      <vt:lpstr>Основни файлови формати при създаване и обработка на изображения</vt:lpstr>
      <vt:lpstr>Съдържание</vt:lpstr>
      <vt:lpstr>Растерна графика</vt:lpstr>
      <vt:lpstr>Какво е растерната графика?</vt:lpstr>
      <vt:lpstr>Растерна графика</vt:lpstr>
      <vt:lpstr>Основни характеристики</vt:lpstr>
      <vt:lpstr>Броя на цветовете</vt:lpstr>
      <vt:lpstr>Цветови модел</vt:lpstr>
      <vt:lpstr>Недостатъци при растерната графика</vt:lpstr>
      <vt:lpstr>Програми за обработка на растерна графика</vt:lpstr>
      <vt:lpstr>Векторна графика</vt:lpstr>
      <vt:lpstr>Какво е векторна графика?</vt:lpstr>
      <vt:lpstr>Векторна графика</vt:lpstr>
      <vt:lpstr>Основни характеристики</vt:lpstr>
      <vt:lpstr>Недостатъци при векторната графика</vt:lpstr>
      <vt:lpstr>Програми за обработка на векторна графика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Основни файлови формати при създаване и обработка на изображения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1036</cp:revision>
  <dcterms:created xsi:type="dcterms:W3CDTF">2018-05-23T13:08:44Z</dcterms:created>
  <dcterms:modified xsi:type="dcterms:W3CDTF">2024-06-13T14:34:50Z</dcterms:modified>
  <cp:category/>
</cp:coreProperties>
</file>