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431" r:id="rId4"/>
    <p:sldId id="518" r:id="rId5"/>
    <p:sldId id="519" r:id="rId6"/>
    <p:sldId id="458" r:id="rId7"/>
    <p:sldId id="520" r:id="rId8"/>
    <p:sldId id="521" r:id="rId9"/>
    <p:sldId id="522" r:id="rId10"/>
    <p:sldId id="523" r:id="rId11"/>
    <p:sldId id="524" r:id="rId12"/>
    <p:sldId id="464" r:id="rId13"/>
    <p:sldId id="525" r:id="rId14"/>
    <p:sldId id="526" r:id="rId15"/>
    <p:sldId id="527" r:id="rId16"/>
    <p:sldId id="528" r:id="rId17"/>
    <p:sldId id="484" r:id="rId18"/>
    <p:sldId id="432" r:id="rId19"/>
    <p:sldId id="530" r:id="rId20"/>
    <p:sldId id="531" r:id="rId21"/>
    <p:sldId id="529" r:id="rId22"/>
    <p:sldId id="447" r:id="rId23"/>
    <p:sldId id="475" r:id="rId24"/>
    <p:sldId id="476" r:id="rId25"/>
    <p:sldId id="532" r:id="rId26"/>
    <p:sldId id="477" r:id="rId27"/>
    <p:sldId id="478" r:id="rId28"/>
    <p:sldId id="322" r:id="rId29"/>
    <p:sldId id="573" r:id="rId30"/>
    <p:sldId id="57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A4427AD-0E82-4EE8-AE60-361D360D1780}">
          <p14:sldIdLst>
            <p14:sldId id="256"/>
            <p14:sldId id="257"/>
          </p14:sldIdLst>
        </p14:section>
        <p14:section name="Избиране на подходяща структура от данни" id="{CA894E9C-755A-428C-BF4B-C60205EA5F9E}">
          <p14:sldIdLst>
            <p14:sldId id="431"/>
            <p14:sldId id="518"/>
            <p14:sldId id="519"/>
            <p14:sldId id="458"/>
            <p14:sldId id="520"/>
            <p14:sldId id="521"/>
            <p14:sldId id="522"/>
            <p14:sldId id="523"/>
            <p14:sldId id="524"/>
            <p14:sldId id="464"/>
            <p14:sldId id="525"/>
            <p14:sldId id="526"/>
            <p14:sldId id="527"/>
            <p14:sldId id="528"/>
            <p14:sldId id="484"/>
            <p14:sldId id="432"/>
            <p14:sldId id="530"/>
            <p14:sldId id="531"/>
          </p14:sldIdLst>
        </p14:section>
        <p14:section name="Комбиниране на структури от данни" id="{2408F8E1-45FE-45F0-BD0B-F2810C31EBA9}">
          <p14:sldIdLst>
            <p14:sldId id="529"/>
            <p14:sldId id="447"/>
            <p14:sldId id="475"/>
            <p14:sldId id="476"/>
            <p14:sldId id="532"/>
            <p14:sldId id="477"/>
            <p14:sldId id="478"/>
          </p14:sldIdLst>
        </p14:section>
        <p14:section name="Обобщение" id="{7CAF8B52-F85B-4423-B861-67B0603FF0DF}">
          <p14:sldIdLst>
            <p14:sldId id="322"/>
            <p14:sldId id="573"/>
            <p14:sldId id="5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F7F4E7-0FB2-C7DA-A1CA-2B04D3D718DD}" v="261" dt="2023-02-09T18:32:45.841"/>
    <p1510:client id="{17C65F9E-712E-8C95-D37E-ED196ADFFC42}" v="332" dt="2023-02-15T20:50:48.879"/>
    <p1510:client id="{2B43FD71-6224-EA17-38C6-FC808A712E15}" v="644" dt="2023-02-02T20:22:34.163"/>
    <p1510:client id="{B27D90A8-4B51-0129-B5CC-68A7E17CD54E}" v="61" dt="2023-02-07T20:46:25.318"/>
    <p1510:client id="{C1947081-0DA1-A3B4-1681-C0D4F33ABC40}" v="112" dt="2023-02-08T19:37:08.891"/>
    <p1510:client id="{CB68C0B6-54F7-3853-F68E-D91CE9BF7059}" v="1068" dt="2023-02-06T16:00:21.987"/>
    <p1510:client id="{D9FBF6CD-C8B0-E3D3-A465-8A5C938EB64A}" v="29" dt="2023-02-14T18:51:51.294"/>
    <p1510:client id="{F0B3F74A-CEDF-DBEE-6AA7-25381B5806CB}" v="169" dt="2023-02-09T17:16:57.33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4" autoAdjust="0"/>
    <p:restoredTop sz="94664"/>
  </p:normalViewPr>
  <p:slideViewPr>
    <p:cSldViewPr snapToGrid="0">
      <p:cViewPr varScale="1">
        <p:scale>
          <a:sx n="150" d="100"/>
          <a:sy n="150" d="100"/>
        </p:scale>
        <p:origin x="184" y="20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429" y="47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27.03.23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3/27/23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C09A618D-7438-4C11-B3B5-EDA055841E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33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B6D58E1-FD03-48AD-9036-10C74EF66D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0627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9185A-FFC5-891A-0A6E-8036D46161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1548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28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3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77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8BCF0DE-2781-4DE1-B0CB-36088E49C7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77141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722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008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  <p:sldLayoutId id="2147483691" r:id="rId14"/>
    <p:sldLayoutId id="2147483692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5"/>
          <p:cNvSpPr>
            <a:spLocks noGrp="1"/>
          </p:cNvSpPr>
          <p:nvPr>
            <p:ph type="subTitle" idx="1"/>
          </p:nvPr>
        </p:nvSpPr>
        <p:spPr>
          <a:xfrm>
            <a:off x="554182" y="1066761"/>
            <a:ext cx="11083636" cy="1315728"/>
          </a:xfrm>
        </p:spPr>
        <p:txBody>
          <a:bodyPr/>
          <a:lstStyle/>
          <a:p>
            <a:r>
              <a:rPr lang="bg-BG" dirty="0"/>
              <a:t>Избиране на структура от данни</a:t>
            </a:r>
            <a:endParaRPr lang="en-US" dirty="0"/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Комбиниране на структури от данни</a:t>
            </a:r>
            <a:endParaRPr lang="en-US" sz="4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/>
              <a:t>Софтуерен университет</a:t>
            </a:r>
            <a:endParaRPr lang="en-US" sz="2000" b="0" dirty="0">
              <a:ea typeface="+mn-lt"/>
              <a:cs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672561" y="5368178"/>
            <a:ext cx="3173575" cy="444793"/>
          </a:xfrm>
        </p:spPr>
        <p:txBody>
          <a:bodyPr/>
          <a:lstStyle/>
          <a:p>
            <a:r>
              <a:rPr lang="en-US" sz="2400" dirty="0"/>
              <a:t>Преподавателски екип</a:t>
            </a:r>
            <a:endParaRPr lang="en-US" sz="2400" b="0" dirty="0">
              <a:ea typeface="+mn-lt"/>
              <a:cs typeface="+mn-lt"/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672561" y="4876551"/>
            <a:ext cx="2950749" cy="506408"/>
          </a:xfrm>
        </p:spPr>
        <p:txBody>
          <a:bodyPr/>
          <a:lstStyle/>
          <a:p>
            <a:r>
              <a:rPr lang="en-US" sz="2800" dirty="0">
                <a:ea typeface="+mn-lt"/>
                <a:cs typeface="+mn-lt"/>
              </a:rPr>
              <a:t>СофтУни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B70D63F-E7C1-ABE9-BDAD-C074A819E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622" y="1763888"/>
            <a:ext cx="2980756" cy="333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8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9933" y="1196125"/>
            <a:ext cx="11815018" cy="5561125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bg-BG" sz="3000" dirty="0"/>
              <a:t>Мап, базиран на балансирано дърво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OrderedDictionary&lt;K,V&gt;</a:t>
            </a:r>
            <a:r>
              <a:rPr lang="en-US" sz="3000" dirty="0"/>
              <a:t>)</a:t>
            </a:r>
          </a:p>
          <a:p>
            <a:pPr lvl="1">
              <a:lnSpc>
                <a:spcPct val="95000"/>
              </a:lnSpc>
            </a:pPr>
            <a:r>
              <a:rPr lang="bg-BG" sz="3000" dirty="0"/>
              <a:t>Елементите са </a:t>
            </a:r>
            <a:r>
              <a:rPr lang="bg-BG" sz="3000" b="1" dirty="0">
                <a:solidFill>
                  <a:schemeClr val="bg1"/>
                </a:solidFill>
              </a:rPr>
              <a:t>сортирани по ключ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95000"/>
              </a:lnSpc>
            </a:pPr>
            <a:r>
              <a:rPr lang="bg-BG" sz="3000" dirty="0"/>
              <a:t>Бързо добавяне на двойки </a:t>
            </a:r>
            <a:r>
              <a:rPr lang="bg-BG" sz="3000" b="1" dirty="0">
                <a:solidFill>
                  <a:schemeClr val="bg1"/>
                </a:solidFill>
              </a:rPr>
              <a:t>ключ-стойност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+ </a:t>
            </a:r>
            <a:r>
              <a:rPr lang="bg-BG" sz="3000" dirty="0"/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търсене по ключ</a:t>
            </a:r>
          </a:p>
          <a:p>
            <a:pPr lvl="1">
              <a:lnSpc>
                <a:spcPct val="95000"/>
              </a:lnSpc>
            </a:pPr>
            <a:r>
              <a:rPr lang="bg-BG" sz="3000" dirty="0"/>
              <a:t>Ключовете трябва да бъдат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IComparable&lt;T&gt;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5000"/>
              </a:lnSpc>
            </a:pPr>
            <a:r>
              <a:rPr lang="bg-BG" sz="3000" dirty="0"/>
              <a:t>Балансирано дърво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по-бавно </a:t>
            </a:r>
            <a:r>
              <a:rPr lang="bg-BG" sz="3000" dirty="0"/>
              <a:t>от хеш таблицата</a:t>
            </a:r>
            <a:r>
              <a:rPr lang="en-US" sz="3000" dirty="0"/>
              <a:t>: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O(log n)</a:t>
            </a:r>
            <a:r>
              <a:rPr lang="en-US" sz="3000" b="1" dirty="0"/>
              <a:t> </a:t>
            </a:r>
            <a:r>
              <a:rPr lang="en-US" sz="3000" dirty="0"/>
              <a:t>vs.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en-US" sz="30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9936" y="100750"/>
            <a:ext cx="9792489" cy="882654"/>
          </a:xfrm>
        </p:spPr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Tree Map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A070D3E-228A-787E-A32B-336FEC6959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68261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D54B31A6-CA68-B1D8-5DB0-C4B58EAE4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40840"/>
              </p:ext>
            </p:extLst>
          </p:nvPr>
        </p:nvGraphicFramePr>
        <p:xfrm>
          <a:off x="974605" y="4617131"/>
          <a:ext cx="10242790" cy="208948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90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76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04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340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6963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dirty="0"/>
                        <a:t>Мап, базиран на балансирано дърво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SortedDictionary&lt;K,V&gt;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54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Мулти речник, базиран на хеш таблица 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MultiDictionary&lt;K,V&gt;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добавяне на ключ-стойност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+ </a:t>
            </a:r>
            <a:r>
              <a:rPr lang="bg-BG" sz="3000" dirty="0"/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търсене по ключ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+ </a:t>
            </a:r>
            <a:r>
              <a:rPr lang="bg-BG" sz="3000" b="1" dirty="0">
                <a:solidFill>
                  <a:schemeClr val="bg1"/>
                </a:solidFill>
              </a:rPr>
              <a:t>множество стойности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за ключ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Добавяне на</a:t>
            </a:r>
            <a:r>
              <a:rPr lang="bg-BG" sz="3000" b="1" dirty="0">
                <a:solidFill>
                  <a:schemeClr val="bg1"/>
                </a:solidFill>
              </a:rPr>
              <a:t> нова стойност </a:t>
            </a:r>
            <a:r>
              <a:rPr lang="bg-BG" sz="3000" dirty="0"/>
              <a:t>за </a:t>
            </a:r>
            <a:r>
              <a:rPr lang="bg-BG" sz="3000" b="1" dirty="0">
                <a:solidFill>
                  <a:schemeClr val="bg1"/>
                </a:solidFill>
              </a:rPr>
              <a:t>същия ключ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/>
              <a:t>Ключовете нямат подредба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Multi Map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F9BA421-2D2B-C8DD-2286-A4FF0E497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55006333-C2E5-ADEF-CF76-D46114757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7262933"/>
              </p:ext>
            </p:extLst>
          </p:nvPr>
        </p:nvGraphicFramePr>
        <p:xfrm>
          <a:off x="669474" y="4176661"/>
          <a:ext cx="10853051" cy="21538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9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2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4119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0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9691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dirty="0"/>
                        <a:t>Мулти речник, базиран на хеш таблица 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MultiDictionary&lt;K,V&gt;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17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bg-BG" sz="3400" dirty="0"/>
              <a:t>Мулти речник, базиран на дърво </a:t>
            </a:r>
            <a:r>
              <a:rPr lang="en-US" sz="3400" dirty="0"/>
              <a:t>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OrderedMultiDictionary&lt;K,V&gt;</a:t>
            </a:r>
            <a:r>
              <a:rPr lang="en-US" sz="3400" dirty="0"/>
              <a:t>)</a:t>
            </a:r>
          </a:p>
          <a:p>
            <a:pPr lvl="1">
              <a:lnSpc>
                <a:spcPct val="90000"/>
              </a:lnSpc>
            </a:pPr>
            <a:r>
              <a:rPr lang="bg-BG" sz="3200" dirty="0"/>
              <a:t>Стойностите са </a:t>
            </a:r>
            <a:r>
              <a:rPr lang="bg-BG" sz="3200" b="1" dirty="0">
                <a:solidFill>
                  <a:schemeClr val="bg1"/>
                </a:solidFill>
              </a:rPr>
              <a:t>сортирани по ключ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sz="3200" dirty="0"/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добавяне на ключ-стойност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+ </a:t>
            </a:r>
            <a:r>
              <a:rPr lang="bg-BG" sz="3200" dirty="0"/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търсене по ключ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sz="3200" dirty="0"/>
              <a:t>Добавя </a:t>
            </a:r>
            <a:r>
              <a:rPr lang="bg-BG" sz="3200" b="1" dirty="0">
                <a:solidFill>
                  <a:schemeClr val="bg1"/>
                </a:solidFill>
              </a:rPr>
              <a:t>нова стойност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 </a:t>
            </a:r>
            <a:r>
              <a:rPr lang="bg-BG" sz="3200" b="1" dirty="0">
                <a:solidFill>
                  <a:schemeClr val="bg1"/>
                </a:solidFill>
              </a:rPr>
              <a:t>съществуващ ключ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мулти мап дърво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4997879-2BB0-3F94-4EE6-3B8D2A5E47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76AF38EC-073D-1D28-61A6-5C51D4D32B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8315970"/>
              </p:ext>
            </p:extLst>
          </p:nvPr>
        </p:nvGraphicFramePr>
        <p:xfrm>
          <a:off x="494688" y="4388086"/>
          <a:ext cx="11202624" cy="18857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06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2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8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6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9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353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917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7432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dirty="0"/>
                        <a:t>Мулти речник, базиран на дърво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OrderedMultiDictionary&lt;K,V&gt;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70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04592"/>
            <a:ext cx="11818096" cy="552876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bg-BG" sz="3000" dirty="0"/>
              <a:t>Сет, базиран на хеш таблица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sz="3000" dirty="0"/>
              <a:t>)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Уникални</a:t>
            </a:r>
            <a:r>
              <a:rPr lang="en-US" sz="3000" dirty="0"/>
              <a:t> </a:t>
            </a:r>
            <a:r>
              <a:rPr lang="bg-BG" sz="3000" dirty="0"/>
              <a:t>стойности</a:t>
            </a:r>
            <a:r>
              <a:rPr lang="en-US" sz="3000" dirty="0"/>
              <a:t> + </a:t>
            </a:r>
            <a:r>
              <a:rPr lang="bg-BG" sz="3000" dirty="0"/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добавяне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+ </a:t>
            </a:r>
            <a:r>
              <a:rPr lang="bg-BG" sz="3000" dirty="0"/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проверяване</a:t>
            </a:r>
            <a:endParaRPr lang="en-US" sz="30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sz="3000" dirty="0"/>
              <a:t>Елементите </a:t>
            </a:r>
            <a:r>
              <a:rPr lang="bg-BG" sz="3000" b="1" dirty="0">
                <a:solidFill>
                  <a:schemeClr val="bg1"/>
                </a:solidFill>
              </a:rPr>
              <a:t>нямат подредба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sz="3000" noProof="1"/>
              <a:t>Елементите трябва да бъдат имплементирани с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GetHashCode(…)</a:t>
            </a:r>
            <a:r>
              <a:rPr lang="en-US" sz="3000" dirty="0"/>
              <a:t>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Equals(…)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 err="1"/>
              <a:t>хеш</a:t>
            </a:r>
            <a:r>
              <a:rPr lang="bg-BG" dirty="0"/>
              <a:t> сет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C4D426A-9E23-24B6-D616-60CD2A7D5A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95FF9DFB-8CDE-CDBD-401D-371D3CF2A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0479243"/>
              </p:ext>
            </p:extLst>
          </p:nvPr>
        </p:nvGraphicFramePr>
        <p:xfrm>
          <a:off x="704023" y="4253188"/>
          <a:ext cx="10783953" cy="2253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69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8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0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6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78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776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103448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dirty="0"/>
                        <a:t>Сет, базиран на хеш таблица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HashSet&lt;T&gt;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48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bg-BG" sz="3000" dirty="0"/>
              <a:t>Сет, базиран на балансирано дърво 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SortedSet&lt;T&gt;</a:t>
            </a:r>
            <a:r>
              <a:rPr lang="en-US" sz="3000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Уникални</a:t>
            </a:r>
            <a:r>
              <a:rPr lang="en-US" sz="3000" dirty="0"/>
              <a:t> </a:t>
            </a:r>
            <a:r>
              <a:rPr lang="bg-BG" sz="3000" dirty="0"/>
              <a:t>стойности</a:t>
            </a:r>
            <a:r>
              <a:rPr lang="en-US" sz="3000" dirty="0"/>
              <a:t> + </a:t>
            </a:r>
            <a:r>
              <a:rPr lang="bg-BG" sz="3000" b="1" dirty="0">
                <a:solidFill>
                  <a:schemeClr val="bg1"/>
                </a:solidFill>
              </a:rPr>
              <a:t>бързо сортиране</a:t>
            </a:r>
            <a:endParaRPr lang="en-US" sz="3000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добавяне</a:t>
            </a:r>
            <a:r>
              <a:rPr lang="en-US" sz="3000" dirty="0"/>
              <a:t> + </a:t>
            </a:r>
            <a:r>
              <a:rPr lang="bg-BG" sz="3000" dirty="0"/>
              <a:t>бързо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проверяване</a:t>
            </a:r>
            <a:endParaRPr lang="en-US" sz="3000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sz="3000" dirty="0"/>
              <a:t>Елементите трябва да бъдат имплементирани с </a:t>
            </a:r>
            <a:r>
              <a:rPr lang="en-US" sz="3000" dirty="0"/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IComparable&lt;T&gt;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Tree Set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976CD0B-8CE2-B419-DE04-07DE091CEA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graphicFrame>
        <p:nvGraphicFramePr>
          <p:cNvPr id="8" name="Google Shape;239;p5">
            <a:extLst>
              <a:ext uri="{FF2B5EF4-FFF2-40B4-BE49-F238E27FC236}">
                <a16:creationId xmlns:a16="http://schemas.microsoft.com/office/drawing/2014/main" id="{0667BD0D-A83C-83AB-65C9-8EE1631F85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0124582"/>
              </p:ext>
            </p:extLst>
          </p:nvPr>
        </p:nvGraphicFramePr>
        <p:xfrm>
          <a:off x="635000" y="4421254"/>
          <a:ext cx="11373498" cy="18730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68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1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4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3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45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38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32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7293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dirty="0"/>
                        <a:t>Сет, базиран на балансирано </a:t>
                      </a:r>
                      <a:r>
                        <a:rPr lang="bg-BG" sz="2000" dirty="0" err="1"/>
                        <a:t>дърв</a:t>
                      </a:r>
                      <a:r>
                        <a:rPr lang="en-US" sz="2000" dirty="0"/>
                        <a:t>o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SortedSet&lt;T&gt;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42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Bag</a:t>
            </a:r>
            <a:r>
              <a:rPr lang="bg-BG" sz="3400" dirty="0"/>
              <a:t>, базирана на хеш таблица</a:t>
            </a:r>
            <a:r>
              <a:rPr lang="en-US" sz="3400" dirty="0"/>
              <a:t> 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Bag&lt;T&gt;</a:t>
            </a:r>
            <a:r>
              <a:rPr lang="en-US" sz="3400" dirty="0"/>
              <a:t>)</a:t>
            </a:r>
          </a:p>
          <a:p>
            <a:pPr lvl="1"/>
            <a:r>
              <a:rPr lang="en-US" sz="3200" dirty="0"/>
              <a:t>Bags </a:t>
            </a:r>
            <a:r>
              <a:rPr lang="bg-BG" sz="3200" dirty="0"/>
              <a:t>позволяват </a:t>
            </a:r>
            <a:r>
              <a:rPr lang="bg-BG" sz="3200" b="1" dirty="0">
                <a:solidFill>
                  <a:schemeClr val="bg1"/>
                </a:solidFill>
              </a:rPr>
              <a:t>дублиране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добавяне</a:t>
            </a:r>
            <a:r>
              <a:rPr lang="en-US" sz="3200" dirty="0"/>
              <a:t> + </a:t>
            </a:r>
            <a:r>
              <a:rPr lang="bg-BG" sz="3200" dirty="0"/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намиране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+ </a:t>
            </a:r>
            <a:r>
              <a:rPr lang="bg-BG" sz="3200" dirty="0"/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проверяване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sz="3200" dirty="0"/>
              <a:t>Елементите </a:t>
            </a:r>
            <a:r>
              <a:rPr lang="bg-BG" sz="3200" b="1" dirty="0">
                <a:solidFill>
                  <a:schemeClr val="bg1"/>
                </a:solidFill>
              </a:rPr>
              <a:t>нямат подредба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Hash Bag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475B6D8-10E2-DEBB-133C-B5D462DFAF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F783083A-9DFA-9839-B6A1-6117B7ECE7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015905"/>
              </p:ext>
            </p:extLst>
          </p:nvPr>
        </p:nvGraphicFramePr>
        <p:xfrm>
          <a:off x="185044" y="4734944"/>
          <a:ext cx="11024824" cy="18538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49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2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2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2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9654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4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4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034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90417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400" dirty="0"/>
                        <a:t>Bag</a:t>
                      </a:r>
                      <a:r>
                        <a:rPr lang="bg-BG" sz="2400" dirty="0"/>
                        <a:t>, базирана на хеш таблица</a:t>
                      </a:r>
                      <a:r>
                        <a:rPr lang="en-US" sz="2400" dirty="0"/>
                        <a:t> </a:t>
                      </a: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4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Bag&lt;T&gt;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73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3400" dirty="0"/>
              <a:t>Bag</a:t>
            </a:r>
            <a:r>
              <a:rPr lang="bg-BG" sz="3400" dirty="0"/>
              <a:t>, базирано на балансирано дърво</a:t>
            </a:r>
            <a:r>
              <a:rPr lang="en-US" sz="3400" dirty="0"/>
              <a:t> 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SortedBag&lt;T&gt;</a:t>
            </a:r>
            <a:r>
              <a:rPr lang="en-US" sz="3400" dirty="0"/>
              <a:t>)</a:t>
            </a:r>
          </a:p>
          <a:p>
            <a:pPr lvl="1"/>
            <a:r>
              <a:rPr lang="bg-BG" sz="3200" dirty="0"/>
              <a:t>Позволява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дублиране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сортиране</a:t>
            </a:r>
            <a:endParaRPr lang="en-US" sz="3200" dirty="0"/>
          </a:p>
          <a:p>
            <a:pPr lvl="1"/>
            <a:r>
              <a:rPr lang="bg-BG" sz="3200" dirty="0"/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добавяне</a:t>
            </a:r>
            <a:r>
              <a:rPr lang="en-US" sz="3200" dirty="0"/>
              <a:t> + </a:t>
            </a:r>
            <a:r>
              <a:rPr lang="bg-BG" sz="3200" dirty="0"/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намиране</a:t>
            </a:r>
            <a:r>
              <a:rPr lang="en-US" sz="3200" dirty="0"/>
              <a:t> +</a:t>
            </a:r>
            <a:r>
              <a:rPr lang="bg-BG" sz="3200" dirty="0"/>
              <a:t> 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проверяване</a:t>
            </a:r>
            <a:endParaRPr lang="en-US" sz="3200" b="1" dirty="0"/>
          </a:p>
          <a:p>
            <a:pPr lvl="1"/>
            <a:r>
              <a:rPr lang="bg-BG" sz="3200" dirty="0"/>
              <a:t>Достъп до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сортиран индекс</a:t>
            </a:r>
            <a:r>
              <a:rPr lang="en-US" sz="3200" dirty="0"/>
              <a:t> + </a:t>
            </a:r>
            <a:r>
              <a:rPr lang="bg-BG" dirty="0"/>
              <a:t>извличане на </a:t>
            </a:r>
            <a:r>
              <a:rPr lang="bg-BG" dirty="0" err="1"/>
              <a:t>поддиапазон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Tree Bag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E5DE972-6315-C09F-4885-4D311B6FCE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577870F3-E962-FF02-15ED-A7FDD231C5CA}"/>
              </a:ext>
            </a:extLst>
          </p:cNvPr>
          <p:cNvGraphicFramePr/>
          <p:nvPr/>
        </p:nvGraphicFramePr>
        <p:xfrm>
          <a:off x="191941" y="4581128"/>
          <a:ext cx="11562678" cy="18954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3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4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3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7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9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167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18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814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18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8411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1800" dirty="0"/>
                        <a:t>Bag</a:t>
                      </a:r>
                      <a:r>
                        <a:rPr lang="bg-BG" sz="1800" dirty="0"/>
                        <a:t>, базирано на балансирано дърво</a:t>
                      </a: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18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SortedBag&lt;T&gt;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18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27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bg-BG" sz="3200" dirty="0"/>
              <a:t>Приоритетна опашка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Heap</a:t>
            </a:r>
            <a:r>
              <a:rPr lang="en-US" sz="3200" dirty="0"/>
              <a:t>) –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бързо връщане на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максимален</a:t>
            </a:r>
            <a:r>
              <a:rPr lang="en-US" sz="3200" dirty="0">
                <a:solidFill>
                  <a:schemeClr val="bg1"/>
                </a:solidFill>
              </a:rPr>
              <a:t>/</a:t>
            </a:r>
            <a:r>
              <a:rPr lang="bg-BG" sz="3200" b="1" dirty="0">
                <a:solidFill>
                  <a:schemeClr val="bg1"/>
                </a:solidFill>
              </a:rPr>
              <a:t>минимален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елемент</a:t>
            </a:r>
            <a:endParaRPr lang="en-US" sz="3200" dirty="0"/>
          </a:p>
          <a:p>
            <a:pPr>
              <a:spcBef>
                <a:spcPts val="120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Rope</a:t>
            </a:r>
            <a:r>
              <a:rPr lang="en-US" sz="3200" dirty="0"/>
              <a:t> – </a:t>
            </a:r>
            <a:r>
              <a:rPr lang="bg-BG" sz="3200" dirty="0"/>
              <a:t>бързо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добавяне</a:t>
            </a:r>
            <a:r>
              <a:rPr lang="en-US" sz="3200" dirty="0">
                <a:solidFill>
                  <a:schemeClr val="bg1"/>
                </a:solidFill>
              </a:rPr>
              <a:t>/</a:t>
            </a:r>
            <a:r>
              <a:rPr lang="bg-BG" sz="3200" b="1" dirty="0">
                <a:solidFill>
                  <a:schemeClr val="bg1"/>
                </a:solidFill>
              </a:rPr>
              <a:t>премахване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по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индекс</a:t>
            </a:r>
            <a:endParaRPr lang="en-US" sz="32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1200"/>
              </a:spcBef>
            </a:pPr>
            <a:r>
              <a:rPr lang="bg-BG" b="1" dirty="0"/>
              <a:t>Префиксно</a:t>
            </a:r>
            <a:r>
              <a:rPr lang="bg-BG" dirty="0"/>
              <a:t> дърво</a:t>
            </a:r>
            <a:r>
              <a:rPr lang="en-US" sz="3200" dirty="0"/>
              <a:t> (</a:t>
            </a:r>
            <a:r>
              <a:rPr lang="en-US" sz="3200" noProof="1"/>
              <a:t>Trie</a:t>
            </a:r>
            <a:r>
              <a:rPr lang="en-US" sz="3200" dirty="0"/>
              <a:t>) – </a:t>
            </a:r>
            <a:r>
              <a:rPr lang="bg-BG" sz="3200" dirty="0"/>
              <a:t>бързо </a:t>
            </a:r>
            <a:r>
              <a:rPr lang="bg-BG" sz="3200" b="1" dirty="0">
                <a:solidFill>
                  <a:schemeClr val="bg1"/>
                </a:solidFill>
              </a:rPr>
              <a:t>търсене на префикс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Специални СД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A4FF312-3D50-A885-42EC-BDB56D3F9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92E4FA5C-34DF-E8D0-6F08-AFCD6EC59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58" y="3959077"/>
            <a:ext cx="3168604" cy="2844923"/>
          </a:xfrm>
          <a:prstGeom prst="rect">
            <a:avLst/>
          </a:prstGeom>
        </p:spPr>
      </p:pic>
      <p:grpSp>
        <p:nvGrpSpPr>
          <p:cNvPr id="85" name="Групиране 4">
            <a:extLst>
              <a:ext uri="{FF2B5EF4-FFF2-40B4-BE49-F238E27FC236}">
                <a16:creationId xmlns:a16="http://schemas.microsoft.com/office/drawing/2014/main" id="{C9BBEDA3-22D8-E89F-F9F1-381DEF439A1D}"/>
              </a:ext>
            </a:extLst>
          </p:cNvPr>
          <p:cNvGrpSpPr/>
          <p:nvPr/>
        </p:nvGrpSpPr>
        <p:grpSpPr>
          <a:xfrm>
            <a:off x="3808966" y="4163196"/>
            <a:ext cx="3166610" cy="2518798"/>
            <a:chOff x="7520568" y="3657541"/>
            <a:chExt cx="3166610" cy="2518798"/>
          </a:xfrm>
        </p:grpSpPr>
        <p:sp>
          <p:nvSpPr>
            <p:cNvPr id="86" name="Line 11">
              <a:extLst>
                <a:ext uri="{FF2B5EF4-FFF2-40B4-BE49-F238E27FC236}">
                  <a16:creationId xmlns:a16="http://schemas.microsoft.com/office/drawing/2014/main" id="{B3013948-649F-733D-A5B3-94F590106E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13588" y="4144712"/>
              <a:ext cx="500250" cy="475589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Line 12">
              <a:extLst>
                <a:ext uri="{FF2B5EF4-FFF2-40B4-BE49-F238E27FC236}">
                  <a16:creationId xmlns:a16="http://schemas.microsoft.com/office/drawing/2014/main" id="{93735363-E403-0D28-C0CD-3C44BB7E1D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72754" y="5138258"/>
              <a:ext cx="260383" cy="374467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Line 13">
              <a:extLst>
                <a:ext uri="{FF2B5EF4-FFF2-40B4-BE49-F238E27FC236}">
                  <a16:creationId xmlns:a16="http://schemas.microsoft.com/office/drawing/2014/main" id="{CA8913A2-512C-59DD-11F8-82DFF2366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9784" y="5195141"/>
              <a:ext cx="187790" cy="3460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Line 15">
              <a:extLst>
                <a:ext uri="{FF2B5EF4-FFF2-40B4-BE49-F238E27FC236}">
                  <a16:creationId xmlns:a16="http://schemas.microsoft.com/office/drawing/2014/main" id="{2BEDF1B2-6DC5-5C99-D570-5F5E97BBC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91414" y="4135231"/>
              <a:ext cx="468689" cy="50403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Oval 4">
              <a:extLst>
                <a:ext uri="{FF2B5EF4-FFF2-40B4-BE49-F238E27FC236}">
                  <a16:creationId xmlns:a16="http://schemas.microsoft.com/office/drawing/2014/main" id="{B1C0D9D2-BA14-B2BB-3F71-10D91048F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5438" y="3657541"/>
              <a:ext cx="662791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91" name="Oval 5">
              <a:extLst>
                <a:ext uri="{FF2B5EF4-FFF2-40B4-BE49-F238E27FC236}">
                  <a16:creationId xmlns:a16="http://schemas.microsoft.com/office/drawing/2014/main" id="{FEFE7C62-EB43-925D-9323-C05D87080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4387" y="4569740"/>
              <a:ext cx="662791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2" name="Oval 7">
              <a:extLst>
                <a:ext uri="{FF2B5EF4-FFF2-40B4-BE49-F238E27FC236}">
                  <a16:creationId xmlns:a16="http://schemas.microsoft.com/office/drawing/2014/main" id="{5CCCAB61-4EF0-F59F-FBB0-68E4F086F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2672" y="4569447"/>
              <a:ext cx="662791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93" name="Oval 8">
              <a:extLst>
                <a:ext uri="{FF2B5EF4-FFF2-40B4-BE49-F238E27FC236}">
                  <a16:creationId xmlns:a16="http://schemas.microsoft.com/office/drawing/2014/main" id="{203548AB-E6A2-7C5E-B3B7-8585E3DFE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0568" y="5498213"/>
              <a:ext cx="662791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94" name="Oval 9">
              <a:extLst>
                <a:ext uri="{FF2B5EF4-FFF2-40B4-BE49-F238E27FC236}">
                  <a16:creationId xmlns:a16="http://schemas.microsoft.com/office/drawing/2014/main" id="{465E79F7-7052-8813-54CF-27FD08872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4534" y="5528526"/>
              <a:ext cx="661213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69225F2-BFB4-7A41-5CFE-B099D46A231E}"/>
              </a:ext>
            </a:extLst>
          </p:cNvPr>
          <p:cNvGrpSpPr/>
          <p:nvPr/>
        </p:nvGrpSpPr>
        <p:grpSpPr>
          <a:xfrm>
            <a:off x="7587116" y="3959077"/>
            <a:ext cx="4266217" cy="2501173"/>
            <a:chOff x="170389" y="3383704"/>
            <a:chExt cx="7211830" cy="3801833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BEA79FDE-7E8E-414A-CB08-01787DFFA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89" y="5730187"/>
              <a:ext cx="1384292" cy="578333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Hello_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E70B2964-D751-199C-BDC5-6C6E8D7D7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4548" y="4674736"/>
              <a:ext cx="298961" cy="148735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1CD44EDC-BB7D-3A0D-7F17-C1C26D0A1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320" y="4100253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11</a:t>
              </a:r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95EC8D9C-559E-E835-46DC-34DDB9AE96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975" y="4633142"/>
              <a:ext cx="451475" cy="324371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F817E2B7-8A65-A886-5880-E641C8CAD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0771" y="5462716"/>
              <a:ext cx="237264" cy="291129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12" name="Oval 4">
              <a:extLst>
                <a:ext uri="{FF2B5EF4-FFF2-40B4-BE49-F238E27FC236}">
                  <a16:creationId xmlns:a16="http://schemas.microsoft.com/office/drawing/2014/main" id="{BD5F265A-AF5A-41F3-6D76-2C337E3C3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152" y="4823471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6</a:t>
              </a:r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517FEED0-08CA-8211-7E0A-A27D082BD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8028" y="5241306"/>
              <a:ext cx="237264" cy="291129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2" name="Oval 4">
              <a:extLst>
                <a:ext uri="{FF2B5EF4-FFF2-40B4-BE49-F238E27FC236}">
                  <a16:creationId xmlns:a16="http://schemas.microsoft.com/office/drawing/2014/main" id="{9767C09A-5873-F08E-C359-8822789C9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074" y="4713524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4</a:t>
              </a:r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3E9EAA43-046F-2E7D-EC7B-9CC293579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9468" y="5456904"/>
              <a:ext cx="342909" cy="761489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4" name="Line 12">
              <a:extLst>
                <a:ext uri="{FF2B5EF4-FFF2-40B4-BE49-F238E27FC236}">
                  <a16:creationId xmlns:a16="http://schemas.microsoft.com/office/drawing/2014/main" id="{27EC3666-8E1B-8B8D-F91A-1D5689F0DB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2914" y="5430073"/>
              <a:ext cx="293572" cy="984432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5" name="Oval 4">
              <a:extLst>
                <a:ext uri="{FF2B5EF4-FFF2-40B4-BE49-F238E27FC236}">
                  <a16:creationId xmlns:a16="http://schemas.microsoft.com/office/drawing/2014/main" id="{B5634E9E-0DB2-9569-985B-69C0F07CF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016" y="3383704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bg-BG" sz="1500" b="1" dirty="0">
                  <a:solidFill>
                    <a:schemeClr val="dk1"/>
                  </a:solidFill>
                  <a:latin typeface="Consolas"/>
                </a:rPr>
                <a:t>1</a:t>
              </a:r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7</a:t>
              </a:r>
            </a:p>
          </p:txBody>
        </p:sp>
        <p:sp>
          <p:nvSpPr>
            <p:cNvPr id="26" name="Line 12">
              <a:extLst>
                <a:ext uri="{FF2B5EF4-FFF2-40B4-BE49-F238E27FC236}">
                  <a16:creationId xmlns:a16="http://schemas.microsoft.com/office/drawing/2014/main" id="{F16476E5-DEF8-0DC7-0D53-3B80E2B9EA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5246" y="3914171"/>
              <a:ext cx="391242" cy="340659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CD296255-5C7E-EC99-5BAF-ED9DD3C5D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684" y="5547031"/>
              <a:ext cx="1220637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I_am_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45B93672-A8BF-ED5A-8E51-A2DB2CA9C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863" y="6385153"/>
              <a:ext cx="1090766" cy="800384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a_ro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E4CC6D0C-AB4B-B249-8A12-C27AA7FC4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195" y="6172868"/>
              <a:ext cx="817455" cy="500178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pe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6B5283F6-5ABD-DF5C-2AF1-037248FCE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844" y="5154771"/>
              <a:ext cx="1370115" cy="615890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_data_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DFE402B5-C610-5E6D-5B62-32305CE0E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2657" y="4596203"/>
              <a:ext cx="1899562" cy="615891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structure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32" name="Line 12">
              <a:extLst>
                <a:ext uri="{FF2B5EF4-FFF2-40B4-BE49-F238E27FC236}">
                  <a16:creationId xmlns:a16="http://schemas.microsoft.com/office/drawing/2014/main" id="{9596C54E-30AC-E3AD-0E2C-7A8973D3BC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1173" y="4702389"/>
              <a:ext cx="127159" cy="590424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3" name="Line 12">
              <a:extLst>
                <a:ext uri="{FF2B5EF4-FFF2-40B4-BE49-F238E27FC236}">
                  <a16:creationId xmlns:a16="http://schemas.microsoft.com/office/drawing/2014/main" id="{7222B4F2-4231-F709-C9D2-4A064B2FD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5188" y="4561875"/>
              <a:ext cx="301902" cy="225720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4" name="Oval 4">
              <a:extLst>
                <a:ext uri="{FF2B5EF4-FFF2-40B4-BE49-F238E27FC236}">
                  <a16:creationId xmlns:a16="http://schemas.microsoft.com/office/drawing/2014/main" id="{17641D41-F7AD-27DB-AF98-3F8FE42BD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0874" y="3972757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6</a:t>
              </a:r>
            </a:p>
          </p:txBody>
        </p:sp>
        <p:sp>
          <p:nvSpPr>
            <p:cNvPr id="35" name="Line 12">
              <a:extLst>
                <a:ext uri="{FF2B5EF4-FFF2-40B4-BE49-F238E27FC236}">
                  <a16:creationId xmlns:a16="http://schemas.microsoft.com/office/drawing/2014/main" id="{A4D967AD-B920-7D7A-FD55-F03FBCF8C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4272" y="3764448"/>
              <a:ext cx="485327" cy="335805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227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100" dirty="0"/>
              <a:t>Ефективност на структурата на данните </a:t>
            </a:r>
            <a:r>
              <a:rPr lang="en-US" sz="3100" dirty="0"/>
              <a:t>– </a:t>
            </a:r>
            <a:r>
              <a:rPr lang="bg-BG" sz="3100" dirty="0"/>
              <a:t>сравнение (1)</a:t>
            </a:r>
            <a:endParaRPr lang="en-US" sz="31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36533B-11CA-F711-20F3-13F77906D3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41FE871C-EDF4-B274-06DF-05C9F1CD6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6373319"/>
              </p:ext>
            </p:extLst>
          </p:nvPr>
        </p:nvGraphicFramePr>
        <p:xfrm>
          <a:off x="161832" y="1209076"/>
          <a:ext cx="11699828" cy="55248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72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7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7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89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518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4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Достъпване на елементите чрез индекс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108425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Статичен масив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T[]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dirty="0"/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dirty="0"/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dirty="0"/>
                        <a:t>O(1)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66075"/>
                  </a:ext>
                </a:extLst>
              </a:tr>
              <a:tr h="108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398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Списък, базиран на масив, с променлива дължина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List&lt;T&gt;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dirty="0"/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dirty="0"/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dirty="0"/>
                        <a:t>O(1)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53777"/>
                  </a:ext>
                </a:extLst>
              </a:tr>
              <a:tr h="108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398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Двойно свързан списък</a:t>
                      </a:r>
                      <a:r>
                        <a:rPr lang="en-US" sz="2398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LinkedList&lt;T&gt;</a:t>
                      </a:r>
                      <a:endParaRPr lang="en-US" sz="20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398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Стек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Stack&lt;T&gt;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dirty="0"/>
                        <a:t>-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dirty="0"/>
                        <a:t>O(1)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dirty="0"/>
                        <a:t>-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361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0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100" dirty="0"/>
              <a:t>Ефективност на структурата на данните </a:t>
            </a:r>
            <a:r>
              <a:rPr lang="en-US" sz="3100" dirty="0"/>
              <a:t>– </a:t>
            </a:r>
            <a:r>
              <a:rPr lang="bg-BG" sz="3100" dirty="0"/>
              <a:t>сравнение</a:t>
            </a:r>
            <a:r>
              <a:rPr lang="en-US" sz="3100" dirty="0"/>
              <a:t>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36533B-11CA-F711-20F3-13F77906D3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41FE871C-EDF4-B274-06DF-05C9F1CD6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6767531"/>
              </p:ext>
            </p:extLst>
          </p:nvPr>
        </p:nvGraphicFramePr>
        <p:xfrm>
          <a:off x="380004" y="1290910"/>
          <a:ext cx="11431991" cy="53645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0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2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6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2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8528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18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7686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ru-RU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Достъпване на елементите чрез индекс</a:t>
                      </a:r>
                      <a:endParaRPr lang="ru-RU" sz="18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1000706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Опашка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Queue&lt;T&gt;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dirty="0"/>
                        <a:t>-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dirty="0"/>
                        <a:t>O(1)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dirty="0"/>
                        <a:t>-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66075"/>
                  </a:ext>
                </a:extLst>
              </a:tr>
              <a:tr h="10007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Хеш таблица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Dictionary&lt;K,V&gt;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dirty="0"/>
                        <a:t>O(1)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dirty="0"/>
                        <a:t>O(1)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dirty="0"/>
                        <a:t>-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53777"/>
                  </a:ext>
                </a:extLst>
              </a:tr>
              <a:tr h="10007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398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Мулти речник, базиран на </a:t>
                      </a:r>
                      <a:br>
                        <a:rPr lang="bg-BG" sz="2398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2398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дърво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noProof="1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SortedDictionary&lt;K,V&gt;</a:t>
                      </a:r>
                      <a:endParaRPr lang="en-US" sz="2000" b="1" i="0" u="none" strike="noStrike" cap="none" noProof="1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16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dirty="0"/>
                        <a:t>-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7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398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Сет, базиран на хеш таблица</a:t>
                      </a:r>
                      <a:r>
                        <a:rPr lang="en-US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20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HashSet&lt;T&gt;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1800" dirty="0"/>
                        <a:t>O(1)</a:t>
                      </a:r>
                      <a:endParaRPr lang="en-US" sz="18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dirty="0"/>
                        <a:t>O(1)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dirty="0"/>
                        <a:t>-</a:t>
                      </a:r>
                      <a:endParaRPr sz="18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361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17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35361" y="1314451"/>
            <a:ext cx="11680731" cy="535491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r>
              <a:rPr lang="bg-BG" sz="3200" dirty="0"/>
              <a:t>1</a:t>
            </a:r>
            <a:r>
              <a:rPr lang="en-US" sz="3200" dirty="0"/>
              <a:t>. </a:t>
            </a:r>
            <a:r>
              <a:rPr lang="bg-BG" sz="3400" b="1" dirty="0">
                <a:solidFill>
                  <a:schemeClr val="bg1"/>
                </a:solidFill>
              </a:rPr>
              <a:t>Избиране</a:t>
            </a:r>
            <a:r>
              <a:rPr lang="en-US" sz="3400" dirty="0"/>
              <a:t> </a:t>
            </a:r>
            <a:r>
              <a:rPr lang="bg-BG" sz="3400" dirty="0"/>
              <a:t>на структури от данни</a:t>
            </a:r>
          </a:p>
          <a:p>
            <a:pPr marL="995908" lvl="2" indent="-376125">
              <a:lnSpc>
                <a:spcPct val="100000"/>
              </a:lnSpc>
              <a:buClr>
                <a:schemeClr val="tx1"/>
              </a:buClr>
            </a:pPr>
            <a:r>
              <a:rPr lang="bg-BG" sz="3000" dirty="0"/>
              <a:t>Линейни</a:t>
            </a:r>
            <a:r>
              <a:rPr lang="en-US" sz="3000" dirty="0"/>
              <a:t> </a:t>
            </a:r>
            <a:r>
              <a:rPr lang="bg-BG" sz="3000" dirty="0"/>
              <a:t>структури от данни</a:t>
            </a:r>
            <a:endParaRPr lang="en-US" sz="3000" dirty="0"/>
          </a:p>
          <a:p>
            <a:pPr marL="995908" lvl="2" indent="-376125">
              <a:lnSpc>
                <a:spcPct val="100000"/>
              </a:lnSpc>
              <a:buClr>
                <a:schemeClr val="tx1"/>
              </a:buClr>
            </a:pPr>
            <a:r>
              <a:rPr lang="bg-BG" sz="3000" dirty="0" err="1"/>
              <a:t>Хеш</a:t>
            </a:r>
            <a:r>
              <a:rPr lang="en-US" sz="3000" dirty="0"/>
              <a:t> </a:t>
            </a:r>
            <a:r>
              <a:rPr lang="bg-BG" sz="3000" dirty="0"/>
              <a:t>таблица</a:t>
            </a:r>
            <a:endParaRPr lang="en-US" sz="3000" dirty="0"/>
          </a:p>
          <a:p>
            <a:pPr marL="995908" lvl="2" indent="-376125">
              <a:lnSpc>
                <a:spcPct val="100000"/>
              </a:lnSpc>
              <a:buClr>
                <a:schemeClr val="tx1"/>
              </a:buClr>
            </a:pPr>
            <a:r>
              <a:rPr lang="bg-BG" sz="3000" dirty="0"/>
              <a:t>Двоично търсещо дърво</a:t>
            </a:r>
            <a:endParaRPr lang="en-US" sz="3000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r>
              <a:rPr lang="bg-BG" sz="3400" dirty="0"/>
              <a:t>2</a:t>
            </a:r>
            <a:r>
              <a:rPr lang="en-US" sz="3400" dirty="0"/>
              <a:t>. </a:t>
            </a:r>
            <a:r>
              <a:rPr lang="bg-BG" sz="3400" b="1" dirty="0">
                <a:solidFill>
                  <a:schemeClr val="bg1"/>
                </a:solidFill>
              </a:rPr>
              <a:t>Комбиниране</a:t>
            </a:r>
            <a:r>
              <a:rPr lang="en-US" sz="3400" dirty="0"/>
              <a:t> </a:t>
            </a:r>
            <a:r>
              <a:rPr lang="bg-BG" sz="3400" dirty="0"/>
              <a:t>на структури от данни</a:t>
            </a:r>
          </a:p>
          <a:p>
            <a:pPr marL="1198871" lvl="2" indent="-457200">
              <a:lnSpc>
                <a:spcPct val="100000"/>
              </a:lnSpc>
              <a:buClr>
                <a:schemeClr val="tx1"/>
              </a:buClr>
            </a:pPr>
            <a:r>
              <a:rPr lang="en-US" sz="2798" dirty="0"/>
              <a:t>Tree Set</a:t>
            </a:r>
          </a:p>
          <a:p>
            <a:pPr marL="1198871" lvl="2" indent="-457200">
              <a:lnSpc>
                <a:spcPct val="100000"/>
              </a:lnSpc>
              <a:buClr>
                <a:schemeClr val="tx1"/>
              </a:buClr>
            </a:pPr>
            <a:r>
              <a:rPr lang="en-US" sz="2798" dirty="0"/>
              <a:t>Tree Multi Map</a:t>
            </a:r>
            <a:endParaRPr lang="bg-BG" sz="2798" dirty="0"/>
          </a:p>
          <a:p>
            <a:pPr marL="1198871" lvl="2" indent="-457200">
              <a:lnSpc>
                <a:spcPct val="100000"/>
              </a:lnSpc>
              <a:buClr>
                <a:schemeClr val="tx1"/>
              </a:buClr>
            </a:pPr>
            <a:r>
              <a:rPr lang="en-US" sz="2798" dirty="0"/>
              <a:t>Rope</a:t>
            </a:r>
            <a:endParaRPr lang="bg-BG" sz="2798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D129C71-E2E8-4363-BD79-7CEE349C47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88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100" dirty="0"/>
              <a:t>Ефективност на структурата на данните </a:t>
            </a:r>
            <a:r>
              <a:rPr lang="en-US" sz="3100" dirty="0"/>
              <a:t>– </a:t>
            </a:r>
            <a:r>
              <a:rPr lang="bg-BG" sz="3100" dirty="0"/>
              <a:t>сравнение</a:t>
            </a:r>
            <a:r>
              <a:rPr lang="en-US" sz="3100" dirty="0"/>
              <a:t> (3)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36533B-11CA-F711-20F3-13F77906D3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41FE871C-EDF4-B274-06DF-05C9F1CD6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6629145"/>
              </p:ext>
            </p:extLst>
          </p:nvPr>
        </p:nvGraphicFramePr>
        <p:xfrm>
          <a:off x="201293" y="1187520"/>
          <a:ext cx="11789414" cy="54679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40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8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1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1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293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18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8219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ru-RU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Достъпване на елементите чрез индекс</a:t>
                      </a:r>
                      <a:endParaRPr lang="ru-RU" sz="18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73452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Сет, базиран на балансирано дърво</a:t>
                      </a:r>
                      <a:r>
                        <a:rPr lang="en-US" sz="18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1800" b="1" i="0" u="none" strike="noStrike" kern="1200" cap="none" noProof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SortedSet&lt;T&gt;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16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600" dirty="0"/>
                        <a:t>-</a:t>
                      </a:r>
                      <a:endParaRPr sz="16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66075"/>
                  </a:ext>
                </a:extLst>
              </a:tr>
              <a:tr h="734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Мулти речник, базиран на хеш таблица </a:t>
                      </a:r>
                      <a:r>
                        <a:rPr lang="en-US" sz="18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1800" b="1" i="0" u="none" strike="noStrike" kern="1200" cap="none" noProof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MultiDictionary&lt;K,V&gt;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16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600" dirty="0"/>
                        <a:t>O(1)</a:t>
                      </a:r>
                      <a:endParaRPr sz="16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600" dirty="0"/>
                        <a:t>O(1)</a:t>
                      </a:r>
                      <a:endParaRPr sz="16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600" dirty="0"/>
                        <a:t>-</a:t>
                      </a:r>
                      <a:endParaRPr sz="16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53777"/>
                  </a:ext>
                </a:extLst>
              </a:tr>
              <a:tr h="734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Мулти речник, базиран на дърво</a:t>
                      </a:r>
                      <a:r>
                        <a:rPr lang="en-US" sz="18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18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1800" b="1" i="0" u="none" strike="noStrike" kern="1200" cap="none" noProof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OrderedMultiDictionary&lt;K,V&gt;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16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600" dirty="0"/>
                        <a:t>-</a:t>
                      </a:r>
                      <a:endParaRPr sz="16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6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</a:t>
                      </a: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базирана на хеш таблица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18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1800" b="1" i="0" u="none" strike="noStrike" cap="none" noProof="1">
                          <a:solidFill>
                            <a:schemeClr val="lt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Bag&lt;T&gt;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16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1600" dirty="0"/>
                        <a:t>O(1)</a:t>
                      </a:r>
                      <a:endParaRPr lang="en-US" sz="16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600" dirty="0"/>
                        <a:t>O(1)</a:t>
                      </a:r>
                      <a:endParaRPr sz="16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600" dirty="0"/>
                        <a:t>-</a:t>
                      </a:r>
                      <a:endParaRPr sz="16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361467"/>
                  </a:ext>
                </a:extLst>
              </a:tr>
              <a:tr h="10052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</a:t>
                      </a:r>
                      <a:r>
                        <a:rPr lang="bg-BG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базирано на балансирано </a:t>
                      </a:r>
                      <a:r>
                        <a:rPr lang="bg-BG" sz="20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дърв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sz="18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</a:t>
                      </a:r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1800" b="1" i="0" u="none" strike="noStrike" cap="none" noProof="1">
                          <a:solidFill>
                            <a:schemeClr val="lt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OrderedBag&lt;T&gt;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endParaRPr sz="16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endParaRPr lang="en-US" sz="16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endParaRPr sz="16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endParaRPr sz="16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800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22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660" y="2132857"/>
            <a:ext cx="2139358" cy="1182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047" y="1228991"/>
            <a:ext cx="2307906" cy="13145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267" y="3148336"/>
            <a:ext cx="1603466" cy="111385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637D09-CBAF-A56D-D9B5-589F42AAB5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sz="3600" dirty="0">
                <a:solidFill>
                  <a:schemeClr val="tx1"/>
                </a:solidFill>
              </a:rPr>
              <a:t>Използване на комбинирани структури от данни за най-добър резултат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4C2A599-FE87-ED94-7A13-21283822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8" y="4581129"/>
            <a:ext cx="12097344" cy="780383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Комбиниране на структури от данни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52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89" y="1094376"/>
            <a:ext cx="12188825" cy="55611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2800" dirty="0"/>
              <a:t>Много възможности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bg-BG" sz="2800" dirty="0"/>
              <a:t>комбиниране на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няколко</a:t>
            </a:r>
            <a:r>
              <a:rPr lang="en-US" sz="2800" dirty="0"/>
              <a:t> </a:t>
            </a:r>
            <a:r>
              <a:rPr lang="bg-BG" sz="2800" dirty="0"/>
              <a:t>структури от данни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Няма </a:t>
            </a:r>
            <a:r>
              <a:rPr lang="bg-BG" sz="2800" b="1" dirty="0">
                <a:solidFill>
                  <a:schemeClr val="bg1"/>
                </a:solidFill>
              </a:rPr>
              <a:t>идеална</a:t>
            </a:r>
            <a:r>
              <a:rPr lang="bg-BG" sz="2800" dirty="0"/>
              <a:t> СД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bg-BG" sz="2800" dirty="0">
                <a:sym typeface="Wingdings" panose="05000000000000000000" pitchFamily="2" charset="2"/>
              </a:rPr>
              <a:t>избиране между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bg-BG" sz="2800" b="1" dirty="0">
                <a:solidFill>
                  <a:schemeClr val="bg1"/>
                </a:solidFill>
                <a:sym typeface="Wingdings" panose="05000000000000000000" pitchFamily="2" charset="2"/>
              </a:rPr>
              <a:t>памет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bg-BG" sz="2800" dirty="0">
                <a:sym typeface="Wingdings" panose="05000000000000000000" pitchFamily="2" charset="2"/>
              </a:rPr>
              <a:t>или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bg-BG" sz="2800" b="1" dirty="0">
                <a:solidFill>
                  <a:schemeClr val="bg1"/>
                </a:solidFill>
                <a:sym typeface="Wingdings" panose="05000000000000000000" pitchFamily="2" charset="2"/>
              </a:rPr>
              <a:t>време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2800" dirty="0"/>
              <a:t>Например</a:t>
            </a:r>
            <a:r>
              <a:rPr lang="en-US" sz="2800" dirty="0"/>
              <a:t>, </a:t>
            </a:r>
            <a:r>
              <a:rPr lang="bg-BG" sz="2800" dirty="0"/>
              <a:t>препоръчително е да използвате</a:t>
            </a:r>
            <a:r>
              <a:rPr lang="en-US" sz="2800" dirty="0"/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Хеш таблица</a:t>
            </a:r>
            <a:r>
              <a:rPr lang="en-US" sz="2800" dirty="0"/>
              <a:t> </a:t>
            </a:r>
            <a:r>
              <a:rPr lang="bg-BG" sz="2800" dirty="0"/>
              <a:t>за</a:t>
            </a:r>
            <a:r>
              <a:rPr lang="en-US" sz="2800" dirty="0"/>
              <a:t> </a:t>
            </a:r>
            <a:r>
              <a:rPr lang="bg-BG" sz="2800" b="1" dirty="0"/>
              <a:t>бързо търсене по ключ</a:t>
            </a:r>
            <a:r>
              <a:rPr lang="en-US" sz="2800" b="1" baseline="-25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sz="2800" b="1" dirty="0"/>
              <a:t> </a:t>
            </a:r>
            <a:r>
              <a:rPr lang="bg-BG" sz="2800" dirty="0"/>
              <a:t>(примерно</a:t>
            </a:r>
            <a:r>
              <a:rPr lang="en-US" sz="2800" dirty="0"/>
              <a:t> </a:t>
            </a:r>
            <a:r>
              <a:rPr lang="bg-BG" sz="2800" i="1" dirty="0"/>
              <a:t>име</a:t>
            </a:r>
            <a:r>
              <a:rPr lang="en-US" sz="2800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Хеш таблица</a:t>
            </a:r>
            <a:r>
              <a:rPr lang="en-US" sz="2800" dirty="0"/>
              <a:t> </a:t>
            </a:r>
            <a:r>
              <a:rPr lang="bg-BG" sz="2800" dirty="0"/>
              <a:t>за</a:t>
            </a:r>
            <a:r>
              <a:rPr lang="en-US" sz="2800" dirty="0"/>
              <a:t> </a:t>
            </a:r>
            <a:r>
              <a:rPr lang="bg-BG" sz="2800" b="1" dirty="0"/>
              <a:t>бързо търсене по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{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sz="2800" b="1" baseline="-25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+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</a:rPr>
              <a:t>ключ</a:t>
            </a:r>
            <a:r>
              <a:rPr lang="en-US" sz="2800" b="1" baseline="-25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bg-BG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/>
              <a:t>(</a:t>
            </a:r>
            <a:r>
              <a:rPr lang="bg-BG" sz="2800" dirty="0"/>
              <a:t>примерно</a:t>
            </a:r>
            <a:r>
              <a:rPr lang="en-US" sz="2800" dirty="0"/>
              <a:t> </a:t>
            </a:r>
            <a:r>
              <a:rPr lang="bg-BG" sz="2800" i="1" dirty="0"/>
              <a:t>име</a:t>
            </a:r>
            <a:r>
              <a:rPr lang="en-US" sz="2800" i="1" dirty="0"/>
              <a:t> + </a:t>
            </a:r>
            <a:r>
              <a:rPr lang="bg-BG" sz="2800" i="1" dirty="0"/>
              <a:t>град</a:t>
            </a:r>
            <a:r>
              <a:rPr lang="en-US" sz="2800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Балансиращо търсещо дърво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за</a:t>
            </a:r>
            <a:r>
              <a:rPr lang="en-US" sz="2800" dirty="0"/>
              <a:t> </a:t>
            </a:r>
            <a:r>
              <a:rPr lang="bg-BG" sz="2800" b="1" dirty="0"/>
              <a:t>бързо извличане на диапазон</a:t>
            </a:r>
            <a:br>
              <a:rPr lang="bg-BG" sz="2800" b="1" dirty="0"/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</a:rPr>
              <a:t>(start_key … end_key)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Rope</a:t>
            </a:r>
            <a:r>
              <a:rPr lang="en-US" sz="2800" dirty="0"/>
              <a:t> </a:t>
            </a:r>
            <a:r>
              <a:rPr lang="bg-BG" sz="2800" dirty="0"/>
              <a:t>за</a:t>
            </a:r>
            <a:r>
              <a:rPr lang="en-US" sz="2800" dirty="0"/>
              <a:t> </a:t>
            </a:r>
            <a:r>
              <a:rPr lang="bg-BG" sz="2800" b="1" dirty="0"/>
              <a:t>бърз достъп по индекс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Балансиращото търсещо дърво </a:t>
            </a:r>
            <a:r>
              <a:rPr lang="bg-BG" sz="2800" b="1" dirty="0"/>
              <a:t>позволява бърз достъп до </a:t>
            </a:r>
            <a:r>
              <a:rPr lang="bg-BG" sz="2800" b="1" dirty="0">
                <a:solidFill>
                  <a:schemeClr val="bg1"/>
                </a:solidFill>
              </a:rPr>
              <a:t>сортиран индекс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Комбиниране на структури от данни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0286CD-97F4-E5F9-7566-8A5D7F857F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072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00" dirty="0"/>
              <a:t>Трябва да направите клас </a:t>
            </a:r>
            <a:r>
              <a:rPr lang="en-US" sz="3100" b="1" dirty="0">
                <a:solidFill>
                  <a:schemeClr val="bg1"/>
                </a:solidFill>
              </a:rPr>
              <a:t>Person</a:t>
            </a:r>
            <a:endParaRPr lang="en-US" sz="3100" dirty="0"/>
          </a:p>
          <a:p>
            <a:pPr>
              <a:lnSpc>
                <a:spcPct val="110000"/>
              </a:lnSpc>
            </a:pPr>
            <a:r>
              <a:rPr lang="bg-BG" sz="3100" dirty="0"/>
              <a:t>Направете </a:t>
            </a:r>
            <a:r>
              <a:rPr lang="bg-BG" sz="3100" b="1" dirty="0">
                <a:solidFill>
                  <a:schemeClr val="bg1"/>
                </a:solidFill>
              </a:rPr>
              <a:t>структура от данни</a:t>
            </a:r>
            <a:r>
              <a:rPr lang="bg-BG" sz="3100" dirty="0"/>
              <a:t>,</a:t>
            </a:r>
            <a:br>
              <a:rPr lang="bg-BG" sz="3100" dirty="0"/>
            </a:br>
            <a:r>
              <a:rPr lang="bg-BG" sz="3100" dirty="0"/>
              <a:t>която имплементира:</a:t>
            </a: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00" dirty="0"/>
              <a:t>Задача</a:t>
            </a:r>
            <a:r>
              <a:rPr lang="en-US" sz="3900" dirty="0"/>
              <a:t>: </a:t>
            </a:r>
            <a:r>
              <a:rPr lang="bg-BG" sz="3900" dirty="0"/>
              <a:t>Колекция от хора</a:t>
            </a:r>
            <a:endParaRPr lang="en-US" sz="39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096495-CFAA-43F9-B6F1-FFE1D5AF6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677883"/>
              </p:ext>
            </p:extLst>
          </p:nvPr>
        </p:nvGraphicFramePr>
        <p:xfrm>
          <a:off x="360164" y="3212978"/>
          <a:ext cx="5086447" cy="3016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6447">
                  <a:extLst>
                    <a:ext uri="{9D8B030D-6E8A-4147-A177-3AD203B41FA5}">
                      <a16:colId xmlns:a16="http://schemas.microsoft.com/office/drawing/2014/main" val="2032370821"/>
                    </a:ext>
                  </a:extLst>
                </a:gridCol>
              </a:tblGrid>
              <a:tr h="420241">
                <a:tc>
                  <a:txBody>
                    <a:bodyPr/>
                    <a:lstStyle/>
                    <a:p>
                      <a:pPr algn="ctr"/>
                      <a:r>
                        <a:rPr lang="bg-BG" sz="2300" b="1" noProof="1">
                          <a:solidFill>
                            <a:schemeClr val="tx1"/>
                          </a:solidFill>
                        </a:rPr>
                        <a:t>Операции</a:t>
                      </a:r>
                      <a:endParaRPr lang="en-GB" sz="2300" b="1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680433"/>
                  </a:ext>
                </a:extLst>
              </a:tr>
              <a:tr h="494143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bool AddPerson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(email, name, age, town)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248151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Person FindPerson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(email)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014739"/>
                  </a:ext>
                </a:extLst>
              </a:tr>
              <a:tr h="510463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bool Delete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(email)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82707"/>
                  </a:ext>
                </a:extLst>
              </a:tr>
              <a:tr h="519626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List&lt;Person&gt; FindPeople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(emailDomain)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583804"/>
                  </a:ext>
                </a:extLst>
              </a:tr>
              <a:tr h="580159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List&lt;Person&gt; FindPeople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(name, town)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661421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64373459-A357-9581-A2AF-87B49B8C2E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672A065-21E0-1B00-CF3B-603E4C2C6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832" y="1845733"/>
            <a:ext cx="5873493" cy="480976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1503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Решението, базирано на речници</a:t>
            </a:r>
            <a:r>
              <a:rPr lang="bg-BG" sz="3400" dirty="0"/>
              <a:t>, е най-добрият начин да постигнем </a:t>
            </a:r>
            <a:r>
              <a:rPr lang="bg-BG" sz="3400" b="1" dirty="0"/>
              <a:t>най-добра производителност</a:t>
            </a:r>
            <a:endParaRPr lang="en-US" sz="3400" b="1" dirty="0">
              <a:highlight>
                <a:srgbClr val="FFFF00"/>
              </a:highlight>
            </a:endParaRPr>
          </a:p>
          <a:p>
            <a:pPr lvl="1">
              <a:lnSpc>
                <a:spcPct val="110000"/>
              </a:lnSpc>
            </a:pPr>
            <a:r>
              <a:rPr lang="bg-BG" sz="3200" dirty="0"/>
              <a:t>Речниците имат </a:t>
            </a:r>
            <a:r>
              <a:rPr lang="bg-BG" sz="3200" b="1" dirty="0">
                <a:solidFill>
                  <a:schemeClr val="bg1"/>
                </a:solidFill>
              </a:rPr>
              <a:t>най-добра</a:t>
            </a:r>
            <a:r>
              <a:rPr lang="bg-BG" sz="3200" dirty="0"/>
              <a:t> времева сложност за търсене </a:t>
            </a:r>
            <a:r>
              <a:rPr lang="en-US" sz="3200" dirty="0"/>
              <a:t>– </a:t>
            </a:r>
            <a:r>
              <a:rPr lang="en-US" sz="3200" b="1" dirty="0"/>
              <a:t>O(1)</a:t>
            </a:r>
          </a:p>
          <a:p>
            <a:pPr lvl="1">
              <a:lnSpc>
                <a:spcPct val="110000"/>
              </a:lnSpc>
            </a:pPr>
            <a:r>
              <a:rPr lang="bg-BG" sz="3200" dirty="0"/>
              <a:t>Трябва да използвате </a:t>
            </a:r>
            <a:r>
              <a:rPr lang="bg-BG" sz="3200" b="1" dirty="0"/>
              <a:t>мулти речници</a:t>
            </a:r>
            <a:r>
              <a:rPr lang="bg-BG" sz="3200" dirty="0"/>
              <a:t> за всички операции</a:t>
            </a:r>
            <a:endParaRPr lang="en-US" sz="3200" dirty="0"/>
          </a:p>
          <a:p>
            <a:pPr lvl="1">
              <a:lnSpc>
                <a:spcPct val="110000"/>
              </a:lnSpc>
            </a:pPr>
            <a:r>
              <a:rPr lang="bg-BG" sz="3200" dirty="0"/>
              <a:t>Въпреки това</a:t>
            </a:r>
            <a:r>
              <a:rPr lang="en-US" sz="3200" dirty="0"/>
              <a:t>,</a:t>
            </a:r>
            <a:r>
              <a:rPr lang="bg-BG" sz="3200" dirty="0"/>
              <a:t> са трудни за имплементиране</a:t>
            </a: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Решение, базирано на речници</a:t>
            </a:r>
            <a:endParaRPr lang="en-US" sz="39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816C251-7AE9-45C3-817E-05B367EF59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50ED8-B06F-EA7C-F43B-BC6E32130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3" y="5112876"/>
            <a:ext cx="11420475" cy="1143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1971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87DC92-F1D1-72AC-EF38-9A6BF98AB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64" y="1340769"/>
            <a:ext cx="10025170" cy="500386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00" dirty="0"/>
              <a:t>Решение</a:t>
            </a:r>
            <a:r>
              <a:rPr lang="en-US" sz="3900" dirty="0"/>
              <a:t>: </a:t>
            </a:r>
            <a:r>
              <a:rPr lang="bg-BG" sz="3900" dirty="0"/>
              <a:t>Добавяне на</a:t>
            </a:r>
            <a:r>
              <a:rPr lang="en-US" sz="3900" dirty="0"/>
              <a:t> Person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FE2E617-E8CE-D0F0-96B1-8B3E6FC32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7" name="Google Shape;404;p12">
            <a:extLst>
              <a:ext uri="{FF2B5EF4-FFF2-40B4-BE49-F238E27FC236}">
                <a16:creationId xmlns:a16="http://schemas.microsoft.com/office/drawing/2014/main" id="{4DD41524-7264-47B9-8FFB-3BA517D25659}"/>
              </a:ext>
            </a:extLst>
          </p:cNvPr>
          <p:cNvSpPr/>
          <p:nvPr/>
        </p:nvSpPr>
        <p:spPr>
          <a:xfrm>
            <a:off x="6955350" y="2377368"/>
            <a:ext cx="4325227" cy="1327952"/>
          </a:xfrm>
          <a:prstGeom prst="wedgeRoundRectCallout">
            <a:avLst>
              <a:gd name="adj1" fmla="val -55928"/>
              <a:gd name="adj2" fmla="val 48858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Създава обект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bg-BG" sz="2400" b="1" noProof="1">
                <a:solidFill>
                  <a:schemeClr val="bg2"/>
                </a:solidFill>
              </a:rPr>
              <a:t>, който има</a:t>
            </a:r>
            <a:r>
              <a:rPr lang="en-US" sz="2400" b="1" noProof="1">
                <a:solidFill>
                  <a:schemeClr val="bg2"/>
                </a:solidFill>
              </a:rPr>
              <a:t> {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email</a:t>
            </a:r>
            <a:r>
              <a:rPr lang="en-US" sz="2400" b="1" noProof="1">
                <a:solidFill>
                  <a:schemeClr val="bg2"/>
                </a:solidFill>
              </a:rPr>
              <a:t> +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2400" b="1" noProof="1">
                <a:solidFill>
                  <a:schemeClr val="bg2"/>
                </a:solidFill>
              </a:rPr>
              <a:t> +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age</a:t>
            </a:r>
            <a:r>
              <a:rPr lang="en-US" sz="2400" b="1" noProof="1">
                <a:solidFill>
                  <a:schemeClr val="bg2"/>
                </a:solidFill>
              </a:rPr>
              <a:t> +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town</a:t>
            </a:r>
            <a:r>
              <a:rPr lang="en-US" sz="2400" b="1" noProof="1">
                <a:solidFill>
                  <a:schemeClr val="bg2"/>
                </a:solidFill>
              </a:rPr>
              <a:t> }</a:t>
            </a:r>
          </a:p>
        </p:txBody>
      </p:sp>
      <p:sp>
        <p:nvSpPr>
          <p:cNvPr id="9" name="Google Shape;404;p12">
            <a:extLst>
              <a:ext uri="{FF2B5EF4-FFF2-40B4-BE49-F238E27FC236}">
                <a16:creationId xmlns:a16="http://schemas.microsoft.com/office/drawing/2014/main" id="{E9409E7D-FC40-40B1-B1BE-A2FAE0D8DD0D}"/>
              </a:ext>
            </a:extLst>
          </p:cNvPr>
          <p:cNvSpPr/>
          <p:nvPr/>
        </p:nvSpPr>
        <p:spPr>
          <a:xfrm>
            <a:off x="1589" y="3345279"/>
            <a:ext cx="2195075" cy="1327952"/>
          </a:xfrm>
          <a:prstGeom prst="wedgeRoundRectCallout">
            <a:avLst>
              <a:gd name="adj1" fmla="val 59798"/>
              <a:gd name="adj2" fmla="val 73294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Добавя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нов</a:t>
            </a:r>
            <a:r>
              <a:rPr lang="en-US" sz="2400" b="1" noProof="1">
                <a:solidFill>
                  <a:schemeClr val="bg2"/>
                </a:solidFill>
              </a:rPr>
              <a:t> person </a:t>
            </a:r>
            <a:r>
              <a:rPr lang="bg-BG" sz="2400" b="1" noProof="1">
                <a:solidFill>
                  <a:schemeClr val="bg2"/>
                </a:solidFill>
              </a:rPr>
              <a:t>към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3 колекции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4527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1657A7-3A01-1506-0693-67A3DE021C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3"/>
          <a:stretch/>
        </p:blipFill>
        <p:spPr>
          <a:xfrm>
            <a:off x="161200" y="1196753"/>
            <a:ext cx="7979670" cy="150491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3900" dirty="0"/>
              <a:t>Решение</a:t>
            </a:r>
            <a:r>
              <a:rPr lang="en-US" sz="3900" dirty="0"/>
              <a:t>: </a:t>
            </a:r>
            <a:r>
              <a:rPr lang="bg-BG" sz="3900" dirty="0"/>
              <a:t>Намиране на</a:t>
            </a:r>
            <a:r>
              <a:rPr lang="en-US" sz="3900" dirty="0"/>
              <a:t> Person / People </a:t>
            </a:r>
            <a:r>
              <a:rPr lang="bg-BG" sz="3900" dirty="0"/>
              <a:t>по</a:t>
            </a:r>
            <a:r>
              <a:rPr lang="en-US" sz="3900" dirty="0"/>
              <a:t> </a:t>
            </a:r>
            <a:r>
              <a:rPr lang="bg-BG" sz="3900" dirty="0"/>
              <a:t>имейл</a:t>
            </a:r>
            <a:endParaRPr lang="en-US" sz="39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4A95EA1-A8E2-897F-FC84-5EBF8C8CD4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1E4228-F484-858F-6574-4B8063AD9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00" y="2420889"/>
            <a:ext cx="7524374" cy="296389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F93102-6F66-B74E-6039-0385CCCE4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616" y="3717424"/>
            <a:ext cx="8214003" cy="296389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2" name="Google Shape;404;p12">
            <a:extLst>
              <a:ext uri="{FF2B5EF4-FFF2-40B4-BE49-F238E27FC236}">
                <a16:creationId xmlns:a16="http://schemas.microsoft.com/office/drawing/2014/main" id="{F9C5C568-20E0-D736-DFAE-3B103A3BF5B6}"/>
              </a:ext>
            </a:extLst>
          </p:cNvPr>
          <p:cNvSpPr/>
          <p:nvPr/>
        </p:nvSpPr>
        <p:spPr>
          <a:xfrm>
            <a:off x="8140870" y="2216116"/>
            <a:ext cx="3888432" cy="919329"/>
          </a:xfrm>
          <a:prstGeom prst="wedgeRoundRectCallout">
            <a:avLst>
              <a:gd name="adj1" fmla="val -67758"/>
              <a:gd name="adj2" fmla="val 51544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Използвайте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TryGetValue()</a:t>
            </a:r>
            <a:r>
              <a:rPr lang="en-US" sz="2400" b="1" noProof="1">
                <a:solidFill>
                  <a:schemeClr val="bg1"/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за сложност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O(1)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6" name="Google Shape;404;p12">
            <a:extLst>
              <a:ext uri="{FF2B5EF4-FFF2-40B4-BE49-F238E27FC236}">
                <a16:creationId xmlns:a16="http://schemas.microsoft.com/office/drawing/2014/main" id="{39EF52E2-F5E1-CD24-7143-9B7DB4203231}"/>
              </a:ext>
            </a:extLst>
          </p:cNvPr>
          <p:cNvSpPr/>
          <p:nvPr/>
        </p:nvSpPr>
        <p:spPr>
          <a:xfrm>
            <a:off x="8140870" y="2216116"/>
            <a:ext cx="3888432" cy="919329"/>
          </a:xfrm>
          <a:prstGeom prst="wedgeRoundRectCallout">
            <a:avLst>
              <a:gd name="adj1" fmla="val -54182"/>
              <a:gd name="adj2" fmla="val -82647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Използвайте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TryGetValue()</a:t>
            </a:r>
            <a:r>
              <a:rPr lang="en-US" sz="2400" b="1" noProof="1">
                <a:solidFill>
                  <a:schemeClr val="bg1"/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за сложност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O(1)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7" name="Google Shape;404;p12">
            <a:extLst>
              <a:ext uri="{FF2B5EF4-FFF2-40B4-BE49-F238E27FC236}">
                <a16:creationId xmlns:a16="http://schemas.microsoft.com/office/drawing/2014/main" id="{D264A000-8BB0-7F12-564D-CBC348547EC4}"/>
              </a:ext>
            </a:extLst>
          </p:cNvPr>
          <p:cNvSpPr/>
          <p:nvPr/>
        </p:nvSpPr>
        <p:spPr>
          <a:xfrm>
            <a:off x="8140870" y="2216115"/>
            <a:ext cx="3888432" cy="919329"/>
          </a:xfrm>
          <a:prstGeom prst="wedgeRoundRectCallout">
            <a:avLst>
              <a:gd name="adj1" fmla="val -36563"/>
              <a:gd name="adj2" fmla="val 188590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Използвайте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TryGetValue()</a:t>
            </a:r>
            <a:r>
              <a:rPr lang="en-US" sz="2400" b="1" noProof="1">
                <a:solidFill>
                  <a:schemeClr val="bg1"/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за сложност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O(1)</a:t>
            </a:r>
            <a:endParaRPr lang="en-US" sz="24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0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00" dirty="0"/>
              <a:t>Решение</a:t>
            </a:r>
            <a:r>
              <a:rPr lang="en-US" sz="3900" dirty="0"/>
              <a:t>: </a:t>
            </a:r>
            <a:r>
              <a:rPr lang="bg-BG" sz="3900" dirty="0"/>
              <a:t>Изтриване</a:t>
            </a:r>
            <a:endParaRPr lang="en-US" sz="39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B6673AD-7B6B-0E68-63C1-171EA4ED1B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EBF512-F005-B38F-D15B-F44FE4845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06" y="1311580"/>
            <a:ext cx="10953302" cy="530736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9" name="Google Shape;404;p12">
            <a:extLst>
              <a:ext uri="{FF2B5EF4-FFF2-40B4-BE49-F238E27FC236}">
                <a16:creationId xmlns:a16="http://schemas.microsoft.com/office/drawing/2014/main" id="{45BA8E78-215C-6A9A-545F-22CBEB96AE77}"/>
              </a:ext>
            </a:extLst>
          </p:cNvPr>
          <p:cNvSpPr/>
          <p:nvPr/>
        </p:nvSpPr>
        <p:spPr>
          <a:xfrm>
            <a:off x="6581955" y="1623597"/>
            <a:ext cx="3888432" cy="919329"/>
          </a:xfrm>
          <a:prstGeom prst="wedgeRoundRectCallout">
            <a:avLst>
              <a:gd name="adj1" fmla="val -61946"/>
              <a:gd name="adj2" fmla="val 12031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Взимаме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person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с предишния метод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4" name="Google Shape;404;p12">
            <a:extLst>
              <a:ext uri="{FF2B5EF4-FFF2-40B4-BE49-F238E27FC236}">
                <a16:creationId xmlns:a16="http://schemas.microsoft.com/office/drawing/2014/main" id="{B155FCCB-E9A9-0392-7BC5-8CAEC83C9957}"/>
              </a:ext>
            </a:extLst>
          </p:cNvPr>
          <p:cNvSpPr/>
          <p:nvPr/>
        </p:nvSpPr>
        <p:spPr>
          <a:xfrm>
            <a:off x="8216461" y="3058459"/>
            <a:ext cx="2366399" cy="919329"/>
          </a:xfrm>
          <a:prstGeom prst="wedgeRoundRectCallout">
            <a:avLst>
              <a:gd name="adj1" fmla="val -164028"/>
              <a:gd name="adj2" fmla="val 67149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Изтрива</a:t>
            </a:r>
            <a:r>
              <a:rPr lang="en-US" sz="2400" b="1" noProof="1">
                <a:solidFill>
                  <a:schemeClr val="bg2"/>
                </a:solidFill>
              </a:rPr>
              <a:t> person </a:t>
            </a:r>
            <a:r>
              <a:rPr lang="bg-BG" sz="2400" b="1" noProof="1">
                <a:solidFill>
                  <a:schemeClr val="bg2"/>
                </a:solidFill>
              </a:rPr>
              <a:t>от 3 колекции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2" name="Google Shape;404;p12">
            <a:extLst>
              <a:ext uri="{FF2B5EF4-FFF2-40B4-BE49-F238E27FC236}">
                <a16:creationId xmlns:a16="http://schemas.microsoft.com/office/drawing/2014/main" id="{6D4FE1B1-3DEE-CBB6-D725-F750700EC769}"/>
              </a:ext>
            </a:extLst>
          </p:cNvPr>
          <p:cNvSpPr/>
          <p:nvPr/>
        </p:nvSpPr>
        <p:spPr>
          <a:xfrm>
            <a:off x="8216461" y="3022556"/>
            <a:ext cx="2366399" cy="919329"/>
          </a:xfrm>
          <a:prstGeom prst="wedgeRoundRectCallout">
            <a:avLst>
              <a:gd name="adj1" fmla="val -73688"/>
              <a:gd name="adj2" fmla="val 176365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Изтрива</a:t>
            </a:r>
            <a:r>
              <a:rPr lang="en-US" sz="2400" b="1" noProof="1">
                <a:solidFill>
                  <a:schemeClr val="bg2"/>
                </a:solidFill>
              </a:rPr>
              <a:t> person </a:t>
            </a:r>
            <a:r>
              <a:rPr lang="bg-BG" sz="2400" b="1" noProof="1">
                <a:solidFill>
                  <a:schemeClr val="bg2"/>
                </a:solidFill>
              </a:rPr>
              <a:t>от 3 колекции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3" name="Google Shape;404;p12">
            <a:extLst>
              <a:ext uri="{FF2B5EF4-FFF2-40B4-BE49-F238E27FC236}">
                <a16:creationId xmlns:a16="http://schemas.microsoft.com/office/drawing/2014/main" id="{56F322C5-454A-8E4B-28DF-6F026503A883}"/>
              </a:ext>
            </a:extLst>
          </p:cNvPr>
          <p:cNvSpPr/>
          <p:nvPr/>
        </p:nvSpPr>
        <p:spPr>
          <a:xfrm>
            <a:off x="8216461" y="3022556"/>
            <a:ext cx="2366399" cy="919329"/>
          </a:xfrm>
          <a:prstGeom prst="wedgeRoundRectCallout">
            <a:avLst>
              <a:gd name="adj1" fmla="val -5297"/>
              <a:gd name="adj2" fmla="val 206593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Изтрива</a:t>
            </a:r>
            <a:r>
              <a:rPr lang="en-US" sz="2400" b="1" noProof="1">
                <a:solidFill>
                  <a:schemeClr val="bg2"/>
                </a:solidFill>
              </a:rPr>
              <a:t> person </a:t>
            </a:r>
            <a:r>
              <a:rPr lang="bg-BG" sz="2400" b="1" noProof="1">
                <a:solidFill>
                  <a:schemeClr val="bg2"/>
                </a:solidFill>
              </a:rPr>
              <a:t>от 3 колекции</a:t>
            </a:r>
            <a:endParaRPr lang="en-US" sz="24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61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87658"/>
            <a:ext cx="11818096" cy="552876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Какво научихме 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0763" y="1299774"/>
            <a:ext cx="1173362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8008" y="1447269"/>
            <a:ext cx="11040914" cy="4928132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Избиране</a:t>
            </a:r>
            <a:r>
              <a:rPr lang="bg-BG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на</a:t>
            </a:r>
            <a:r>
              <a:rPr lang="en-US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2800" dirty="0">
                <a:solidFill>
                  <a:schemeClr val="bg2"/>
                </a:solidFill>
                <a:sym typeface="Calibri"/>
              </a:rPr>
              <a:t>структура от данни</a:t>
            </a:r>
            <a:endParaRPr lang="en-US" sz="2800" dirty="0">
              <a:solidFill>
                <a:schemeClr val="bg2"/>
              </a:solidFill>
              <a:ea typeface="Calibri"/>
              <a:cs typeface="Calibri"/>
              <a:sym typeface="Calibri"/>
            </a:endParaRPr>
          </a:p>
          <a:p>
            <a:pPr lvl="1">
              <a:lnSpc>
                <a:spcPct val="9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Различните</a:t>
            </a:r>
            <a:r>
              <a:rPr lang="en-US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структури</a:t>
            </a:r>
            <a:r>
              <a:rPr lang="en-US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имат различна</a:t>
            </a:r>
            <a:r>
              <a:rPr lang="en-US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производителност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a typeface="Calibri"/>
              <a:cs typeface="Calibri"/>
              <a:sym typeface="Calibri"/>
            </a:endParaRPr>
          </a:p>
          <a:p>
            <a:pPr lvl="2">
              <a:lnSpc>
                <a:spcPct val="9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Хеш-таблица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24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за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бързо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24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търсене по ключ</a:t>
            </a:r>
            <a:endParaRPr lang="en-US" sz="2400" dirty="0">
              <a:solidFill>
                <a:schemeClr val="bg2"/>
              </a:solidFill>
              <a:ea typeface="Calibri"/>
              <a:cs typeface="Calibri"/>
              <a:sym typeface="Calibri"/>
            </a:endParaRPr>
          </a:p>
          <a:p>
            <a:pPr lvl="2">
              <a:lnSpc>
                <a:spcPct val="9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Балансирано търсещо дърво </a:t>
            </a:r>
            <a:r>
              <a:rPr lang="bg-BG" sz="24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за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бързо </a:t>
            </a:r>
            <a:r>
              <a:rPr lang="bg-BG" sz="24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извличане на диапазон</a:t>
            </a:r>
            <a:endParaRPr lang="en-US" sz="2400" dirty="0">
              <a:solidFill>
                <a:schemeClr val="bg2"/>
              </a:solidFill>
              <a:ea typeface="Calibri"/>
              <a:cs typeface="Calibri"/>
              <a:sym typeface="Calibri"/>
            </a:endParaRPr>
          </a:p>
          <a:p>
            <a:pPr lvl="2">
              <a:lnSpc>
                <a:spcPct val="9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Rope </a:t>
            </a:r>
            <a:r>
              <a:rPr lang="bg-BG" sz="24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за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бързо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24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индексиране</a:t>
            </a:r>
            <a:endParaRPr lang="en-US" sz="2400" dirty="0">
              <a:solidFill>
                <a:schemeClr val="bg2"/>
              </a:solidFill>
              <a:ea typeface="Calibri"/>
              <a:cs typeface="Calibri"/>
              <a:sym typeface="Calibri"/>
            </a:endParaRPr>
          </a:p>
          <a:p>
            <a:pPr lvl="0">
              <a:lnSpc>
                <a:spcPct val="9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Комбиниране</a:t>
            </a:r>
            <a:r>
              <a:rPr lang="bg-BG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на структури от данни</a:t>
            </a:r>
            <a:endParaRPr lang="en-US" sz="2800" dirty="0">
              <a:solidFill>
                <a:schemeClr val="lt2"/>
              </a:solidFill>
              <a:ea typeface="Calibri"/>
              <a:cs typeface="Calibri"/>
              <a:sym typeface="Calibri"/>
            </a:endParaRPr>
          </a:p>
          <a:p>
            <a:pPr lvl="1">
              <a:lnSpc>
                <a:spcPct val="9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Как</a:t>
            </a:r>
            <a:r>
              <a:rPr lang="en-US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комбинирането</a:t>
            </a:r>
            <a:r>
              <a:rPr lang="en-US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на различните структури от данни ни </a:t>
            </a:r>
            <a:br>
              <a:rPr lang="bg-BG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</a:br>
            <a:r>
              <a:rPr lang="bg-BG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дава</a:t>
            </a:r>
            <a:r>
              <a:rPr lang="en-US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по-добър</a:t>
            </a:r>
            <a:r>
              <a:rPr lang="en-US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bg-BG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резултат</a:t>
            </a:r>
            <a:r>
              <a:rPr lang="en-US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?</a:t>
            </a:r>
          </a:p>
          <a:p>
            <a:pPr lvl="1">
              <a:lnSpc>
                <a:spcPct val="9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bg-BG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Няма идеална структура от данни: трябва да избирате между </a:t>
            </a:r>
            <a:br>
              <a:rPr lang="bg-BG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</a:b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памет</a:t>
            </a:r>
            <a:r>
              <a:rPr lang="bg-BG" sz="28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време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E056BDC-920D-4F2A-BB6B-9774C7BAD2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459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797" dirty="0">
                <a:solidFill>
                  <a:srgbClr val="234465"/>
                </a:solidFill>
              </a:rPr>
              <a:t>Въпроси?</a:t>
            </a:r>
            <a:endParaRPr lang="en-US" sz="8797" dirty="0"/>
          </a:p>
        </p:txBody>
      </p:sp>
    </p:spTree>
    <p:extLst>
      <p:ext uri="{BB962C8B-B14F-4D97-AF65-F5344CB8AC3E}">
        <p14:creationId xmlns:p14="http://schemas.microsoft.com/office/powerpoint/2010/main" val="55844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6672D-E2E1-7BF7-FEFC-37216CED7C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6536" y="5505527"/>
            <a:ext cx="10958928" cy="731785"/>
          </a:xfrm>
        </p:spPr>
        <p:txBody>
          <a:bodyPr/>
          <a:lstStyle/>
          <a:p>
            <a:r>
              <a:rPr lang="bg-BG" sz="3600" dirty="0">
                <a:solidFill>
                  <a:schemeClr val="tx1"/>
                </a:solidFill>
              </a:rPr>
              <a:t>Списък, хеш таблица и балансирано дърво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89" y="4725144"/>
            <a:ext cx="12188825" cy="780383"/>
          </a:xfrm>
        </p:spPr>
        <p:txBody>
          <a:bodyPr/>
          <a:lstStyle/>
          <a:p>
            <a:r>
              <a:rPr lang="bg-BG" sz="4400" dirty="0">
                <a:solidFill>
                  <a:schemeClr val="tx1"/>
                </a:solidFill>
              </a:rPr>
              <a:t>Избиране на подходящата структура от данни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66438-50C1-4B8C-9164-03CCC8EF6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711" y="1133365"/>
            <a:ext cx="2397888" cy="1325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56C4C1-A590-4F33-9FA5-2EAF64B37A1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29608" y="2328449"/>
            <a:ext cx="1627834" cy="8935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822597-EC30-43A8-A3FD-72FA3583F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7741" y="3227562"/>
            <a:ext cx="1879966" cy="1070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6B8A7F-49E1-470F-AB46-55A539C81A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9977" y="2204187"/>
            <a:ext cx="1694115" cy="11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6610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269565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4073" y="4445192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1557" y="6506199"/>
            <a:ext cx="367318" cy="296923"/>
          </a:xfrm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010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sz="3500" dirty="0"/>
              <a:t>Масив</a:t>
            </a:r>
            <a:r>
              <a:rPr lang="en-US" sz="3500" dirty="0"/>
              <a:t> (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</a:t>
            </a:r>
            <a:r>
              <a:rPr lang="en-US" sz="3500" dirty="0"/>
              <a:t>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dirty="0"/>
              <a:t>Използваме, когато имаме </a:t>
            </a:r>
            <a:r>
              <a:rPr lang="bg-BG" b="1" dirty="0">
                <a:solidFill>
                  <a:schemeClr val="bg1"/>
                </a:solidFill>
              </a:rPr>
              <a:t>фиксиран</a:t>
            </a:r>
            <a:r>
              <a:rPr lang="bg-BG" dirty="0"/>
              <a:t> размер и трябва да достъпваме елементите </a:t>
            </a:r>
            <a:r>
              <a:rPr lang="bg-BG" b="1" dirty="0">
                <a:solidFill>
                  <a:schemeClr val="bg1"/>
                </a:solidFill>
              </a:rPr>
              <a:t>чрез индекс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Без</a:t>
            </a:r>
            <a:r>
              <a:rPr lang="bg-BG" dirty="0"/>
              <a:t> преоразмеряване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bg-BG" dirty="0">
                <a:sym typeface="Wingdings" panose="05000000000000000000" pitchFamily="2" charset="2"/>
              </a:rPr>
              <a:t>само за фиксиран брой елементи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dirty="0">
                <a:sym typeface="Wingdings" panose="05000000000000000000" pitchFamily="2" charset="2"/>
              </a:rPr>
              <a:t>След</a:t>
            </a:r>
            <a:r>
              <a:rPr lang="bg-BG" b="1" dirty="0">
                <a:sym typeface="Wingdings" panose="05000000000000000000" pitchFamily="2" charset="2"/>
              </a:rPr>
              <a:t> </a:t>
            </a:r>
            <a:r>
              <a:rPr lang="bg-BG" b="1" dirty="0">
                <a:solidFill>
                  <a:schemeClr val="bg1"/>
                </a:solidFill>
                <a:sym typeface="Wingdings" panose="05000000000000000000" pitchFamily="2" charset="2"/>
              </a:rPr>
              <a:t>добавянето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 / </a:t>
            </a:r>
            <a:r>
              <a:rPr lang="bg-BG" b="1" dirty="0">
                <a:solidFill>
                  <a:schemeClr val="bg1"/>
                </a:solidFill>
                <a:sym typeface="Wingdings" panose="05000000000000000000" pitchFamily="2" charset="2"/>
              </a:rPr>
              <a:t>премахването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трябва да се създаде нов масив</a:t>
            </a:r>
            <a:r>
              <a:rPr lang="en-US" dirty="0">
                <a:sym typeface="Wingdings" panose="05000000000000000000" pitchFamily="2" charset="2"/>
              </a:rPr>
              <a:t> + </a:t>
            </a:r>
            <a:r>
              <a:rPr lang="bg-BG" dirty="0">
                <a:sym typeface="Wingdings" panose="05000000000000000000" pitchFamily="2" charset="2"/>
              </a:rPr>
              <a:t>преместване на</a:t>
            </a:r>
            <a:r>
              <a:rPr lang="en-US" dirty="0">
                <a:sym typeface="Wingdings" panose="05000000000000000000" pitchFamily="2" charset="2"/>
              </a:rPr>
              <a:t> O(n) </a:t>
            </a:r>
            <a:r>
              <a:rPr lang="bg-BG" dirty="0">
                <a:sym typeface="Wingdings" panose="05000000000000000000" pitchFamily="2" charset="2"/>
              </a:rPr>
              <a:t>елементи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dirty="0">
                <a:sym typeface="Wingdings" panose="05000000000000000000" pitchFamily="2" charset="2"/>
              </a:rPr>
              <a:t>Компактен и лек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масив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BA20FB-99AB-70C3-47F0-E3C4BA33D5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graphicFrame>
        <p:nvGraphicFramePr>
          <p:cNvPr id="8" name="Google Shape;239;p5">
            <a:extLst>
              <a:ext uri="{FF2B5EF4-FFF2-40B4-BE49-F238E27FC236}">
                <a16:creationId xmlns:a16="http://schemas.microsoft.com/office/drawing/2014/main" id="{7405032B-5031-FBDB-4FCD-C8F0A0DE68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8149781"/>
              </p:ext>
            </p:extLst>
          </p:nvPr>
        </p:nvGraphicFramePr>
        <p:xfrm>
          <a:off x="716994" y="5610333"/>
          <a:ext cx="10512573" cy="114691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79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87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30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1888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944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2618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Статичен масив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T[]</a:t>
                      </a:r>
                      <a:endParaRPr lang="en-US" sz="20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62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000" dirty="0"/>
              <a:t>Списък, базиран на масив, с </a:t>
            </a:r>
            <a:r>
              <a:rPr lang="bg-BG" sz="3000" b="1" dirty="0">
                <a:solidFill>
                  <a:schemeClr val="bg1"/>
                </a:solidFill>
              </a:rPr>
              <a:t>променлива дължина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3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Използваме, когато трябва да </a:t>
            </a:r>
            <a:r>
              <a:rPr lang="bg-BG" sz="3000" b="1" dirty="0">
                <a:solidFill>
                  <a:schemeClr val="bg1"/>
                </a:solidFill>
              </a:rPr>
              <a:t>добавим елементи </a:t>
            </a:r>
            <a:r>
              <a:rPr lang="bg-BG" sz="3000" dirty="0"/>
              <a:t>и да ги достъпим </a:t>
            </a:r>
            <a:r>
              <a:rPr lang="bg-BG" sz="3000" b="1" dirty="0">
                <a:solidFill>
                  <a:schemeClr val="bg1"/>
                </a:solidFill>
              </a:rPr>
              <a:t>чрез индекс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sz="3000" dirty="0"/>
              <a:t>Добавянето</a:t>
            </a:r>
            <a:r>
              <a:rPr lang="en-US" sz="3000" dirty="0"/>
              <a:t> (</a:t>
            </a:r>
            <a:r>
              <a:rPr lang="bg-BG" sz="3000" dirty="0"/>
              <a:t>добавя в края</a:t>
            </a:r>
            <a:r>
              <a:rPr lang="en-US" sz="3000" dirty="0"/>
              <a:t>) </a:t>
            </a:r>
            <a:r>
              <a:rPr lang="bg-BG" sz="3000" dirty="0"/>
              <a:t>се извършва за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</a:rPr>
              <a:t>O(1)</a:t>
            </a:r>
            <a:r>
              <a:rPr lang="en-US" sz="3000" dirty="0"/>
              <a:t> </a:t>
            </a:r>
            <a:r>
              <a:rPr lang="bg-BG" sz="3000" dirty="0"/>
              <a:t>с амортизирана сложност</a:t>
            </a:r>
            <a:endParaRPr lang="en-US" sz="30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Най-използваната колекция в програмирането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списък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BE30A14-8374-8CE3-51BD-D3B482D03A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484EBD8F-1ECE-3068-2DB9-3C83BC9F10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7960396"/>
              </p:ext>
            </p:extLst>
          </p:nvPr>
        </p:nvGraphicFramePr>
        <p:xfrm>
          <a:off x="687236" y="4795912"/>
          <a:ext cx="10336365" cy="185958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21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2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7059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9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1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18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18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7504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1800" dirty="0"/>
                        <a:t>Списък, базиран на масив, с </a:t>
                      </a:r>
                      <a:br>
                        <a:rPr lang="bg-BG" sz="1800" dirty="0"/>
                      </a:br>
                      <a:r>
                        <a:rPr lang="bg-BG" sz="1800" dirty="0"/>
                        <a:t>променлива дължина</a:t>
                      </a: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18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List&lt;T&gt;</a:t>
                      </a:r>
                      <a:endParaRPr lang="en-US" sz="18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18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18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7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000" dirty="0"/>
              <a:t>Двойно свързан списък</a:t>
            </a:r>
            <a:r>
              <a:rPr lang="en-US" sz="3000" dirty="0"/>
              <a:t> 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sz="3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bg-BG" sz="2900" dirty="0"/>
              <a:t>Използваме, когато трябва да добавяме </a:t>
            </a:r>
            <a:r>
              <a:rPr lang="bg-BG" sz="2900" b="1" dirty="0">
                <a:solidFill>
                  <a:schemeClr val="bg1"/>
                </a:solidFill>
              </a:rPr>
              <a:t>елементи от двете страни </a:t>
            </a:r>
            <a:r>
              <a:rPr lang="bg-BG" sz="2900" dirty="0"/>
              <a:t>в списъка</a:t>
            </a:r>
            <a:endParaRPr lang="en-US" sz="2900" dirty="0"/>
          </a:p>
          <a:p>
            <a:pPr lvl="1">
              <a:lnSpc>
                <a:spcPct val="110000"/>
              </a:lnSpc>
            </a:pPr>
            <a:r>
              <a:rPr lang="bg-BG" sz="2900" dirty="0"/>
              <a:t>Използваме, когато трябва да </a:t>
            </a:r>
            <a:r>
              <a:rPr lang="bg-BG" sz="2900" b="1" dirty="0">
                <a:solidFill>
                  <a:schemeClr val="bg1"/>
                </a:solidFill>
              </a:rPr>
              <a:t>премахваме</a:t>
            </a:r>
            <a:r>
              <a:rPr lang="bg-BG" sz="2900" dirty="0"/>
              <a:t> чрез препратка към </a:t>
            </a:r>
            <a:r>
              <a:rPr lang="en-US" sz="2900" dirty="0"/>
              <a:t>node</a:t>
            </a:r>
            <a:endParaRPr lang="en-US" sz="2900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sz="2900" dirty="0"/>
              <a:t>В противен случай използваме списъка, базиран на масив</a:t>
            </a:r>
            <a:r>
              <a:rPr lang="en-US" sz="2900" dirty="0"/>
              <a:t>(</a:t>
            </a:r>
            <a:r>
              <a:rPr lang="en-US" sz="29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2900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свързан списък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AF7DD9A-BCA1-E676-AB4D-75D2F3E0A5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31A0B237-CEDC-A7AC-DBA1-A0C1B6F60C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9210372"/>
              </p:ext>
            </p:extLst>
          </p:nvPr>
        </p:nvGraphicFramePr>
        <p:xfrm>
          <a:off x="626533" y="4741334"/>
          <a:ext cx="10670294" cy="158533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31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3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97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88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9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19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9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19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863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9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19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9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19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19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19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19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19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6385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1900" dirty="0"/>
                        <a:t>Двойно свързан списък</a:t>
                      </a:r>
                      <a:r>
                        <a:rPr lang="en-US" sz="19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bg-BG" sz="19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19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LinkedList&lt;T&gt;</a:t>
                      </a:r>
                      <a:endParaRPr lang="en-US" sz="19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9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19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9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9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9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9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19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19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07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Стек</a:t>
            </a:r>
            <a:r>
              <a:rPr lang="en-US" sz="3400" dirty="0"/>
              <a:t> 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sz="3400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/>
              <a:t>Използва се, за да се имплементира </a:t>
            </a:r>
            <a:r>
              <a:rPr lang="en-US" sz="3200" b="1" dirty="0">
                <a:solidFill>
                  <a:schemeClr val="bg1"/>
                </a:solidFill>
              </a:rPr>
              <a:t>LIFO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L</a:t>
            </a:r>
            <a:r>
              <a:rPr lang="en-US" sz="3200" dirty="0"/>
              <a:t>ast-</a:t>
            </a:r>
            <a:r>
              <a:rPr lang="en-US" sz="3200" b="1" dirty="0">
                <a:solidFill>
                  <a:schemeClr val="bg1"/>
                </a:solidFill>
              </a:rPr>
              <a:t>I</a:t>
            </a:r>
            <a:r>
              <a:rPr lang="en-US" sz="3200" dirty="0"/>
              <a:t>n-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/>
              <a:t>irst-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/>
              <a:t>ut)</a:t>
            </a:r>
            <a:endParaRPr lang="bg-BG" sz="32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/>
              <a:t>Може да използва и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bg-BG" sz="3200" dirty="0"/>
              <a:t>, но той заема </a:t>
            </a:r>
            <a:r>
              <a:rPr lang="bg-BG" sz="3200" b="1" dirty="0">
                <a:solidFill>
                  <a:schemeClr val="bg1"/>
                </a:solidFill>
              </a:rPr>
              <a:t>повече памет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стек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E29E0A3-FE0E-0597-1393-90DAADBC4E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003A0A28-DA6C-3984-8833-C16B203113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2658023"/>
              </p:ext>
            </p:extLst>
          </p:nvPr>
        </p:nvGraphicFramePr>
        <p:xfrm>
          <a:off x="335361" y="3943399"/>
          <a:ext cx="11233249" cy="192701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18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0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858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582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9398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000" dirty="0"/>
                        <a:t>Стек</a:t>
                      </a: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0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Stack&lt;T&gt;</a:t>
                      </a:r>
                      <a:endParaRPr lang="en-US" sz="20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63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Опашка</a:t>
            </a:r>
            <a:r>
              <a:rPr lang="en-US" sz="3400" dirty="0"/>
              <a:t> 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sz="3400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/>
              <a:t>Използваме за да имплементираме </a:t>
            </a:r>
            <a:r>
              <a:rPr lang="en-US" sz="3200" b="1" dirty="0">
                <a:solidFill>
                  <a:schemeClr val="bg1"/>
                </a:solidFill>
              </a:rPr>
              <a:t>FIFO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bg1"/>
                </a:solidFill>
              </a:rPr>
              <a:t>F</a:t>
            </a:r>
            <a:r>
              <a:rPr lang="en-US" sz="3200" dirty="0"/>
              <a:t>irst-</a:t>
            </a:r>
            <a:r>
              <a:rPr lang="en-US" sz="3200" dirty="0">
                <a:solidFill>
                  <a:schemeClr val="bg1"/>
                </a:solidFill>
              </a:rPr>
              <a:t>I</a:t>
            </a:r>
            <a:r>
              <a:rPr lang="en-US" sz="3200" dirty="0"/>
              <a:t>n-</a:t>
            </a:r>
            <a:r>
              <a:rPr lang="en-US" sz="3200" dirty="0">
                <a:solidFill>
                  <a:schemeClr val="bg1"/>
                </a:solidFill>
              </a:rPr>
              <a:t>F</a:t>
            </a:r>
            <a:r>
              <a:rPr lang="en-US" sz="3200" dirty="0"/>
              <a:t>irst-</a:t>
            </a:r>
            <a:r>
              <a:rPr lang="en-US" sz="3200" dirty="0">
                <a:solidFill>
                  <a:schemeClr val="bg1"/>
                </a:solidFill>
              </a:rPr>
              <a:t>O</a:t>
            </a:r>
            <a:r>
              <a:rPr lang="en-US" sz="3200" dirty="0"/>
              <a:t>ut)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/>
              <a:t>Може да се използва и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bg-BG" sz="3200" dirty="0"/>
              <a:t>, но опашката е </a:t>
            </a:r>
            <a:r>
              <a:rPr lang="bg-BG" sz="3200" b="1" dirty="0">
                <a:solidFill>
                  <a:schemeClr val="bg1"/>
                </a:solidFill>
              </a:rPr>
              <a:t>по-рестриктивна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/>
              <a:t>опашка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FDB7BFE-8634-08B3-7688-A3B87F1595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85545210-2248-E5F9-82A0-07864C37BD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9163870"/>
              </p:ext>
            </p:extLst>
          </p:nvPr>
        </p:nvGraphicFramePr>
        <p:xfrm>
          <a:off x="263650" y="4009416"/>
          <a:ext cx="11664700" cy="199788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60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7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08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6916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4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4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549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9744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400" dirty="0"/>
                        <a:t>Опашка</a:t>
                      </a: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r>
                        <a:rPr lang="en-US" sz="24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Queue</a:t>
                      </a:r>
                      <a:r>
                        <a:rPr lang="en-US" sz="24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&lt;T&gt;</a:t>
                      </a:r>
                      <a:endParaRPr lang="en-US" sz="24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93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21526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Мап, базиран на </a:t>
            </a:r>
            <a:r>
              <a:rPr lang="bg-BG" sz="3000" dirty="0" err="1"/>
              <a:t>хеш</a:t>
            </a:r>
            <a:r>
              <a:rPr lang="bg-BG" sz="3000" dirty="0"/>
              <a:t> таблица 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Dictionary&lt;K,V&gt;</a:t>
            </a:r>
            <a:r>
              <a:rPr lang="en-US" sz="3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bg-BG" sz="2900" dirty="0"/>
              <a:t>Бързо добавяне на </a:t>
            </a:r>
            <a:r>
              <a:rPr lang="bg-BG" sz="2900" b="1" dirty="0">
                <a:solidFill>
                  <a:schemeClr val="bg1"/>
                </a:solidFill>
              </a:rPr>
              <a:t>двойки ключ-стойност</a:t>
            </a:r>
            <a:r>
              <a:rPr lang="en-US" sz="2900" dirty="0">
                <a:solidFill>
                  <a:schemeClr val="bg1"/>
                </a:solidFill>
              </a:rPr>
              <a:t> </a:t>
            </a:r>
            <a:r>
              <a:rPr lang="en-US" sz="2900" dirty="0"/>
              <a:t>+ </a:t>
            </a:r>
            <a:r>
              <a:rPr lang="bg-BG" sz="2900" dirty="0"/>
              <a:t>бързо търсене по ключ</a:t>
            </a:r>
            <a:r>
              <a:rPr lang="en-US" sz="2900" b="1" dirty="0"/>
              <a:t> </a:t>
            </a:r>
            <a:r>
              <a:rPr lang="en-US" sz="2900" dirty="0"/>
              <a:t>– O(1)</a:t>
            </a:r>
            <a:endParaRPr lang="en-US" sz="29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2900" dirty="0"/>
              <a:t>Ключовете </a:t>
            </a:r>
            <a:r>
              <a:rPr lang="bg-BG" sz="2900" b="1" dirty="0">
                <a:solidFill>
                  <a:schemeClr val="bg1"/>
                </a:solidFill>
              </a:rPr>
              <a:t>нямат определен ред</a:t>
            </a:r>
            <a:endParaRPr lang="en-US" sz="29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2900" dirty="0"/>
              <a:t>Ключовете трябва да бъдат имплементирани с</a:t>
            </a:r>
            <a:r>
              <a:rPr lang="en-US" sz="2900" dirty="0"/>
              <a:t> </a:t>
            </a:r>
            <a:r>
              <a:rPr lang="en-US" sz="29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GetHashCode(…)</a:t>
            </a:r>
            <a:r>
              <a:rPr lang="en-US" sz="29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900" dirty="0">
                <a:latin typeface="Consolas" panose="020B0609020204030204" pitchFamily="49" charset="0"/>
                <a:cs typeface="Consolas" panose="020B0609020204030204" pitchFamily="49" charset="0"/>
              </a:rPr>
              <a:t>и</a:t>
            </a:r>
            <a:r>
              <a:rPr lang="en-US" sz="29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Equals(…)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колекция </a:t>
            </a:r>
            <a:r>
              <a:rPr lang="en-US" dirty="0"/>
              <a:t>– </a:t>
            </a:r>
            <a:r>
              <a:rPr lang="bg-BG" dirty="0" err="1"/>
              <a:t>мап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BEADB8A-CE66-5ED9-F7BB-F235902ED9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88C1BCD2-7A23-877F-924D-B4F4B804A9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1565608"/>
              </p:ext>
            </p:extLst>
          </p:nvPr>
        </p:nvGraphicFramePr>
        <p:xfrm>
          <a:off x="459953" y="4699224"/>
          <a:ext cx="11161240" cy="160625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37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2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39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416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400" b="1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Структура от данни</a:t>
                      </a:r>
                      <a:endParaRPr lang="bg-BG"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4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alibri"/>
                        </a:rPr>
                        <a:t>Сложност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456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Добавяне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Намиране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Изтриване</a:t>
                      </a:r>
                      <a:endParaRPr sz="20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  <a:tabLst/>
                        <a:defRPr/>
                      </a:pPr>
                      <a:r>
                        <a:rPr lang="bg-BG" sz="2000" b="1" u="none" strike="noStrike" kern="1200" cap="none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Вземане чрез индекс</a:t>
                      </a:r>
                      <a:endParaRPr lang="bg-BG" sz="2000" b="1" u="none" strike="noStrike" kern="1200" cap="none" dirty="0">
                        <a:solidFill>
                          <a:schemeClr val="dk1"/>
                        </a:solidFill>
                        <a:latin typeface="+mn-lt"/>
                        <a:cs typeface="Calibri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5DD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72416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bg-BG" sz="24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Хеш таблица</a:t>
                      </a: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: </a:t>
                      </a:r>
                      <a:b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US" sz="24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Dictionary&lt;K,V&gt;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3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2179</Words>
  <Application>Microsoft Macintosh PowerPoint</Application>
  <PresentationFormat>Widescreen</PresentationFormat>
  <Paragraphs>430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Noto Sans Symbols</vt:lpstr>
      <vt:lpstr>Wingdings</vt:lpstr>
      <vt:lpstr>Wingdings 2</vt:lpstr>
      <vt:lpstr>SoftUni</vt:lpstr>
      <vt:lpstr>Комбиниране на структури от данни</vt:lpstr>
      <vt:lpstr>Съдържание</vt:lpstr>
      <vt:lpstr>Избиране на подходящата структура от данни</vt:lpstr>
      <vt:lpstr>Избиране на колекция – масив</vt:lpstr>
      <vt:lpstr>Избиране на колекция – списък</vt:lpstr>
      <vt:lpstr>Избиране на колекция – свързан списък</vt:lpstr>
      <vt:lpstr>Избиране на колекция – стек</vt:lpstr>
      <vt:lpstr>Избиране на колекция – опашка</vt:lpstr>
      <vt:lpstr>Избиране на колекция – мап</vt:lpstr>
      <vt:lpstr>Избиране на колекция – Tree Map</vt:lpstr>
      <vt:lpstr>Избиране на колекция – Multi Map</vt:lpstr>
      <vt:lpstr>Избиране на колекция – мулти мап дърво</vt:lpstr>
      <vt:lpstr>Избиране на колекция – хеш сет</vt:lpstr>
      <vt:lpstr>Избиране на колекция – Tree Set</vt:lpstr>
      <vt:lpstr>Избиране на колекция – Hash Bag</vt:lpstr>
      <vt:lpstr>Избиране на колекция – Tree Bag</vt:lpstr>
      <vt:lpstr>Избиране на колекция – Специални СД</vt:lpstr>
      <vt:lpstr>Ефективност на структурата на данните – сравнение (1)</vt:lpstr>
      <vt:lpstr>Ефективност на структурата на данните – сравнение (2)</vt:lpstr>
      <vt:lpstr>Ефективност на структурата на данните – сравнение (3)</vt:lpstr>
      <vt:lpstr>Комбиниране на структури от данни</vt:lpstr>
      <vt:lpstr>Комбиниране на структури от данни</vt:lpstr>
      <vt:lpstr>Задача: Колекция от хора</vt:lpstr>
      <vt:lpstr>Решение, базирано на речници</vt:lpstr>
      <vt:lpstr>Решение: Добавяне на Person</vt:lpstr>
      <vt:lpstr>Решение: Намиране на Person / People по имейл</vt:lpstr>
      <vt:lpstr>Решение: Изтриване</vt:lpstr>
      <vt:lpstr>Какво научихме днес?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Regular-Expressions-Regex</dc:title>
  <dc:subject>Software Development Course</dc:subject>
  <dc:creator>Software University</dc:creator>
  <cp:keywords>TSoftware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365</cp:revision>
  <dcterms:created xsi:type="dcterms:W3CDTF">2018-05-23T13:08:44Z</dcterms:created>
  <dcterms:modified xsi:type="dcterms:W3CDTF">2023-03-27T17:26:38Z</dcterms:modified>
  <cp:category>programming;computer programming;software development;web development</cp:category>
</cp:coreProperties>
</file>