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0"/>
  </p:notesMasterIdLst>
  <p:handoutMasterIdLst>
    <p:handoutMasterId r:id="rId21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33" r:id="rId17"/>
    <p:sldId id="504" r:id="rId18"/>
    <p:sldId id="50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Защо, какво и как да тестваме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Unit тестване и интеграционно тестване&#13;" id="{941C84F9-4937-104D-8837-EE794B73CB35}">
          <p14:sldIdLst>
            <p14:sldId id="658"/>
            <p14:sldId id="659"/>
            <p14:sldId id="660"/>
            <p14:sldId id="661"/>
            <p14:sldId id="66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604" autoAdjust="0"/>
    <p:restoredTop sz="95188" autoAdjust="0"/>
  </p:normalViewPr>
  <p:slideViewPr>
    <p:cSldViewPr showGuides="1">
      <p:cViewPr varScale="1">
        <p:scale>
          <a:sx n="74" d="100"/>
          <a:sy n="74" d="100"/>
        </p:scale>
        <p:origin x="184" y="93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Видове тестване, защо, какво и как да тестваме, тестване в </a:t>
            </a:r>
            <a:r>
              <a:rPr lang="en-US" dirty="0"/>
              <a:t>.NET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Проверява </a:t>
            </a:r>
            <a:r>
              <a:rPr lang="bg-BG" sz="3000" b="1" dirty="0"/>
              <a:t>поведението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при </a:t>
            </a:r>
            <a:r>
              <a:rPr lang="bg-BG" sz="3000" b="1" dirty="0"/>
              <a:t>стойности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на</a:t>
            </a:r>
            <a:r>
              <a:rPr lang="bg-BG" sz="3000" dirty="0"/>
              <a:t> или </a:t>
            </a:r>
            <a:r>
              <a:rPr lang="bg-BG" sz="3000" b="1" dirty="0">
                <a:solidFill>
                  <a:schemeClr val="bg1"/>
                </a:solidFill>
              </a:rPr>
              <a:t>около</a:t>
            </a:r>
            <a:r>
              <a:rPr lang="bg-BG" sz="3000" dirty="0"/>
              <a:t> </a:t>
            </a:r>
            <a:r>
              <a:rPr lang="bg-BG" sz="3000" b="1" dirty="0"/>
              <a:t>границите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000" dirty="0"/>
              <a:t>Откриват се </a:t>
            </a:r>
            <a:r>
              <a:rPr lang="bg-BG" sz="3000" b="1" dirty="0"/>
              <a:t>грешки</a:t>
            </a:r>
            <a:r>
              <a:rPr lang="bg-BG" sz="3000" dirty="0"/>
              <a:t>, появяващи се </a:t>
            </a:r>
            <a:r>
              <a:rPr lang="bg-BG" sz="3000" b="1" dirty="0">
                <a:solidFill>
                  <a:schemeClr val="bg1"/>
                </a:solidFill>
              </a:rPr>
              <a:t>само</a:t>
            </a:r>
            <a:r>
              <a:rPr lang="bg-BG" sz="3000" dirty="0"/>
              <a:t> при </a:t>
            </a:r>
            <a:r>
              <a:rPr lang="bg-BG" sz="3000" b="1" dirty="0"/>
              <a:t>гранични стойности</a:t>
            </a:r>
          </a:p>
          <a:p>
            <a:r>
              <a:rPr lang="bg-BG" sz="3000" dirty="0"/>
              <a:t>Уверява, че </a:t>
            </a:r>
            <a:r>
              <a:rPr lang="bg-BG" sz="3000" b="1" dirty="0"/>
              <a:t>системата</a:t>
            </a:r>
            <a:r>
              <a:rPr lang="bg-BG" sz="3000" dirty="0"/>
              <a:t> обработва </a:t>
            </a:r>
            <a:r>
              <a:rPr lang="bg-BG" sz="3000" b="1" dirty="0"/>
              <a:t>правилно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минимални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максимални</a:t>
            </a:r>
            <a:r>
              <a:rPr lang="bg-BG" sz="3000" dirty="0"/>
              <a:t> </a:t>
            </a:r>
            <a:r>
              <a:rPr lang="bg-BG" sz="3000" b="1" dirty="0"/>
              <a:t>стойности</a:t>
            </a:r>
          </a:p>
          <a:p>
            <a:r>
              <a:rPr lang="bg-BG" sz="3000" dirty="0"/>
              <a:t>Пример:</a:t>
            </a:r>
            <a:endParaRPr lang="en-US" sz="3000" dirty="0"/>
          </a:p>
          <a:p>
            <a:pPr lvl="1"/>
            <a:r>
              <a:rPr lang="bg-BG" sz="2800" dirty="0"/>
              <a:t>Потребителят трябва да е на възраст между </a:t>
            </a:r>
            <a:r>
              <a:rPr lang="bg-BG" sz="2800" b="1" dirty="0"/>
              <a:t>18</a:t>
            </a:r>
            <a:r>
              <a:rPr lang="bg-BG" sz="2800" dirty="0"/>
              <a:t> и </a:t>
            </a:r>
            <a:r>
              <a:rPr lang="bg-BG" sz="2800" b="1" dirty="0"/>
              <a:t>65</a:t>
            </a:r>
            <a:r>
              <a:rPr lang="bg-BG" sz="2800" dirty="0"/>
              <a:t> години - тестват се стойности като </a:t>
            </a:r>
            <a:r>
              <a:rPr lang="bg-BG" sz="2800" b="1" dirty="0"/>
              <a:t>17</a:t>
            </a:r>
            <a:r>
              <a:rPr lang="bg-BG" sz="2800" dirty="0"/>
              <a:t>, </a:t>
            </a:r>
            <a:r>
              <a:rPr lang="bg-BG" sz="2800" b="1" dirty="0"/>
              <a:t>18</a:t>
            </a:r>
            <a:r>
              <a:rPr lang="bg-BG" sz="2800" dirty="0"/>
              <a:t>, </a:t>
            </a:r>
            <a:r>
              <a:rPr lang="bg-BG" sz="2800" b="1" dirty="0"/>
              <a:t>65</a:t>
            </a:r>
            <a:r>
              <a:rPr lang="bg-BG" sz="2800" dirty="0"/>
              <a:t>, </a:t>
            </a:r>
            <a:r>
              <a:rPr lang="bg-BG" sz="2800" b="1" dirty="0"/>
              <a:t>66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Инструменти за тестване в .</a:t>
            </a:r>
            <a:r>
              <a:rPr lang="en-GB" dirty="0"/>
              <a:t>NET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4800" dirty="0"/>
              <a:t>​Unit </a:t>
            </a:r>
            <a:r>
              <a:rPr lang="bg-BG" sz="4800" dirty="0"/>
              <a:t>тестване и интеграционно тестване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ECB2A5-83DB-BF84-E178-0123FB8C8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3568" y="1539000"/>
            <a:ext cx="2224864" cy="2278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>
                <a:solidFill>
                  <a:schemeClr val="bg1"/>
                </a:solidFill>
              </a:rPr>
              <a:t>отделни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b="1" dirty="0">
                <a:solidFill>
                  <a:schemeClr val="bg1"/>
                </a:solidFill>
              </a:rPr>
              <a:t>части</a:t>
            </a:r>
            <a:r>
              <a:rPr lang="bg-BG" sz="3100" dirty="0">
                <a:solidFill>
                  <a:schemeClr val="bg1"/>
                </a:solidFill>
              </a:rPr>
              <a:t> </a:t>
            </a:r>
            <a:r>
              <a:rPr lang="bg-BG" sz="3100" dirty="0"/>
              <a:t>от </a:t>
            </a:r>
            <a:r>
              <a:rPr lang="bg-BG" sz="3100" b="1" dirty="0"/>
              <a:t>кода</a:t>
            </a:r>
            <a:r>
              <a:rPr lang="bg-BG" sz="3100" dirty="0"/>
              <a:t> без да се използва </a:t>
            </a:r>
            <a:r>
              <a:rPr lang="bg-BG" sz="3100" b="1" dirty="0"/>
              <a:t>реална БД</a:t>
            </a:r>
          </a:p>
          <a:p>
            <a:r>
              <a:rPr lang="bg-BG" sz="3100" b="1" dirty="0">
                <a:solidFill>
                  <a:schemeClr val="bg1"/>
                </a:solidFill>
              </a:rPr>
              <a:t>Мокване</a:t>
            </a:r>
            <a:r>
              <a:rPr lang="bg-BG" sz="3100" dirty="0"/>
              <a:t> </a:t>
            </a:r>
            <a:r>
              <a:rPr lang="en-US" sz="3100" b="1" dirty="0"/>
              <a:t>(mocking)</a:t>
            </a:r>
            <a:r>
              <a:rPr lang="en-US" sz="3100" dirty="0"/>
              <a:t> </a:t>
            </a:r>
            <a:r>
              <a:rPr lang="bg-BG" sz="3100" dirty="0"/>
              <a:t>на </a:t>
            </a:r>
            <a:r>
              <a:rPr lang="bg-BG" sz="3100" b="1" dirty="0"/>
              <a:t>обекти</a:t>
            </a:r>
          </a:p>
          <a:p>
            <a:pPr lvl="1"/>
            <a:r>
              <a:rPr lang="bg-BG" sz="2800" dirty="0"/>
              <a:t>Създаване на </a:t>
            </a:r>
            <a:r>
              <a:rPr lang="bg-BG" sz="2800" b="1" dirty="0">
                <a:solidFill>
                  <a:schemeClr val="bg1"/>
                </a:solidFill>
              </a:rPr>
              <a:t>фалшиви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обекти</a:t>
            </a:r>
            <a:r>
              <a:rPr lang="bg-BG" sz="2800" dirty="0"/>
              <a:t>, имитиращи </a:t>
            </a:r>
            <a:r>
              <a:rPr lang="bg-BG" sz="2800" b="1" dirty="0"/>
              <a:t>поведението</a:t>
            </a:r>
            <a:r>
              <a:rPr lang="bg-BG" sz="2800" dirty="0"/>
              <a:t> на </a:t>
            </a:r>
            <a:r>
              <a:rPr lang="bg-BG" sz="2800" b="1" dirty="0"/>
              <a:t>реалните</a:t>
            </a:r>
          </a:p>
          <a:p>
            <a:pPr lvl="1"/>
            <a:r>
              <a:rPr lang="bg-BG" sz="2800" dirty="0"/>
              <a:t>Използват се, когато кодът има </a:t>
            </a:r>
            <a:r>
              <a:rPr lang="bg-BG" sz="2800" b="1" dirty="0"/>
              <a:t>зависимости</a:t>
            </a:r>
            <a:r>
              <a:rPr lang="bg-BG" sz="2800" dirty="0"/>
              <a:t> от </a:t>
            </a:r>
            <a:r>
              <a:rPr lang="bg-BG" sz="2800" b="1" dirty="0"/>
              <a:t>външни ресурси</a:t>
            </a:r>
          </a:p>
          <a:p>
            <a:r>
              <a:rPr lang="bg-BG" sz="3100" dirty="0"/>
              <a:t>Пример</a:t>
            </a:r>
            <a:r>
              <a:rPr lang="en-US" sz="3100" dirty="0"/>
              <a:t>:</a:t>
            </a:r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обща сума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не изисква мокване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Дали метод за </a:t>
            </a:r>
            <a:r>
              <a:rPr lang="bg-BG" sz="2800" b="1" dirty="0"/>
              <a:t>изчисляване</a:t>
            </a:r>
            <a:r>
              <a:rPr lang="bg-BG" sz="2800" dirty="0"/>
              <a:t> на </a:t>
            </a:r>
            <a:r>
              <a:rPr lang="bg-BG" sz="2800" b="1" dirty="0"/>
              <a:t>поръчки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  <a:r>
              <a:rPr lang="bg-BG" sz="2800" dirty="0"/>
              <a:t> работи правилно </a:t>
            </a:r>
            <a:r>
              <a:rPr lang="en-US" sz="2800" dirty="0"/>
              <a:t>(</a:t>
            </a:r>
            <a:r>
              <a:rPr lang="bg-BG" sz="2800" b="1" dirty="0"/>
              <a:t>изисква мокване</a:t>
            </a:r>
            <a:r>
              <a:rPr lang="en-US" sz="2800" dirty="0"/>
              <a:t>)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/>
              <a:t>​Unit </a:t>
            </a:r>
            <a:r>
              <a:rPr lang="bg-BG" sz="4000" dirty="0"/>
              <a:t>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100" dirty="0"/>
              <a:t>Проверка на </a:t>
            </a:r>
            <a:r>
              <a:rPr lang="bg-BG" sz="3100" b="1" dirty="0"/>
              <a:t>взаимодействието</a:t>
            </a:r>
            <a:r>
              <a:rPr lang="bg-BG" sz="3100" dirty="0"/>
              <a:t> между </a:t>
            </a:r>
            <a:r>
              <a:rPr lang="bg-BG" sz="3100" b="1" dirty="0">
                <a:solidFill>
                  <a:schemeClr val="bg1"/>
                </a:solidFill>
              </a:rPr>
              <a:t>различни части </a:t>
            </a:r>
            <a:r>
              <a:rPr lang="bg-BG" sz="3100" dirty="0"/>
              <a:t>на </a:t>
            </a:r>
            <a:r>
              <a:rPr lang="bg-BG" sz="3100" b="1" dirty="0"/>
              <a:t>приложението</a:t>
            </a:r>
            <a:endParaRPr lang="en-US" sz="3100" b="1" dirty="0"/>
          </a:p>
          <a:p>
            <a:r>
              <a:rPr lang="bg-BG" sz="3100" dirty="0"/>
              <a:t>Тестване как </a:t>
            </a:r>
            <a:r>
              <a:rPr lang="bg-BG" sz="3100" b="1" dirty="0">
                <a:solidFill>
                  <a:schemeClr val="bg1"/>
                </a:solidFill>
              </a:rPr>
              <a:t>отделните модули </a:t>
            </a:r>
            <a:r>
              <a:rPr lang="bg-BG" sz="3100" dirty="0"/>
              <a:t>работят </a:t>
            </a:r>
            <a:r>
              <a:rPr lang="bg-BG" sz="3100" b="1" dirty="0"/>
              <a:t>заедно</a:t>
            </a:r>
            <a:r>
              <a:rPr lang="bg-BG" sz="3100" dirty="0"/>
              <a:t>, включително </a:t>
            </a:r>
            <a:r>
              <a:rPr lang="bg-BG" sz="3100" b="1" dirty="0"/>
              <a:t>взаимодействието</a:t>
            </a:r>
            <a:r>
              <a:rPr lang="bg-BG" sz="3100" dirty="0"/>
              <a:t> с </a:t>
            </a:r>
            <a:r>
              <a:rPr lang="bg-BG" sz="3100" b="1" dirty="0"/>
              <a:t>БД</a:t>
            </a:r>
          </a:p>
          <a:p>
            <a:r>
              <a:rPr lang="bg-BG" dirty="0"/>
              <a:t>Пример</a:t>
            </a:r>
            <a:r>
              <a:rPr lang="en-US" dirty="0"/>
              <a:t>:</a:t>
            </a:r>
          </a:p>
          <a:p>
            <a:pPr lvl="1"/>
            <a:r>
              <a:rPr lang="bg-BG" dirty="0"/>
              <a:t>Дали </a:t>
            </a:r>
            <a:r>
              <a:rPr lang="bg-BG" b="1" dirty="0"/>
              <a:t>записите</a:t>
            </a:r>
            <a:r>
              <a:rPr lang="bg-BG" dirty="0"/>
              <a:t> в </a:t>
            </a:r>
            <a:r>
              <a:rPr lang="bg-BG" b="1" dirty="0"/>
              <a:t>БД</a:t>
            </a:r>
            <a:r>
              <a:rPr lang="bg-BG" dirty="0"/>
              <a:t> се </a:t>
            </a:r>
            <a:r>
              <a:rPr lang="bg-BG" b="1" dirty="0"/>
              <a:t>показват</a:t>
            </a:r>
            <a:r>
              <a:rPr lang="bg-BG" dirty="0"/>
              <a:t> правилно в </a:t>
            </a:r>
            <a:r>
              <a:rPr lang="bg-BG" b="1" dirty="0"/>
              <a:t>интерфейса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>
                <a:solidFill>
                  <a:schemeClr val="bg1"/>
                </a:solidFill>
              </a:rPr>
              <a:t>Mocking</a:t>
            </a:r>
            <a:r>
              <a:rPr lang="bg-BG" dirty="0"/>
              <a:t> и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</a:p>
          <a:p>
            <a:r>
              <a:rPr lang="en-US" b="1" dirty="0">
                <a:solidFill>
                  <a:schemeClr val="bg1"/>
                </a:solidFill>
              </a:rPr>
              <a:t>Moq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b="1" dirty="0"/>
              <a:t>Библиотека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library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за </a:t>
            </a:r>
            <a:r>
              <a:rPr lang="en-US" b="1" dirty="0"/>
              <a:t>Mocking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bg-BG" b="1" dirty="0"/>
              <a:t>.</a:t>
            </a:r>
            <a:r>
              <a:rPr lang="en-US" b="1" dirty="0"/>
              <a:t>NET</a:t>
            </a:r>
            <a:endParaRPr lang="bg-BG" b="1" dirty="0"/>
          </a:p>
          <a:p>
            <a:pPr lvl="1"/>
            <a:r>
              <a:rPr lang="bg-BG" dirty="0"/>
              <a:t>Позволява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en-US" b="1" dirty="0">
                <a:solidFill>
                  <a:schemeClr val="bg1"/>
                </a:solidFill>
              </a:rPr>
              <a:t>mock </a:t>
            </a:r>
            <a:r>
              <a:rPr lang="bg-BG" b="1" dirty="0">
                <a:solidFill>
                  <a:schemeClr val="bg1"/>
                </a:solidFill>
              </a:rPr>
              <a:t>обекти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sz="3200" b="1" dirty="0">
                <a:solidFill>
                  <a:schemeClr val="bg1"/>
                </a:solidFill>
              </a:rPr>
              <a:t>EF Core In-Memory Database</a:t>
            </a:r>
            <a:endParaRPr lang="bg-BG" sz="32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Позволява използване на </a:t>
            </a:r>
            <a:r>
              <a:rPr lang="en-US" sz="3000" b="1" dirty="0">
                <a:solidFill>
                  <a:schemeClr val="bg1"/>
                </a:solidFill>
              </a:rPr>
              <a:t>in-memory</a:t>
            </a:r>
            <a:r>
              <a:rPr lang="en-US" sz="3000" b="1" dirty="0"/>
              <a:t> </a:t>
            </a:r>
            <a:r>
              <a:rPr lang="bg-BG" sz="3000" b="1" dirty="0"/>
              <a:t>БД </a:t>
            </a:r>
            <a:r>
              <a:rPr lang="bg-BG" sz="3000" dirty="0"/>
              <a:t>без нужда от </a:t>
            </a:r>
            <a:r>
              <a:rPr lang="bg-BG" sz="3000" b="1" dirty="0"/>
              <a:t>реална</a:t>
            </a:r>
            <a:r>
              <a:rPr lang="bg-BG" sz="3000" dirty="0"/>
              <a:t> </a:t>
            </a:r>
            <a:r>
              <a:rPr lang="bg-BG" sz="3000" b="1" dirty="0"/>
              <a:t>БД</a:t>
            </a:r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r>
              <a:rPr lang="bg-BG" dirty="0"/>
              <a:t>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026D8-FEB6-3917-379D-2B4CCCD86739}"/>
              </a:ext>
            </a:extLst>
          </p:cNvPr>
          <p:cNvSpPr txBox="1">
            <a:spLocks/>
          </p:cNvSpPr>
          <p:nvPr/>
        </p:nvSpPr>
        <p:spPr>
          <a:xfrm>
            <a:off x="606118" y="2861108"/>
            <a:ext cx="11155528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var options = new DbContextOptionsBuilder&lt;MyDbContext&gt;()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</a:t>
            </a:r>
            <a:r>
              <a:rPr lang="en-GB" sz="2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UseInMemoryDatabase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(databaseName: "TestDatabase")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.Options;</a:t>
            </a:r>
          </a:p>
          <a:p>
            <a:endParaRPr lang="en-GB" sz="22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context = new MyDbContext(options))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2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Изпълнение на теста</a:t>
            </a:r>
          </a:p>
          <a:p>
            <a:r>
              <a:rPr lang="bg-BG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след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може да е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функционално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нефункционално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Unit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тестването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от кода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 помощта на </a:t>
            </a: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Mocking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проверява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между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части на приложението</a:t>
            </a:r>
            <a:endParaRPr lang="en-GB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ИС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тестваме?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Unit</a:t>
            </a:r>
            <a:r>
              <a:rPr lang="en-US" sz="3400" dirty="0"/>
              <a:t> </a:t>
            </a:r>
            <a:r>
              <a:rPr lang="bg-BG" sz="3400" dirty="0"/>
              <a:t>тестване и </a:t>
            </a:r>
            <a:r>
              <a:rPr lang="bg-BG" sz="3400" b="1" dirty="0">
                <a:solidFill>
                  <a:schemeClr val="bg1"/>
                </a:solidFill>
              </a:rPr>
              <a:t>интеграционно</a:t>
            </a:r>
            <a:r>
              <a:rPr lang="bg-BG" sz="3400" dirty="0"/>
              <a:t> тестване</a:t>
            </a:r>
          </a:p>
          <a:p>
            <a:pPr lvl="1"/>
            <a:r>
              <a:rPr lang="bg-BG" sz="3200" dirty="0"/>
              <a:t>Инструменти за тестване в </a:t>
            </a:r>
            <a:r>
              <a:rPr lang="en-US" sz="3200" b="1" dirty="0"/>
              <a:t>.NET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Защо, какво и как да тестваме?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318500" y="3114000"/>
            <a:ext cx="3555000" cy="32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55313</TotalTime>
  <Words>853</Words>
  <Application>Microsoft Macintosh PowerPoint</Application>
  <PresentationFormat>Widescreen</PresentationFormat>
  <Paragraphs>126</Paragraphs>
  <Slides>18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Видове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​Unit тестване и интеграционно тестване</vt:lpstr>
      <vt:lpstr>​Unit тестване</vt:lpstr>
      <vt:lpstr>Интеграционно тестване</vt:lpstr>
      <vt:lpstr>Инструменти за тестване в .NET (1)</vt:lpstr>
      <vt:lpstr>Инструменти за тестване в .NET (2)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474</cp:revision>
  <dcterms:created xsi:type="dcterms:W3CDTF">2018-05-23T13:08:44Z</dcterms:created>
  <dcterms:modified xsi:type="dcterms:W3CDTF">2024-09-29T08:43:40Z</dcterms:modified>
  <cp:category/>
</cp:coreProperties>
</file>