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9"/>
  </p:notesMasterIdLst>
  <p:handoutMasterIdLst>
    <p:handoutMasterId r:id="rId30"/>
  </p:handoutMasterIdLst>
  <p:sldIdLst>
    <p:sldId id="503" r:id="rId5"/>
    <p:sldId id="276" r:id="rId6"/>
    <p:sldId id="537" r:id="rId7"/>
    <p:sldId id="538" r:id="rId8"/>
    <p:sldId id="541" r:id="rId9"/>
    <p:sldId id="542" r:id="rId10"/>
    <p:sldId id="539" r:id="rId11"/>
    <p:sldId id="540" r:id="rId12"/>
    <p:sldId id="520" r:id="rId13"/>
    <p:sldId id="525" r:id="rId14"/>
    <p:sldId id="526" r:id="rId15"/>
    <p:sldId id="528" r:id="rId16"/>
    <p:sldId id="529" r:id="rId17"/>
    <p:sldId id="530" r:id="rId18"/>
    <p:sldId id="531" r:id="rId19"/>
    <p:sldId id="532" r:id="rId20"/>
    <p:sldId id="535" r:id="rId21"/>
    <p:sldId id="527" r:id="rId22"/>
    <p:sldId id="533" r:id="rId23"/>
    <p:sldId id="534" r:id="rId24"/>
    <p:sldId id="536" r:id="rId25"/>
    <p:sldId id="349" r:id="rId26"/>
    <p:sldId id="256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JOIN - значение и използване" id="{6A2526D8-8C67-2B4F-8A8C-A98E7543E584}">
          <p14:sldIdLst>
            <p14:sldId id="537"/>
            <p14:sldId id="538"/>
            <p14:sldId id="541"/>
            <p14:sldId id="542"/>
            <p14:sldId id="539"/>
            <p14:sldId id="540"/>
          </p14:sldIdLst>
        </p14:section>
        <p14:section name="Видове JOIN" id="{5F2023BE-A31B-054B-85D1-2BBAD1DB8E5B}">
          <p14:sldIdLst>
            <p14:sldId id="520"/>
            <p14:sldId id="525"/>
            <p14:sldId id="526"/>
            <p14:sldId id="528"/>
            <p14:sldId id="529"/>
            <p14:sldId id="530"/>
            <p14:sldId id="531"/>
            <p14:sldId id="532"/>
            <p14:sldId id="535"/>
            <p14:sldId id="527"/>
            <p14:sldId id="533"/>
            <p14:sldId id="534"/>
            <p14:sldId id="536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/>
    <p:restoredTop sz="82178"/>
  </p:normalViewPr>
  <p:slideViewPr>
    <p:cSldViewPr>
      <p:cViewPr varScale="1">
        <p:scale>
          <a:sx n="116" d="100"/>
          <a:sy n="116" d="100"/>
        </p:scale>
        <p:origin x="224" y="4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B9FA-0A3D-446C-8467-32663EA29608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5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CEAB4-A9FB-4753-BA40-6F58C2A73A33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71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0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6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0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3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5201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E05A0-9C6D-4E8B-B462-CE12EEF9605C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15FAA-5707-4561-ABC8-B51E27831921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5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F90-3862-4A9A-9952-ADAA5537D37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5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59B63-17A5-4FED-A6C2-2A10393AAC1F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21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B8B4E-C865-4E72-A30E-66A786C202DA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9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28.08.23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/>
              <a:t>Същност. Различни видове съединения на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083636" cy="820419"/>
          </a:xfrm>
        </p:spPr>
        <p:txBody>
          <a:bodyPr>
            <a:normAutofit/>
          </a:bodyPr>
          <a:lstStyle/>
          <a:p>
            <a:r>
              <a:rPr lang="bg-BG" sz="4400" dirty="0"/>
              <a:t>Съединение на таблици</a:t>
            </a:r>
          </a:p>
        </p:txBody>
      </p:sp>
      <p:pic>
        <p:nvPicPr>
          <p:cNvPr id="41986" name="Picture 2" descr="SQL INNER 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057400"/>
            <a:ext cx="3124200" cy="312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Inner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Left, Right, Full outer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Cross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EQUI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14207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3694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644787" y="4782268"/>
            <a:ext cx="1119317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490946" y="4749034"/>
            <a:ext cx="111466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118839" y="4485709"/>
            <a:ext cx="814025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322186" y="5125535"/>
            <a:ext cx="1238571" cy="115569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94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ru-RU" dirty="0"/>
              <a:t>За да укажете условия за съединяване, използвайте клаузата </a:t>
            </a:r>
            <a:r>
              <a:rPr lang="ru-RU" b="1" dirty="0">
                <a:solidFill>
                  <a:schemeClr val="bg1"/>
                </a:solidFill>
              </a:rPr>
              <a:t>INNER JOIN</a:t>
            </a:r>
            <a:r>
              <a:rPr lang="ru-RU" dirty="0"/>
              <a:t> … </a:t>
            </a:r>
            <a:r>
              <a:rPr lang="ru-RU" b="1" dirty="0">
                <a:solidFill>
                  <a:schemeClr val="bg1"/>
                </a:solidFill>
              </a:rPr>
              <a:t>ON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</a:t>
            </a:r>
            <a:r>
              <a:rPr lang="bg-BG" dirty="0"/>
              <a:t>с </a:t>
            </a:r>
            <a:r>
              <a:rPr lang="en-US" dirty="0"/>
              <a:t>ON </a:t>
            </a:r>
            <a:r>
              <a:rPr lang="bg-BG" dirty="0"/>
              <a:t>клауза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8832" y="2395302"/>
            <a:ext cx="1048911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971073"/>
              </p:ext>
            </p:extLst>
          </p:nvPr>
        </p:nvGraphicFramePr>
        <p:xfrm>
          <a:off x="910110" y="4495800"/>
          <a:ext cx="10486561" cy="2078736"/>
        </p:xfrm>
        <a:graphic>
          <a:graphicData uri="http://schemas.openxmlformats.org/drawingml/2006/table">
            <a:tbl>
              <a:tblPr/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461A31-7A4C-A8A1-DC26-416F0368F060}"/>
              </a:ext>
            </a:extLst>
          </p:cNvPr>
          <p:cNvSpPr txBox="1"/>
          <p:nvPr/>
        </p:nvSpPr>
        <p:spPr>
          <a:xfrm>
            <a:off x="831163" y="1524000"/>
            <a:ext cx="4724400" cy="22155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TODO: Add INNER JOIN explanation + diagram</a:t>
            </a:r>
            <a:endParaRPr lang="bg-BG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E2A75-B078-F0F6-FCDC-AF8363EAC110}"/>
              </a:ext>
            </a:extLst>
          </p:cNvPr>
          <p:cNvSpPr txBox="1"/>
          <p:nvPr/>
        </p:nvSpPr>
        <p:spPr>
          <a:xfrm>
            <a:off x="1362974" y="4030066"/>
            <a:ext cx="4724400" cy="22155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TODO: Move example to next slide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4119243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</a:t>
            </a:r>
            <a:r>
              <a:rPr lang="bg-BG" dirty="0"/>
              <a:t>срещу </a:t>
            </a:r>
            <a:r>
              <a:rPr lang="en-US" dirty="0"/>
              <a:t>OUTER Join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2001537" cy="5791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 Join</a:t>
            </a:r>
          </a:p>
          <a:p>
            <a:pPr lvl="1">
              <a:lnSpc>
                <a:spcPct val="100000"/>
              </a:lnSpc>
            </a:pPr>
            <a:r>
              <a:rPr lang="ru-RU" dirty="0">
                <a:solidFill>
                  <a:srgbClr val="224464"/>
                </a:solidFill>
              </a:rPr>
              <a:t>Съединение на две таблици, което връща </a:t>
            </a:r>
            <a:r>
              <a:rPr lang="ru-RU" b="1" dirty="0">
                <a:solidFill>
                  <a:schemeClr val="bg1"/>
                </a:solidFill>
              </a:rPr>
              <a:t>само</a:t>
            </a:r>
            <a:r>
              <a:rPr lang="ru-RU" dirty="0">
                <a:solidFill>
                  <a:srgbClr val="224464"/>
                </a:solidFill>
              </a:rPr>
              <a:t> редове, отговарящи на </a:t>
            </a:r>
            <a:r>
              <a:rPr lang="ru-RU" b="1" dirty="0">
                <a:solidFill>
                  <a:schemeClr val="bg1"/>
                </a:solidFill>
              </a:rPr>
              <a:t>условието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 </a:t>
            </a:r>
            <a:r>
              <a:rPr lang="en-US" dirty="0">
                <a:solidFill>
                  <a:srgbClr val="224464"/>
                </a:solidFill>
              </a:rPr>
              <a:t>(or </a:t>
            </a:r>
            <a:r>
              <a:rPr lang="en-US" b="1" dirty="0">
                <a:solidFill>
                  <a:srgbClr val="F2A40D"/>
                </a:solidFill>
              </a:rPr>
              <a:t>Right</a:t>
            </a:r>
            <a:r>
              <a:rPr lang="en-US" dirty="0">
                <a:solidFill>
                  <a:srgbClr val="224464"/>
                </a:solidFill>
              </a:rPr>
              <a:t>) </a:t>
            </a:r>
            <a:r>
              <a:rPr lang="en-US" b="1" dirty="0">
                <a:solidFill>
                  <a:schemeClr val="bg1"/>
                </a:solidFill>
              </a:rPr>
              <a:t>Outer Join</a:t>
            </a:r>
          </a:p>
          <a:p>
            <a:pPr lvl="1">
              <a:lnSpc>
                <a:spcPct val="100000"/>
              </a:lnSpc>
            </a:pPr>
            <a:r>
              <a:rPr lang="ru-RU" dirty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dirty="0">
                <a:solidFill>
                  <a:srgbClr val="224464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Inner Join</a:t>
            </a:r>
            <a:r>
              <a:rPr lang="en-US" dirty="0">
                <a:solidFill>
                  <a:srgbClr val="224464"/>
                </a:solidFill>
              </a:rPr>
              <a:t>)</a:t>
            </a:r>
            <a:r>
              <a:rPr lang="ru-RU" dirty="0">
                <a:solidFill>
                  <a:srgbClr val="224464"/>
                </a:solidFill>
              </a:rPr>
              <a:t>, както и </a:t>
            </a:r>
            <a:r>
              <a:rPr lang="ru-RU" b="1" dirty="0">
                <a:solidFill>
                  <a:schemeClr val="bg1"/>
                </a:solidFill>
              </a:rPr>
              <a:t>несъвпадащите </a:t>
            </a:r>
            <a:r>
              <a:rPr lang="ru-RU" dirty="0">
                <a:solidFill>
                  <a:srgbClr val="224464"/>
                </a:solidFill>
              </a:rPr>
              <a:t>редове от лявата (или дясната) таблица</a:t>
            </a:r>
            <a:endParaRPr lang="en-US" dirty="0">
              <a:solidFill>
                <a:srgbClr val="224464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Full Outer Join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Връща резултатите от вътрешно съединение заедно с всички </a:t>
            </a:r>
            <a:r>
              <a:rPr lang="ru-RU" b="1" dirty="0">
                <a:solidFill>
                  <a:srgbClr val="F2A40D"/>
                </a:solidFill>
              </a:rPr>
              <a:t>несъвпадащи</a:t>
            </a:r>
            <a:r>
              <a:rPr lang="ru-RU" dirty="0"/>
              <a:t> редове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CCEDD-581F-7A43-3C0D-EFD8C9961373}"/>
              </a:ext>
            </a:extLst>
          </p:cNvPr>
          <p:cNvSpPr txBox="1"/>
          <p:nvPr/>
        </p:nvSpPr>
        <p:spPr>
          <a:xfrm>
            <a:off x="5198125" y="1746821"/>
            <a:ext cx="4724400" cy="153847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TODO: Slide number must be size 10 pt.</a:t>
            </a:r>
          </a:p>
        </p:txBody>
      </p:sp>
    </p:spTree>
    <p:extLst>
      <p:ext uri="{BB962C8B-B14F-4D97-AF65-F5344CB8AC3E}">
        <p14:creationId xmlns:p14="http://schemas.microsoft.com/office/powerpoint/2010/main" val="349277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405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 firstRow="1" lastRow="1"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Erickson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Goldberg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Higa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Ford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Krebs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98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4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9621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Benshoof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Miller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Okelberry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Frum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Richins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Culbertson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Barreto de Mattos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1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6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4183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Lertpiriyasuwat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Liu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Hines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McKay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Berglund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Koenigsbauer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Zabokritski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9236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48502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Cracium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Hartwig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171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90600"/>
            <a:ext cx="1012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200" dirty="0"/>
              <a:t>Клаузата </a:t>
            </a:r>
            <a:r>
              <a:rPr lang="ru-RU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 JOIN </a:t>
            </a:r>
            <a:r>
              <a:rPr lang="ru-RU" sz="3200" dirty="0"/>
              <a:t>създава </a:t>
            </a:r>
            <a:r>
              <a:rPr lang="ru-RU" sz="3200" b="1" dirty="0">
                <a:solidFill>
                  <a:schemeClr val="accent1"/>
                </a:solidFill>
              </a:rPr>
              <a:t>кръстосано произведение </a:t>
            </a:r>
            <a:r>
              <a:rPr lang="ru-RU" sz="3200" dirty="0"/>
              <a:t>на две таблици</a:t>
            </a:r>
            <a:endParaRPr lang="en-US" sz="3200" dirty="0"/>
          </a:p>
          <a:p>
            <a:pPr lvl="1">
              <a:lnSpc>
                <a:spcPct val="95000"/>
              </a:lnSpc>
            </a:pPr>
            <a:r>
              <a:rPr lang="ru-RU" sz="3000" dirty="0"/>
              <a:t>Същото като </a:t>
            </a:r>
            <a:r>
              <a:rPr lang="ru-RU" sz="3000" b="1" dirty="0">
                <a:solidFill>
                  <a:schemeClr val="bg1"/>
                </a:solidFill>
              </a:rPr>
              <a:t>декартово произведение</a:t>
            </a:r>
            <a:r>
              <a:rPr lang="ru-RU" sz="3000" dirty="0"/>
              <a:t>, се използва </a:t>
            </a:r>
            <a:r>
              <a:rPr lang="ru-RU" sz="3000" b="1" dirty="0">
                <a:solidFill>
                  <a:schemeClr val="accent1"/>
                </a:solidFill>
              </a:rPr>
              <a:t>рядко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Кръстосано съединяване</a:t>
            </a:r>
            <a:endParaRPr lang="en-US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2391533" y="3048000"/>
            <a:ext cx="84599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LastName [Last Name], Name [Dept 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 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8080"/>
              </p:ext>
            </p:extLst>
          </p:nvPr>
        </p:nvGraphicFramePr>
        <p:xfrm>
          <a:off x="2391533" y="4114800"/>
          <a:ext cx="8451925" cy="2590800"/>
        </p:xfrm>
        <a:graphic>
          <a:graphicData uri="http://schemas.openxmlformats.org/drawingml/2006/table">
            <a:tbl>
              <a:tblPr/>
              <a:tblGrid>
                <a:gridCol w="321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81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EQUI Join == </a:t>
            </a:r>
            <a:r>
              <a:rPr lang="bg-BG" dirty="0"/>
              <a:t>у</a:t>
            </a:r>
            <a:r>
              <a:rPr lang="ru-RU" dirty="0"/>
              <a:t>словията на </a:t>
            </a:r>
            <a:r>
              <a:rPr lang="en-US" dirty="0"/>
              <a:t>EQUI JOIN </a:t>
            </a:r>
            <a:r>
              <a:rPr lang="ru-RU" dirty="0"/>
              <a:t>са избутани до</a:t>
            </a:r>
            <a:r>
              <a:rPr lang="en-US" dirty="0"/>
              <a:t> </a:t>
            </a:r>
            <a:r>
              <a:rPr lang="ru-RU" dirty="0"/>
              <a:t>WHERE клаузата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 Join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286000" y="2332655"/>
            <a:ext cx="8913843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.EmployeeID,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, Departments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5294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79418"/>
              </p:ext>
            </p:extLst>
          </p:nvPr>
        </p:nvGraphicFramePr>
        <p:xfrm>
          <a:off x="1828800" y="4322064"/>
          <a:ext cx="10242632" cy="2078736"/>
        </p:xfrm>
        <a:graphic>
          <a:graphicData uri="http://schemas.openxmlformats.org/drawingml/2006/table">
            <a:tbl>
              <a:tblPr/>
              <a:tblGrid>
                <a:gridCol w="171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588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Тристранно </a:t>
            </a:r>
            <a:r>
              <a:rPr lang="bg-BG" b="1" dirty="0">
                <a:solidFill>
                  <a:schemeClr val="accent1"/>
                </a:solidFill>
              </a:rPr>
              <a:t>съединяване</a:t>
            </a:r>
            <a:r>
              <a:rPr lang="bg-BG" b="1" dirty="0"/>
              <a:t> </a:t>
            </a:r>
            <a:r>
              <a:rPr lang="ru-RU" dirty="0"/>
              <a:t>== съединение на три таблици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Тристранно съединяване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2381095" y="2250519"/>
            <a:ext cx="882030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t.Name as Towns,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Addresses 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Towns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a.TownID = t.TownID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9135"/>
              </p:ext>
            </p:extLst>
          </p:nvPr>
        </p:nvGraphicFramePr>
        <p:xfrm>
          <a:off x="2348689" y="4573044"/>
          <a:ext cx="8852712" cy="1933956"/>
        </p:xfrm>
        <a:graphic>
          <a:graphicData uri="http://schemas.openxmlformats.org/drawingml/2006/table">
            <a:tbl>
              <a:tblPr/>
              <a:tblGrid>
                <a:gridCol w="197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Towns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AddressText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Monroe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7726 Driftwood Drive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Everett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2294 West 39th St.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Roberto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Redmond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8000 Crane Court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1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400" dirty="0"/>
              <a:t>͏</a:t>
            </a:r>
            <a:r>
              <a:rPr lang="en-US" sz="3400" b="1" dirty="0">
                <a:solidFill>
                  <a:schemeClr val="bg1"/>
                </a:solidFill>
              </a:rPr>
              <a:t>JOIN</a:t>
            </a:r>
            <a:r>
              <a:rPr lang="en-US" sz="3400" dirty="0"/>
              <a:t> – </a:t>
            </a:r>
            <a:r>
              <a:rPr lang="bg-BG" sz="3400" dirty="0"/>
              <a:t>значение и използване</a:t>
            </a:r>
          </a:p>
          <a:p>
            <a:r>
              <a:rPr lang="bg-BG" sz="3400" dirty="0"/>
              <a:t>Видове съединения на таблици: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EQUI</a:t>
            </a:r>
            <a:r>
              <a:rPr lang="en-US" dirty="0"/>
              <a:t> JOIN</a:t>
            </a:r>
          </a:p>
          <a:p>
            <a:pPr lvl="1"/>
            <a:endParaRPr lang="bg-BG" sz="3200" dirty="0"/>
          </a:p>
          <a:p>
            <a:endParaRPr lang="bg-BG" sz="34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Самостоятелно съединяване</a:t>
            </a:r>
            <a:r>
              <a:rPr lang="ru-RU" dirty="0"/>
              <a:t> == съединяване на таблица със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Самостоятелно съединяване</a:t>
            </a:r>
            <a:endParaRPr lang="en-US" dirty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2302640" y="2286000"/>
            <a:ext cx="889876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 + ' ' + e.LastName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 is managed by ' + m.LastName as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(e.ManagerId = m.EmployeeId)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39921"/>
              </p:ext>
            </p:extLst>
          </p:nvPr>
        </p:nvGraphicFramePr>
        <p:xfrm>
          <a:off x="3742120" y="4247174"/>
          <a:ext cx="6019800" cy="2488692"/>
        </p:xfrm>
        <a:graphic>
          <a:graphicData uri="http://schemas.openxmlformats.org/drawingml/2006/table">
            <a:tbl>
              <a:tblPr/>
              <a:tblGrid>
                <a:gridCol w="60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Message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Ovidiu Cracium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Michael Sullivan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Sharon Salavaria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Dylan Miller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510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Можете да приложите </a:t>
            </a:r>
            <a:r>
              <a:rPr lang="ru-RU" b="1" dirty="0">
                <a:solidFill>
                  <a:schemeClr val="accent1"/>
                </a:solidFill>
              </a:rPr>
              <a:t>допълнителни условия </a:t>
            </a:r>
            <a:r>
              <a:rPr lang="ru-RU" dirty="0"/>
              <a:t>в клаузата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48994" cy="882654"/>
          </a:xfrm>
        </p:spPr>
        <p:txBody>
          <a:bodyPr>
            <a:normAutofit/>
          </a:bodyPr>
          <a:lstStyle/>
          <a:p>
            <a:r>
              <a:rPr lang="bg-BG" sz="3800" dirty="0"/>
              <a:t>Допълнителни условия при съединяване</a:t>
            </a:r>
            <a:endParaRPr lang="en-US" sz="3800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19200" y="2258684"/>
            <a:ext cx="96177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 = 'Sales'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87770"/>
              </p:ext>
            </p:extLst>
          </p:nvPr>
        </p:nvGraphicFramePr>
        <p:xfrm>
          <a:off x="1219200" y="5105400"/>
          <a:ext cx="9617771" cy="1552956"/>
        </p:xfrm>
        <a:graphic>
          <a:graphicData uri="http://schemas.openxmlformats.org/drawingml/2006/table">
            <a:tbl>
              <a:tblPr/>
              <a:tblGrid>
                <a:gridCol w="169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5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Jiang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Welcker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Blythe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11000" y="6553200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42886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Нуждаем се от данни от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Декартово произведение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За да се избегне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валидно условие </a:t>
            </a:r>
            <a:r>
              <a:rPr lang="bg-BG" sz="2800" dirty="0">
                <a:solidFill>
                  <a:schemeClr val="bg2"/>
                </a:solidFill>
              </a:rPr>
              <a:t>за съединение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Комбиниране на редове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FULL OUTER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CROSS 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EQUI JOIN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Тристранно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самостоятелно </a:t>
            </a:r>
            <a:r>
              <a:rPr lang="bg-BG" sz="2800" dirty="0">
                <a:solidFill>
                  <a:schemeClr val="bg2"/>
                </a:solidFill>
              </a:rPr>
              <a:t>съединяване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полза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pic>
        <p:nvPicPr>
          <p:cNvPr id="66562" name="Picture 2" descr="Columns, combine, concatenation, join, merge, table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77911" y="4005262"/>
            <a:ext cx="647869" cy="1511300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96991" y="4003677"/>
            <a:ext cx="849534" cy="1512887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от няколко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Понякога се нуждаем от данни от </a:t>
            </a:r>
            <a:r>
              <a:rPr lang="bg-BG" b="1" dirty="0">
                <a:solidFill>
                  <a:schemeClr val="bg1"/>
                </a:solidFill>
              </a:rPr>
              <a:t>различни таблици</a:t>
            </a:r>
            <a:r>
              <a:rPr lang="en-US" dirty="0"/>
              <a:t>:</a:t>
            </a:r>
          </a:p>
        </p:txBody>
      </p:sp>
      <p:graphicFrame>
        <p:nvGraphicFramePr>
          <p:cNvPr id="5212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02164"/>
              </p:ext>
            </p:extLst>
          </p:nvPr>
        </p:nvGraphicFramePr>
        <p:xfrm>
          <a:off x="2056348" y="2209800"/>
          <a:ext cx="3633782" cy="1668780"/>
        </p:xfrm>
        <a:graphic>
          <a:graphicData uri="http://schemas.openxmlformats.org/drawingml/2006/table">
            <a:tbl>
              <a:tblPr/>
              <a:tblGrid>
                <a:gridCol w="155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41954"/>
              </p:ext>
            </p:extLst>
          </p:nvPr>
        </p:nvGraphicFramePr>
        <p:xfrm>
          <a:off x="6102351" y="2209800"/>
          <a:ext cx="3779870" cy="1668780"/>
        </p:xfrm>
        <a:graphic>
          <a:graphicData uri="http://schemas.openxmlformats.org/drawingml/2006/table">
            <a:tbl>
              <a:tblPr/>
              <a:tblGrid>
                <a:gridCol w="211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6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821784" y="4449762"/>
          <a:ext cx="4287367" cy="1668780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58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JOIN</a:t>
            </a:r>
            <a:r>
              <a:rPr lang="ru-RU" dirty="0"/>
              <a:t> е операция, която се използва за </a:t>
            </a:r>
            <a:r>
              <a:rPr lang="ru-RU" b="1" dirty="0">
                <a:solidFill>
                  <a:schemeClr val="bg1"/>
                </a:solidFill>
              </a:rPr>
              <a:t>комбиниране</a:t>
            </a:r>
            <a:r>
              <a:rPr lang="ru-RU" dirty="0"/>
              <a:t> на редове от </a:t>
            </a:r>
            <a:r>
              <a:rPr lang="ru-RU" b="1" dirty="0">
                <a:solidFill>
                  <a:schemeClr val="accent1"/>
                </a:solidFill>
              </a:rPr>
              <a:t>две или повече таблиц</a:t>
            </a:r>
            <a:r>
              <a:rPr lang="bg-BG" b="1" dirty="0">
                <a:solidFill>
                  <a:schemeClr val="accent1"/>
                </a:solidFill>
              </a:rPr>
              <a:t>и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bg-BG" dirty="0"/>
              <a:t>Д</a:t>
            </a:r>
            <a:r>
              <a:rPr lang="ru-RU" dirty="0"/>
              <a:t>анни от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места</a:t>
            </a:r>
          </a:p>
          <a:p>
            <a:pPr lvl="1"/>
            <a:r>
              <a:rPr lang="ru-RU" dirty="0"/>
              <a:t>Обединение в </a:t>
            </a:r>
            <a:r>
              <a:rPr lang="ru-RU" b="1" dirty="0">
                <a:solidFill>
                  <a:schemeClr val="bg1"/>
                </a:solidFill>
              </a:rPr>
              <a:t>единичен</a:t>
            </a:r>
            <a:r>
              <a:rPr lang="ru-RU" dirty="0"/>
              <a:t> резултат</a:t>
            </a:r>
          </a:p>
          <a:p>
            <a:pPr lvl="1"/>
            <a:r>
              <a:rPr lang="ru-RU" dirty="0"/>
              <a:t>Възможност за </a:t>
            </a:r>
            <a:r>
              <a:rPr lang="ru-RU" b="1" dirty="0">
                <a:solidFill>
                  <a:schemeClr val="accent1"/>
                </a:solidFill>
              </a:rPr>
              <a:t>анализ на сложни връзки </a:t>
            </a:r>
            <a:r>
              <a:rPr lang="ru-RU" dirty="0"/>
              <a:t>между данните</a:t>
            </a:r>
          </a:p>
          <a:p>
            <a:pPr lvl="1"/>
            <a:r>
              <a:rPr lang="ru-RU" dirty="0"/>
              <a:t>Подобряване на </a:t>
            </a:r>
            <a:r>
              <a:rPr lang="ru-RU" b="1" dirty="0">
                <a:solidFill>
                  <a:schemeClr val="accent1"/>
                </a:solidFill>
              </a:rPr>
              <a:t>ефективността на заявките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pic>
        <p:nvPicPr>
          <p:cNvPr id="61442" name="Picture 2" descr="Combine, concatenation, join, merge, table icon -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6400" y="4495800"/>
            <a:ext cx="2209801" cy="2209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B22E4-B60A-5C97-BA94-440C21A23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85C1D4-BD7A-773D-B04C-6A53C30B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– </a:t>
            </a:r>
            <a:r>
              <a:rPr lang="bg-BG" dirty="0"/>
              <a:t>Пример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95E17-18DB-78BD-E5F5-8F5A0CDBC6F3}"/>
              </a:ext>
            </a:extLst>
          </p:cNvPr>
          <p:cNvSpPr txBox="1"/>
          <p:nvPr/>
        </p:nvSpPr>
        <p:spPr>
          <a:xfrm>
            <a:off x="838200" y="1981200"/>
            <a:ext cx="4724400" cy="153847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TODO: Add simple JOIN query example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1653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</a:t>
            </a:r>
            <a:r>
              <a:rPr lang="en-US" dirty="0"/>
              <a:t> (1)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Тази заявка ще направи декартово произведение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Резултатът</a:t>
            </a:r>
            <a:r>
              <a:rPr lang="en-US" dirty="0"/>
              <a:t>: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1227" y="1905000"/>
            <a:ext cx="739332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Employees, Departments</a:t>
            </a:r>
          </a:p>
        </p:txBody>
      </p:sp>
      <p:graphicFrame>
        <p:nvGraphicFramePr>
          <p:cNvPr id="523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89939"/>
              </p:ext>
            </p:extLst>
          </p:nvPr>
        </p:nvGraphicFramePr>
        <p:xfrm>
          <a:off x="3352085" y="3505200"/>
          <a:ext cx="5564049" cy="2898648"/>
        </p:xfrm>
        <a:graphic>
          <a:graphicData uri="http://schemas.openxmlformats.org/drawingml/2006/table">
            <a:tbl>
              <a:tblPr/>
              <a:tblGrid>
                <a:gridCol w="211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Sullivan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2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 </a:t>
            </a:r>
            <a:r>
              <a:rPr lang="en-US" dirty="0"/>
              <a:t>(2)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Декартово произведение </a:t>
            </a:r>
            <a:r>
              <a:rPr lang="ru-RU" dirty="0"/>
              <a:t>се получава, 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Join </a:t>
            </a:r>
            <a:r>
              <a:rPr lang="bg-BG" dirty="0"/>
              <a:t>условието е </a:t>
            </a:r>
            <a:r>
              <a:rPr lang="bg-BG" b="1" dirty="0">
                <a:solidFill>
                  <a:schemeClr val="bg1"/>
                </a:solidFill>
              </a:rPr>
              <a:t>пропуснато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Join </a:t>
            </a:r>
            <a:r>
              <a:rPr lang="bg-BG" dirty="0"/>
              <a:t>условието е </a:t>
            </a:r>
            <a:r>
              <a:rPr lang="bg-BG" b="1" dirty="0">
                <a:solidFill>
                  <a:schemeClr val="bg1"/>
                </a:solidFill>
              </a:rPr>
              <a:t>невалидно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редове в </a:t>
            </a:r>
            <a:r>
              <a:rPr lang="ru-RU" b="1" dirty="0">
                <a:solidFill>
                  <a:schemeClr val="bg1"/>
                </a:solidFill>
              </a:rPr>
              <a:t>първата</a:t>
            </a:r>
            <a:r>
              <a:rPr lang="ru-RU" dirty="0"/>
              <a:t> таблица се свързват с всички редове във </a:t>
            </a:r>
            <a:r>
              <a:rPr lang="ru-RU" b="1" dirty="0">
                <a:solidFill>
                  <a:schemeClr val="bg1"/>
                </a:solidFill>
              </a:rPr>
              <a:t>втората</a:t>
            </a:r>
            <a:r>
              <a:rPr lang="ru-RU" dirty="0"/>
              <a:t> таблица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За да избегнете декартово произведение, винаги включвайте </a:t>
            </a:r>
            <a:r>
              <a:rPr lang="ru-RU" b="1" dirty="0">
                <a:solidFill>
                  <a:schemeClr val="accent1"/>
                </a:solidFill>
              </a:rPr>
              <a:t>валидно условие за свързване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7106" name="Picture 2" descr="http://matuszek.org/functions/fig4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962"/>
          <a:stretch>
            <a:fillRect/>
          </a:stretch>
        </p:blipFill>
        <p:spPr bwMode="auto">
          <a:xfrm>
            <a:off x="6858000" y="5351106"/>
            <a:ext cx="2667695" cy="1430694"/>
          </a:xfrm>
          <a:prstGeom prst="roundRect">
            <a:avLst>
              <a:gd name="adj" fmla="val 6960"/>
            </a:avLst>
          </a:prstGeom>
          <a:solidFill>
            <a:srgbClr val="FFFFFF"/>
          </a:solidFill>
        </p:spPr>
      </p:pic>
      <p:grpSp>
        <p:nvGrpSpPr>
          <p:cNvPr id="3" name="Group 4"/>
          <p:cNvGrpSpPr/>
          <p:nvPr/>
        </p:nvGrpSpPr>
        <p:grpSpPr>
          <a:xfrm>
            <a:off x="2514600" y="5427306"/>
            <a:ext cx="3542230" cy="1295400"/>
            <a:chOff x="607608" y="4801182"/>
            <a:chExt cx="4652184" cy="1495070"/>
          </a:xfrm>
        </p:grpSpPr>
        <p:pic>
          <p:nvPicPr>
            <p:cNvPr id="6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607608" y="4801182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7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1507135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8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2421536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9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Селектиране на данни от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</a:p>
        </p:txBody>
      </p:sp>
      <p:pic>
        <p:nvPicPr>
          <p:cNvPr id="37890" name="Picture 2" descr="Join, indexes, table, connection, conjunction, excel, compound icon - 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601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17000</TotalTime>
  <Words>1278</Words>
  <Application>Microsoft Macintosh PowerPoint</Application>
  <PresentationFormat>Widescreen</PresentationFormat>
  <Paragraphs>427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Съединение на таблици</vt:lpstr>
      <vt:lpstr>Съдържание</vt:lpstr>
      <vt:lpstr>JOIN</vt:lpstr>
      <vt:lpstr>Данни от няколко таблици</vt:lpstr>
      <vt:lpstr>SQL Join</vt:lpstr>
      <vt:lpstr>SQL Join – Пример</vt:lpstr>
      <vt:lpstr>Декартово произведение (1)</vt:lpstr>
      <vt:lpstr>Декартово произведение (2)</vt:lpstr>
      <vt:lpstr>Видове JOIN</vt:lpstr>
      <vt:lpstr>Видове JOIN</vt:lpstr>
      <vt:lpstr>Inner Join с ON клауза</vt:lpstr>
      <vt:lpstr>INNER срещу OUTER Join</vt:lpstr>
      <vt:lpstr>INNER JOIN</vt:lpstr>
      <vt:lpstr>LEFT OUTER JOIN</vt:lpstr>
      <vt:lpstr>RIGHT OUTER JOIN</vt:lpstr>
      <vt:lpstr>FULL OUTER JOIN</vt:lpstr>
      <vt:lpstr>Кръстосано съединяване</vt:lpstr>
      <vt:lpstr>EQUI Join</vt:lpstr>
      <vt:lpstr>Тристранно съединяване</vt:lpstr>
      <vt:lpstr>Самостоятелно съединяване</vt:lpstr>
      <vt:lpstr>Допълнителни условия при съединяване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518</cp:revision>
  <dcterms:created xsi:type="dcterms:W3CDTF">2018-05-23T13:08:44Z</dcterms:created>
  <dcterms:modified xsi:type="dcterms:W3CDTF">2023-08-28T08:15:12Z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