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31"/>
  </p:notesMasterIdLst>
  <p:handoutMasterIdLst>
    <p:handoutMasterId r:id="rId32"/>
  </p:handoutMasterIdLst>
  <p:sldIdLst>
    <p:sldId id="503" r:id="rId3"/>
    <p:sldId id="276" r:id="rId4"/>
    <p:sldId id="587" r:id="rId5"/>
    <p:sldId id="588" r:id="rId6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598" r:id="rId15"/>
    <p:sldId id="599" r:id="rId16"/>
    <p:sldId id="600" r:id="rId17"/>
    <p:sldId id="606" r:id="rId18"/>
    <p:sldId id="601" r:id="rId19"/>
    <p:sldId id="602" r:id="rId20"/>
    <p:sldId id="603" r:id="rId21"/>
    <p:sldId id="604" r:id="rId22"/>
    <p:sldId id="605" r:id="rId23"/>
    <p:sldId id="614" r:id="rId24"/>
    <p:sldId id="615" r:id="rId25"/>
    <p:sldId id="616" r:id="rId26"/>
    <p:sldId id="617" r:id="rId27"/>
    <p:sldId id="586" r:id="rId28"/>
    <p:sldId id="504" r:id="rId29"/>
    <p:sldId id="5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Линеен алгоритъм" id="{CFDC6947-C416-4CA2-8181-5C78F020E66E}">
          <p14:sldIdLst>
            <p14:sldId id="587"/>
            <p14:sldId id="588"/>
            <p14:sldId id="589"/>
          </p14:sldIdLst>
        </p14:section>
        <p14:section name="Логически изрази и проверки" id="{C3D0442E-B6D6-4BA8-A706-9309BDB7BEBA}">
          <p14:sldIdLst>
            <p14:sldId id="590"/>
            <p14:sldId id="591"/>
            <p14:sldId id="592"/>
            <p14:sldId id="593"/>
            <p14:sldId id="594"/>
            <p14:sldId id="595"/>
          </p14:sldIdLst>
        </p14:section>
        <p14:section name="Разклонен алгоритъм" id="{0F86C13B-44AC-4A5E-983B-F104E57085FB}">
          <p14:sldIdLst>
            <p14:sldId id="596"/>
            <p14:sldId id="598"/>
            <p14:sldId id="599"/>
            <p14:sldId id="600"/>
            <p14:sldId id="606"/>
            <p14:sldId id="601"/>
            <p14:sldId id="602"/>
            <p14:sldId id="603"/>
            <p14:sldId id="604"/>
            <p14:sldId id="605"/>
          </p14:sldIdLst>
        </p14:section>
        <p14:section name="Закръгляне и форматиране" id="{87EFBDE1-89FB-44DA-BC83-49D4001E50C4}">
          <p14:sldIdLst>
            <p14:sldId id="614"/>
            <p14:sldId id="615"/>
            <p14:sldId id="616"/>
            <p14:sldId id="617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3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51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6.9.2025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Graph algorithms 101: popular algorithms and how to apply them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6" b="2424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6" y="1925197"/>
            <a:ext cx="11083636" cy="918803"/>
          </a:xfrm>
        </p:spPr>
        <p:txBody>
          <a:bodyPr>
            <a:normAutofit fontScale="92500"/>
          </a:bodyPr>
          <a:lstStyle/>
          <a:p>
            <a:r>
              <a:rPr lang="ru-RU" dirty="0"/>
              <a:t>Логически изрази и проверки. Условна конструкция If-else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09" y="321501"/>
            <a:ext cx="9952382" cy="1455014"/>
          </a:xfrm>
        </p:spPr>
        <p:txBody>
          <a:bodyPr>
            <a:normAutofit fontScale="90000"/>
          </a:bodyPr>
          <a:lstStyle/>
          <a:p>
            <a:r>
              <a:rPr lang="bg-BG" dirty="0"/>
              <a:t>Реализиране на линеен и разклонен алгоритъм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b="1" dirty="0"/>
              <a:t>вярно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bg-BG" b="1" dirty="0"/>
              <a:t>грешно</a:t>
            </a:r>
            <a:r>
              <a:rPr lang="bg-BG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912" y="2779234"/>
            <a:ext cx="3222175" cy="649766"/>
          </a:xfrm>
        </p:spPr>
        <p:txBody>
          <a:bodyPr/>
          <a:lstStyle/>
          <a:p>
            <a:r>
              <a:rPr lang="en-US" sz="2800" dirty="0"/>
              <a:t>is_valid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086012" y="5139000"/>
            <a:ext cx="4019974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7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–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96625" y="1874371"/>
            <a:ext cx="5598750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3279750" y="4104000"/>
            <a:ext cx="5632500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-5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False</a:t>
            </a:r>
          </a:p>
        </p:txBody>
      </p:sp>
    </p:spTree>
    <p:extLst>
      <p:ext uri="{BB962C8B-B14F-4D97-AF65-F5344CB8AC3E}">
        <p14:creationId xmlns:p14="http://schemas.microsoft.com/office/powerpoint/2010/main" val="30633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Разклонен алгоритъм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</a:t>
            </a:r>
            <a:r>
              <a:rPr lang="bg-BG" sz="3400" b="1" dirty="0"/>
              <a:t>извършваме действия </a:t>
            </a:r>
            <a:r>
              <a:rPr lang="bg-BG" sz="3400" b="1" dirty="0">
                <a:solidFill>
                  <a:schemeClr val="bg1"/>
                </a:solidFill>
              </a:rPr>
              <a:t>според резултата</a:t>
            </a:r>
          </a:p>
          <a:p>
            <a:pPr marL="0" indent="0">
              <a:spcBef>
                <a:spcPts val="10800"/>
              </a:spcBef>
              <a:spcAft>
                <a:spcPts val="108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</a:t>
            </a:r>
            <a:r>
              <a:rPr lang="en-US" dirty="0"/>
              <a:t>– if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0402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316000" y="2304000"/>
            <a:ext cx="2432484" cy="1055608"/>
          </a:xfrm>
          <a:prstGeom prst="wedgeRoundRectCallout">
            <a:avLst>
              <a:gd name="adj1" fmla="val 59032"/>
              <a:gd name="adj2" fmla="val 471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537" y="4893392"/>
            <a:ext cx="3952200" cy="1055608"/>
          </a:xfrm>
          <a:prstGeom prst="wedgeRoundRectCallout">
            <a:avLst>
              <a:gd name="adj1" fmla="val -35367"/>
              <a:gd name="adj2" fmla="val -75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4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/>
              <a:t>програма</a:t>
            </a:r>
            <a:r>
              <a:rPr lang="bg-BG" sz="3400" dirty="0"/>
              <a:t>, която: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 </a:t>
            </a:r>
            <a:r>
              <a:rPr lang="en-US" sz="3200" dirty="0"/>
              <a:t>(</a:t>
            </a:r>
            <a:r>
              <a:rPr lang="bg-BG" sz="3200" b="1" dirty="0"/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bg-BG" sz="3000" b="1" dirty="0">
                <a:latin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ако оценката е </a:t>
            </a:r>
            <a:r>
              <a:rPr lang="bg-BG" sz="3200" b="1" dirty="0"/>
              <a:t>по-голяма</a:t>
            </a:r>
            <a:r>
              <a:rPr lang="bg-BG" sz="3200" dirty="0"/>
              <a:t> или </a:t>
            </a:r>
            <a:r>
              <a:rPr lang="bg-BG" sz="3200" b="1" dirty="0"/>
              <a:t>равна</a:t>
            </a:r>
            <a:r>
              <a:rPr lang="bg-BG" sz="3200" dirty="0"/>
              <a:t> на </a:t>
            </a:r>
            <a:r>
              <a:rPr lang="bg-BG" sz="3200" b="1" dirty="0"/>
              <a:t>5</a:t>
            </a:r>
            <a:r>
              <a:rPr lang="en-US" sz="3200" b="1" dirty="0"/>
              <a:t>.</a:t>
            </a:r>
            <a:r>
              <a:rPr lang="bg-BG" sz="3200" b="1" dirty="0"/>
              <a:t>50</a:t>
            </a:r>
            <a:endParaRPr lang="en-US" sz="3200" b="1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  <a:r>
              <a:rPr lang="bg-BG" sz="2800" b="1" noProof="1">
                <a:latin typeface="Consolas" panose="020B0609020204030204" pitchFamily="49" charset="0"/>
              </a:rPr>
              <a:t>!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607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3936440" y="1467714"/>
            <a:ext cx="27195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Чете оценка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44246" y="2689808"/>
            <a:ext cx="2903888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34606" y="2305380"/>
              <a:ext cx="2469294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bg-BG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оценка</a:t>
              </a:r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it-IT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  <a:r>
                <a:rPr lang="bg-BG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360340" y="4698767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95535" y="3709697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980578" y="5409874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Excellent!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581000" y="3421246"/>
            <a:ext cx="27900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изход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4" name="Straight Arrow Connector 13"/>
          <p:cNvCxnSpPr>
            <a:stCxn id="5" idx="4"/>
            <a:endCxn id="20" idx="0"/>
          </p:cNvCxnSpPr>
          <p:nvPr/>
        </p:nvCxnSpPr>
        <p:spPr>
          <a:xfrm>
            <a:off x="5296190" y="2132619"/>
            <a:ext cx="0" cy="5571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31" idx="0"/>
          </p:cNvCxnSpPr>
          <p:nvPr/>
        </p:nvCxnSpPr>
        <p:spPr>
          <a:xfrm>
            <a:off x="5296190" y="4852686"/>
            <a:ext cx="1" cy="557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32" idx="5"/>
          </p:cNvCxnSpPr>
          <p:nvPr/>
        </p:nvCxnSpPr>
        <p:spPr>
          <a:xfrm flipV="1">
            <a:off x="6748134" y="3753699"/>
            <a:ext cx="915979" cy="17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</a:t>
            </a:r>
            <a:r>
              <a:rPr lang="en-US" dirty="0"/>
              <a:t> – </a:t>
            </a:r>
            <a:r>
              <a:rPr lang="bg-BG" dirty="0"/>
              <a:t>блок схема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8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Scratch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</a:t>
            </a:r>
            <a:r>
              <a:rPr lang="en-US" dirty="0"/>
              <a:t> – Scratch </a:t>
            </a:r>
            <a:r>
              <a:rPr lang="bg-BG" dirty="0"/>
              <a:t>срещу </a:t>
            </a:r>
            <a:r>
              <a:rPr lang="en-US" dirty="0"/>
              <a:t>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04000"/>
            <a:ext cx="5032514" cy="2882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79387" y="2617460"/>
            <a:ext cx="5642200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print("</a:t>
            </a:r>
            <a:r>
              <a:rPr lang="bg-BG" sz="2800" b="1" dirty="0">
                <a:latin typeface="Consolas" panose="020B0609020204030204" pitchFamily="49" charset="0"/>
              </a:rPr>
              <a:t>Каква оценка имаш?"</a:t>
            </a:r>
            <a:r>
              <a:rPr lang="en-US" sz="2800" b="1" dirty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grade = float(input())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if grade &gt;= 5.50:    	print("</a:t>
            </a:r>
            <a:r>
              <a:rPr lang="en-US" sz="2800" b="1" dirty="0" err="1">
                <a:latin typeface="Consolas" panose="020B0609020204030204" pitchFamily="49" charset="0"/>
              </a:rPr>
              <a:t>Excelent</a:t>
            </a:r>
            <a:r>
              <a:rPr lang="en-US" sz="2800" b="1" dirty="0">
                <a:latin typeface="Consolas" panose="020B0609020204030204" pitchFamily="49" charset="0"/>
              </a:rPr>
              <a:t>!")</a:t>
            </a:r>
          </a:p>
        </p:txBody>
      </p:sp>
    </p:spTree>
    <p:extLst>
      <p:ext uri="{BB962C8B-B14F-4D97-AF65-F5344CB8AC3E}">
        <p14:creationId xmlns:p14="http://schemas.microsoft.com/office/powerpoint/2010/main" val="345447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2757653"/>
            <a:ext cx="5715000" cy="21113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  <a:endParaRPr lang="en-US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6546000" y="5364000"/>
            <a:ext cx="4185000" cy="1055608"/>
          </a:xfrm>
          <a:prstGeom prst="wedgeRoundRectCallout">
            <a:avLst>
              <a:gd name="adj1" fmla="val -41421"/>
              <a:gd name="adj2" fmla="val -103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невярност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5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600" b="1" dirty="0"/>
              <a:t>Табулациите</a:t>
            </a:r>
            <a:r>
              <a:rPr lang="bg-BG" sz="3600" dirty="0"/>
              <a:t> въвеждат </a:t>
            </a:r>
            <a:r>
              <a:rPr lang="bg-BG" sz="3600" b="1" dirty="0">
                <a:solidFill>
                  <a:schemeClr val="bg1"/>
                </a:solidFill>
              </a:rPr>
              <a:t>блок от код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/>
              <a:t>група команди</a:t>
            </a:r>
            <a:r>
              <a:rPr lang="en-US" sz="3600" dirty="0"/>
              <a:t>)</a:t>
            </a:r>
          </a:p>
          <a:p>
            <a:pPr lvl="1"/>
            <a:r>
              <a:rPr lang="bg-BG" sz="3400" dirty="0"/>
              <a:t>Изпълнява се редът, който </a:t>
            </a:r>
            <a:r>
              <a:rPr lang="bg-BG" sz="3400" b="1" dirty="0">
                <a:solidFill>
                  <a:schemeClr val="bg1"/>
                </a:solidFill>
              </a:rPr>
              <a:t>отговаря</a:t>
            </a:r>
            <a:r>
              <a:rPr lang="bg-BG" sz="3400" dirty="0"/>
              <a:t> на условието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Блок от код</a:t>
            </a:r>
            <a:r>
              <a:rPr lang="en-US"/>
              <a:t> (1)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2903C2-46E0-4F01-AE55-34E220A6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43" y="3083549"/>
            <a:ext cx="4179336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</a:rPr>
              <a:t>'red'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</a:rPr>
              <a:t>color == </a:t>
            </a:r>
            <a:r>
              <a:rPr lang="it-IT" sz="2800" b="1" noProof="1">
                <a:latin typeface="Consolas" pitchFamily="49" charset="0"/>
              </a:rPr>
              <a:t>'red':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print('Red')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else: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</a:t>
            </a:r>
            <a:r>
              <a:rPr lang="en-US" sz="2800" b="1" noProof="1">
                <a:latin typeface="Consolas" pitchFamily="49" charset="0"/>
              </a:rPr>
              <a:t>('bye')</a:t>
            </a:r>
          </a:p>
        </p:txBody>
      </p:sp>
      <p:sp>
        <p:nvSpPr>
          <p:cNvPr id="10" name="Speech Bubble: Rectangle with Corners Rounded 4">
            <a:extLst>
              <a:ext uri="{FF2B5EF4-FFF2-40B4-BE49-F238E27FC236}">
                <a16:creationId xmlns:a16="http://schemas.microsoft.com/office/drawing/2014/main" id="{A4FA8B35-A665-4B9A-AEE1-9FB290178D48}"/>
              </a:ext>
            </a:extLst>
          </p:cNvPr>
          <p:cNvSpPr/>
          <p:nvPr/>
        </p:nvSpPr>
        <p:spPr bwMode="auto">
          <a:xfrm>
            <a:off x="6781800" y="3249000"/>
            <a:ext cx="3048000" cy="680089"/>
          </a:xfrm>
          <a:prstGeom prst="wedgeRoundRectCallout">
            <a:avLst>
              <a:gd name="adj1" fmla="val -26532"/>
              <a:gd name="adj2" fmla="val 72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</a:t>
            </a:r>
            <a:r>
              <a:rPr lang="en-US" sz="2800" b="1" dirty="0">
                <a:solidFill>
                  <a:srgbClr val="FFFFFF"/>
                </a:solidFill>
              </a:rPr>
              <a:t>"Red"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72E9E-CEFF-4C26-96C9-4A994142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24" y="4358527"/>
            <a:ext cx="5189136" cy="1390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94DE138-0B35-47FB-8759-2153D695C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8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14947"/>
            <a:ext cx="4132714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'red'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 == 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Red'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('bye')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381000" y="1276174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Без табулации ще се изпълнява и </a:t>
            </a:r>
            <a:r>
              <a:rPr lang="bg-BG" sz="3600" b="1" dirty="0">
                <a:solidFill>
                  <a:schemeClr val="bg1"/>
                </a:solidFill>
              </a:rPr>
              <a:t>последният</a:t>
            </a:r>
            <a:r>
              <a:rPr lang="bg-BG" sz="3600" dirty="0"/>
              <a:t> ред</a:t>
            </a:r>
            <a:endParaRPr lang="en-US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724400" y="2599394"/>
            <a:ext cx="3733800" cy="1286806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Изпълняват се редовете </a:t>
            </a:r>
            <a:r>
              <a:rPr lang="bg-BG" sz="2600" b="1" dirty="0">
                <a:solidFill>
                  <a:schemeClr val="bg2"/>
                </a:solidFill>
              </a:rPr>
              <a:t>отговарящи</a:t>
            </a:r>
            <a:r>
              <a:rPr lang="bg-BG" sz="26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11" name="Speech Bubble: Rectangle with Corners Rounded 4">
            <a:extLst>
              <a:ext uri="{FF2B5EF4-FFF2-40B4-BE49-F238E27FC236}">
                <a16:creationId xmlns:a16="http://schemas.microsoft.com/office/drawing/2014/main" id="{F25A5F8A-DA43-429A-AD28-A65F9E162E07}"/>
              </a:ext>
            </a:extLst>
          </p:cNvPr>
          <p:cNvSpPr/>
          <p:nvPr/>
        </p:nvSpPr>
        <p:spPr bwMode="auto">
          <a:xfrm flipH="1">
            <a:off x="761596" y="5725301"/>
            <a:ext cx="4437918" cy="939365"/>
          </a:xfrm>
          <a:prstGeom prst="wedgeRoundRectCallout">
            <a:avLst>
              <a:gd name="adj1" fmla="val 22882"/>
              <a:gd name="adj2" fmla="val -74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Изпълнява</a:t>
            </a:r>
            <a:r>
              <a:rPr lang="bg-BG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се винаги – не е част от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</a:rPr>
              <a:t>/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  <a:r>
              <a:rPr lang="bg-BG" sz="24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C220A6-84A8-45B2-A8C9-84D03304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39" y="4724930"/>
            <a:ext cx="4437918" cy="1381837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>
                <a:lumMod val="75000"/>
              </a:schemeClr>
            </a:solidFill>
            <a:miter lim="800000"/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350E95A-36EF-4625-A567-B7026C495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36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Линеен</a:t>
            </a:r>
            <a:r>
              <a:rPr lang="bg-BG" dirty="0"/>
              <a:t> алгоритъм</a:t>
            </a:r>
          </a:p>
          <a:p>
            <a:r>
              <a:rPr lang="bg-BG" dirty="0"/>
              <a:t>͏</a:t>
            </a:r>
            <a:r>
              <a:rPr lang="bg-BG" b="1" dirty="0"/>
              <a:t>Логически изрази </a:t>
            </a:r>
            <a:r>
              <a:rPr lang="bg-BG" dirty="0"/>
              <a:t>и </a:t>
            </a:r>
            <a:r>
              <a:rPr lang="bg-BG" b="1" dirty="0"/>
              <a:t>проверки</a:t>
            </a:r>
          </a:p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Разклонен</a:t>
            </a:r>
            <a:r>
              <a:rPr lang="bg-BG" dirty="0"/>
              <a:t> алгоритъм</a:t>
            </a:r>
          </a:p>
          <a:p>
            <a:r>
              <a:rPr lang="bg-BG" dirty="0"/>
              <a:t>͏</a:t>
            </a:r>
            <a:r>
              <a:rPr lang="bg-BG" b="1" dirty="0"/>
              <a:t>Закръгляне</a:t>
            </a:r>
            <a:r>
              <a:rPr lang="bg-BG" dirty="0"/>
              <a:t> </a:t>
            </a:r>
            <a:r>
              <a:rPr lang="bg-BG"/>
              <a:t>и </a:t>
            </a:r>
            <a:r>
              <a:rPr lang="bg-BG" b="1"/>
              <a:t>форматиране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</a:t>
            </a:r>
            <a:r>
              <a:rPr lang="bg-BG" sz="3600" b="1" dirty="0"/>
              <a:t>програма</a:t>
            </a:r>
            <a:r>
              <a:rPr lang="bg-BG" sz="3600" dirty="0"/>
              <a:t>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>
                <a:solidFill>
                  <a:schemeClr val="bg1"/>
                </a:solidFill>
              </a:rPr>
              <a:t>четно</a:t>
            </a:r>
            <a:r>
              <a:rPr lang="bg-BG" sz="3400" dirty="0"/>
              <a:t> или </a:t>
            </a:r>
            <a:r>
              <a:rPr lang="bg-BG" sz="3400" b="1" dirty="0">
                <a:solidFill>
                  <a:schemeClr val="bg1"/>
                </a:solidFill>
              </a:rPr>
              <a:t>нечетно</a:t>
            </a:r>
            <a:endParaRPr lang="bg-BG" sz="3400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83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0" y="2144288"/>
            <a:ext cx="3962400" cy="2988098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num = int(input())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print('even')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print('odd')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6A916-EB07-4F5A-B5E9-6737BF92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1997200"/>
            <a:ext cx="4836400" cy="1572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80227-9D9B-48A8-BAC5-35C77608D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3907796"/>
            <a:ext cx="4836400" cy="1546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DB5A319-3C93-4296-B5F7-6C7834F24E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pic>
        <p:nvPicPr>
          <p:cNvPr id="8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</a:t>
            </a:r>
            <a:r>
              <a:rPr lang="bg-BG" b="1" dirty="0"/>
              <a:t>закръгляме дробни числа</a:t>
            </a:r>
            <a:endParaRPr lang="en-US" b="1" dirty="0"/>
          </a:p>
          <a:p>
            <a:pPr lvl="1"/>
            <a:r>
              <a:rPr lang="bg-BG" dirty="0"/>
              <a:t>Закръгляне до </a:t>
            </a:r>
            <a:r>
              <a:rPr lang="bg-BG" b="1" dirty="0"/>
              <a:t>следващо</a:t>
            </a:r>
            <a:r>
              <a:rPr lang="bg-BG" dirty="0"/>
              <a:t> (по-голямо) </a:t>
            </a:r>
            <a:r>
              <a:rPr lang="bg-BG" b="1" dirty="0"/>
              <a:t>цяло число</a:t>
            </a:r>
            <a:r>
              <a:rPr lang="bg-BG" dirty="0"/>
              <a:t>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</a:t>
            </a:r>
            <a:r>
              <a:rPr lang="bg-BG" b="1" dirty="0"/>
              <a:t>предишно</a:t>
            </a:r>
            <a:r>
              <a:rPr lang="bg-BG" dirty="0"/>
              <a:t> (по-малко) </a:t>
            </a:r>
            <a:r>
              <a:rPr lang="bg-BG" b="1" dirty="0"/>
              <a:t>цяло 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/>
              <a:t>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941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3910737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45</a:t>
            </a:r>
            <a:endParaRPr lang="nn-NO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6FD6C9AB-B06C-4867-A866-2DE2C69D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11883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EE363CE-A411-44F9-B4D5-30EBABA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5313533"/>
            <a:ext cx="640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example1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example2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 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C59F7FE-37D2-458C-8B71-2888E8E97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90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Закръгляне</a:t>
            </a:r>
            <a:r>
              <a:rPr lang="bg-BG" dirty="0"/>
              <a:t>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десетичния знак: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b="1" dirty="0"/>
              <a:t>͏͏</a:t>
            </a:r>
            <a:r>
              <a:rPr lang="bg-BG" b="1" dirty="0">
                <a:solidFill>
                  <a:schemeClr val="bg1"/>
                </a:solidFill>
              </a:rPr>
              <a:t>Форматиране</a:t>
            </a:r>
            <a:r>
              <a:rPr lang="bg-BG" dirty="0"/>
              <a:t> до </a:t>
            </a:r>
            <a:r>
              <a:rPr lang="bg-BG" b="1" dirty="0"/>
              <a:t>2</a:t>
            </a:r>
            <a:r>
              <a:rPr lang="bg-BG" dirty="0"/>
              <a:t> знака след десетичния знак: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99" y="3269508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123.456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:.2f}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1865027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rounded = 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6721865" y="1793384"/>
            <a:ext cx="1735789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6501000" y="3204000"/>
            <a:ext cx="1956654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123.46</a:t>
            </a:r>
            <a:endParaRPr lang="en-US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59E5CF8-0E8E-4765-8831-3E43F3C5C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989364" y="4374000"/>
            <a:ext cx="3716635" cy="990000"/>
          </a:xfrm>
          <a:prstGeom prst="wedgeRoundRectCallout">
            <a:avLst>
              <a:gd name="adj1" fmla="val -58169"/>
              <a:gd name="adj2" fmla="val -112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десетичния знак</a:t>
            </a:r>
          </a:p>
        </p:txBody>
      </p:sp>
    </p:spTree>
    <p:extLst>
      <p:ext uri="{BB962C8B-B14F-4D97-AF65-F5344CB8AC3E}">
        <p14:creationId xmlns:p14="http://schemas.microsoft.com/office/powerpoint/2010/main" val="11332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2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Закръгляне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Форматиране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͏Разлика между форматиране и закръгляне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566512" y="2754000"/>
            <a:ext cx="475919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print(f"{45.6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:.4f}")</a:t>
            </a:r>
            <a:endParaRPr lang="bg-BG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6782476" y="2754000"/>
            <a:ext cx="4892643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endParaRPr lang="bg-BG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10242879" y="3290071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 45.6</a:t>
            </a:r>
            <a:endParaRPr lang="nn-NO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3422004" y="3291024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9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b="1" dirty="0">
                <a:solidFill>
                  <a:schemeClr val="bg2"/>
                </a:solidFill>
              </a:rPr>
              <a:t>Оператори</a:t>
            </a:r>
            <a:r>
              <a:rPr lang="bg-BG" sz="3200" dirty="0">
                <a:solidFill>
                  <a:schemeClr val="bg2"/>
                </a:solidFill>
              </a:rPr>
              <a:t> за </a:t>
            </a:r>
            <a:r>
              <a:rPr lang="bg-BG" sz="3200" b="1" dirty="0">
                <a:solidFill>
                  <a:schemeClr val="bg2"/>
                </a:solidFill>
              </a:rPr>
              <a:t>сравнение</a:t>
            </a:r>
          </a:p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r>
              <a:rPr lang="bg-BG" sz="3200" b="1" dirty="0">
                <a:solidFill>
                  <a:schemeClr val="bg2"/>
                </a:solidFill>
              </a:rPr>
              <a:t>Закръгляне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bg-BG" sz="3200" b="1" dirty="0">
                <a:solidFill>
                  <a:schemeClr val="bg2"/>
                </a:solidFill>
              </a:rPr>
              <a:t>форматиране</a:t>
            </a: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80916"/>
            <a:ext cx="10961783" cy="768084"/>
          </a:xfrm>
        </p:spPr>
        <p:txBody>
          <a:bodyPr/>
          <a:lstStyle/>
          <a:p>
            <a:r>
              <a:rPr lang="bg-BG" dirty="0"/>
              <a:t>͏Линеен алгоритъм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978" y="1134000"/>
            <a:ext cx="1586044" cy="30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300598" cy="5528766"/>
          </a:xfrm>
        </p:spPr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Линейният алгоритъм </a:t>
            </a:r>
            <a:r>
              <a:rPr lang="ru-RU" dirty="0"/>
              <a:t>– </a:t>
            </a:r>
            <a:r>
              <a:rPr lang="ru-RU" b="1" dirty="0"/>
              <a:t>последователност</a:t>
            </a:r>
            <a:r>
              <a:rPr lang="ru-RU" dirty="0"/>
              <a:t> от </a:t>
            </a:r>
            <a:r>
              <a:rPr lang="ru-RU" b="1" dirty="0"/>
              <a:t>действия</a:t>
            </a:r>
            <a:r>
              <a:rPr lang="ru-RU" dirty="0"/>
              <a:t>, които следват една линия</a:t>
            </a:r>
          </a:p>
          <a:p>
            <a:pPr lvl="1"/>
            <a:r>
              <a:rPr lang="ru-RU" dirty="0"/>
              <a:t>При него </a:t>
            </a:r>
            <a:r>
              <a:rPr lang="ru-RU" b="1" dirty="0"/>
              <a:t>няма условие </a:t>
            </a:r>
            <a:r>
              <a:rPr lang="ru-RU" dirty="0"/>
              <a:t>или </a:t>
            </a:r>
            <a:r>
              <a:rPr lang="ru-RU" b="1" dirty="0"/>
              <a:t>разклонение</a:t>
            </a:r>
          </a:p>
          <a:p>
            <a:pPr lvl="1"/>
            <a:r>
              <a:rPr lang="ru-RU" dirty="0"/>
              <a:t>Ако в алгоритъма </a:t>
            </a:r>
            <a:r>
              <a:rPr lang="ru-RU" b="1" dirty="0"/>
              <a:t>липсва</a:t>
            </a:r>
            <a:r>
              <a:rPr lang="ru-RU" dirty="0"/>
              <a:t> думата "</a:t>
            </a:r>
            <a:r>
              <a:rPr lang="ru-RU" b="1" dirty="0"/>
              <a:t>ако</a:t>
            </a:r>
            <a:r>
              <a:rPr lang="ru-RU" dirty="0"/>
              <a:t>", вероятно е </a:t>
            </a:r>
            <a:r>
              <a:rPr lang="ru-RU" b="1" dirty="0">
                <a:solidFill>
                  <a:schemeClr val="bg1"/>
                </a:solidFill>
              </a:rPr>
              <a:t>линеен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Линеен алгоритъм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821000" y="2192512"/>
            <a:ext cx="0" cy="346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7797788" y="1277508"/>
            <a:ext cx="2151180" cy="915004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lowchart: Data 12"/>
          <p:cNvSpPr/>
          <p:nvPr/>
        </p:nvSpPr>
        <p:spPr bwMode="auto">
          <a:xfrm>
            <a:off x="7691427" y="2532165"/>
            <a:ext cx="2363902" cy="635892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703378" y="3507710"/>
            <a:ext cx="2340000" cy="6322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= a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15" name="Flowchart: Data 14"/>
          <p:cNvSpPr/>
          <p:nvPr/>
        </p:nvSpPr>
        <p:spPr bwMode="auto">
          <a:xfrm>
            <a:off x="7691427" y="4479571"/>
            <a:ext cx="2363902" cy="634747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7793378" y="5453970"/>
            <a:ext cx="2160000" cy="92264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2" idx="4"/>
            <a:endCxn id="13" idx="1"/>
          </p:cNvCxnSpPr>
          <p:nvPr/>
        </p:nvCxnSpPr>
        <p:spPr>
          <a:xfrm>
            <a:off x="8873378" y="2192512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  <a:endCxn id="14" idx="0"/>
          </p:cNvCxnSpPr>
          <p:nvPr/>
        </p:nvCxnSpPr>
        <p:spPr>
          <a:xfrm>
            <a:off x="8873378" y="3168057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2"/>
            <a:endCxn id="15" idx="1"/>
          </p:cNvCxnSpPr>
          <p:nvPr/>
        </p:nvCxnSpPr>
        <p:spPr>
          <a:xfrm>
            <a:off x="8873378" y="4139918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4"/>
            <a:endCxn id="16" idx="0"/>
          </p:cNvCxnSpPr>
          <p:nvPr/>
        </p:nvCxnSpPr>
        <p:spPr>
          <a:xfrm>
            <a:off x="8873378" y="5114318"/>
            <a:ext cx="0" cy="339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4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Scratch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Линеен алгоритъм – </a:t>
            </a:r>
            <a:r>
              <a:rPr lang="en-US" dirty="0"/>
              <a:t>Scratch </a:t>
            </a:r>
            <a:r>
              <a:rPr lang="bg-BG" dirty="0"/>
              <a:t>срещу </a:t>
            </a:r>
            <a:r>
              <a:rPr lang="en-US"/>
              <a:t>Python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1809000"/>
            <a:ext cx="4500000" cy="4263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09964" y="2079000"/>
            <a:ext cx="6237798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print("</a:t>
            </a:r>
            <a:r>
              <a:rPr lang="bg-BG" sz="2400" b="1" dirty="0">
                <a:latin typeface="Consolas" panose="020B0609020204030204" pitchFamily="49" charset="0"/>
              </a:rPr>
              <a:t>Дай ми едно цяло число"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 = int(input())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print("</a:t>
            </a:r>
            <a:r>
              <a:rPr lang="bg-BG" sz="2400" b="1" dirty="0">
                <a:latin typeface="Consolas" panose="020B0609020204030204" pitchFamily="49" charset="0"/>
              </a:rPr>
              <a:t>Дай ми още едно цяло число"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b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result = a + 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23203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8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11412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99388433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Различно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По-голямо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По-голямо 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По-малко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По-малко 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</a:t>
            </a:r>
            <a:r>
              <a:rPr lang="en-US" sz="3600" b="1" dirty="0"/>
              <a:t>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</a:t>
            </a:r>
            <a:r>
              <a:rPr lang="en-US" sz="3400" b="1" dirty="0"/>
              <a:t>логическите изрази </a:t>
            </a:r>
            <a:r>
              <a:rPr lang="en-US" sz="3400" dirty="0"/>
              <a:t>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r>
              <a:rPr lang="en-US" sz="3400" dirty="0"/>
              <a:t>или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2619000"/>
            <a:ext cx="6255000" cy="39844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 = 5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 = 10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b)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0)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100)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a)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&lt;= 5)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print(b == 2 * 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на </a:t>
            </a:r>
            <a:r>
              <a:rPr lang="en-US" dirty="0" err="1"/>
              <a:t>стойности</a:t>
            </a:r>
            <a:r>
              <a:rPr lang="en-US" dirty="0"/>
              <a:t>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4656000" y="3654656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4656000" y="4126067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4656000" y="5097239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4656000" y="461623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4656000" y="557824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4656000" y="6062526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True</a:t>
            </a:r>
          </a:p>
        </p:txBody>
      </p:sp>
    </p:spTree>
    <p:extLst>
      <p:ext uri="{BB962C8B-B14F-4D97-AF65-F5344CB8AC3E}">
        <p14:creationId xmlns:p14="http://schemas.microsoft.com/office/powerpoint/2010/main" val="105763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</a:t>
            </a:r>
            <a:r>
              <a:rPr lang="en-US" sz="3600" b="1" dirty="0"/>
              <a:t>оператор за равенство </a:t>
            </a:r>
            <a:r>
              <a:rPr lang="en-US" sz="3400" dirty="0">
                <a:latin typeface="Consolas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400" dirty="0">
                <a:latin typeface="Consolas" pitchFamily="49" charset="0"/>
              </a:rPr>
              <a:t>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9"/>
            <a:ext cx="5486399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a = input()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b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print(a == b)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015885"/>
            <a:ext cx="5486398" cy="1766931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 '</a:t>
            </a:r>
            <a:r>
              <a:rPr lang="en-US" sz="2600" dirty="0" err="1"/>
              <a:t>Examplе</a:t>
            </a:r>
            <a:r>
              <a:rPr lang="en-US" sz="2600" dirty="0"/>
              <a:t>'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a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на </a:t>
            </a:r>
            <a:r>
              <a:rPr lang="en-US" dirty="0" err="1"/>
              <a:t>стойности</a:t>
            </a:r>
            <a:r>
              <a:rPr lang="en-US" dirty="0"/>
              <a:t> 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4024235" y="3166909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noProof="1"/>
              <a:t> </a:t>
            </a:r>
            <a:r>
              <a:rPr lang="en-US" sz="2700" noProof="1">
                <a:solidFill>
                  <a:schemeClr val="accent2"/>
                </a:solidFill>
              </a:rPr>
              <a:t># True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4249232" y="5649184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noProof="1">
                <a:solidFill>
                  <a:schemeClr val="accent2"/>
                </a:solidFill>
              </a:rPr>
              <a:t># True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24" y="4000987"/>
            <a:ext cx="3058183" cy="971546"/>
          </a:xfrm>
          <a:prstGeom prst="wedgeRoundRectCallout">
            <a:avLst>
              <a:gd name="adj1" fmla="val -60903"/>
              <a:gd name="adj2" fmla="val 49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pic>
        <p:nvPicPr>
          <p:cNvPr id="1026" name="Picture 2" descr="Image result for equality">
            <a:extLst>
              <a:ext uri="{FF2B5EF4-FFF2-40B4-BE49-F238E27FC236}">
                <a16:creationId xmlns:a16="http://schemas.microsoft.com/office/drawing/2014/main" id="{C014FAFA-2BE8-4E51-8012-ECB767C7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3581400"/>
            <a:ext cx="2399295" cy="24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5FBCE40B-90A7-47F3-BD82-9E9151C96D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3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  <p:bldP spid="13" grpId="0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02D3C180-A449-4DFB-9DCA-0EF1ECA410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5671</TotalTime>
  <Words>1137</Words>
  <Application>Microsoft Office PowerPoint</Application>
  <PresentationFormat>Widescreen</PresentationFormat>
  <Paragraphs>242</Paragraphs>
  <Slides>28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SoftUni</vt:lpstr>
      <vt:lpstr>Реализиране на линеен и разклонен алгоритъм</vt:lpstr>
      <vt:lpstr>Съдържание</vt:lpstr>
      <vt:lpstr>͏Линеен алгоритъм</vt:lpstr>
      <vt:lpstr>Линеен алгоритъм</vt:lpstr>
      <vt:lpstr>Линеен алгоритъм – Scratch срещу Python 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– пример</vt:lpstr>
      <vt:lpstr>Разклонен алгоритъм</vt:lpstr>
      <vt:lpstr>Прости проверки – if</vt:lpstr>
      <vt:lpstr>Отлична оценка – условие</vt:lpstr>
      <vt:lpstr>Отлична оценка – блок схема</vt:lpstr>
      <vt:lpstr>Отлична оценка – Scratch срещу Python</vt:lpstr>
      <vt:lpstr>Прости проверки – if-else</vt:lpstr>
      <vt:lpstr>Блок от код (1)</vt:lpstr>
      <vt:lpstr>Блок от код (2)</vt:lpstr>
      <vt:lpstr>Четно или нечетно число – условие</vt:lpstr>
      <vt:lpstr>Четно или нечетно – решение</vt:lpstr>
      <vt:lpstr>Закръгляне и форматиране</vt:lpstr>
      <vt:lpstr>Работа с числа</vt:lpstr>
      <vt:lpstr>Закръгляне и Форматиране</vt:lpstr>
      <vt:lpstr>͏Разлика между форматиране и закръгляне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Реализиране на линеен и разклонен алгоритъм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1544</cp:revision>
  <dcterms:created xsi:type="dcterms:W3CDTF">2018-05-23T13:08:44Z</dcterms:created>
  <dcterms:modified xsi:type="dcterms:W3CDTF">2025-09-06T09:55:43Z</dcterms:modified>
  <cp:category/>
</cp:coreProperties>
</file>