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6"/>
  </p:notesMasterIdLst>
  <p:handoutMasterIdLst>
    <p:handoutMasterId r:id="rId57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749" r:id="rId11"/>
    <p:sldId id="733" r:id="rId12"/>
    <p:sldId id="781" r:id="rId13"/>
    <p:sldId id="791" r:id="rId14"/>
    <p:sldId id="792" r:id="rId15"/>
    <p:sldId id="812" r:id="rId16"/>
    <p:sldId id="813" r:id="rId17"/>
    <p:sldId id="814" r:id="rId18"/>
    <p:sldId id="815" r:id="rId19"/>
    <p:sldId id="801" r:id="rId20"/>
    <p:sldId id="802" r:id="rId21"/>
    <p:sldId id="804" r:id="rId22"/>
    <p:sldId id="805" r:id="rId23"/>
    <p:sldId id="649" r:id="rId24"/>
    <p:sldId id="707" r:id="rId25"/>
    <p:sldId id="748" r:id="rId26"/>
    <p:sldId id="714" r:id="rId27"/>
    <p:sldId id="726" r:id="rId28"/>
    <p:sldId id="785" r:id="rId29"/>
    <p:sldId id="786" r:id="rId30"/>
    <p:sldId id="767" r:id="rId31"/>
    <p:sldId id="784" r:id="rId32"/>
    <p:sldId id="776" r:id="rId33"/>
    <p:sldId id="742" r:id="rId34"/>
    <p:sldId id="793" r:id="rId35"/>
    <p:sldId id="794" r:id="rId36"/>
    <p:sldId id="800" r:id="rId37"/>
    <p:sldId id="774" r:id="rId38"/>
    <p:sldId id="790" r:id="rId39"/>
    <p:sldId id="806" r:id="rId40"/>
    <p:sldId id="811" r:id="rId41"/>
    <p:sldId id="808" r:id="rId42"/>
    <p:sldId id="809" r:id="rId43"/>
    <p:sldId id="810" r:id="rId44"/>
    <p:sldId id="795" r:id="rId45"/>
    <p:sldId id="796" r:id="rId46"/>
    <p:sldId id="797" r:id="rId47"/>
    <p:sldId id="798" r:id="rId48"/>
    <p:sldId id="799" r:id="rId49"/>
    <p:sldId id="759" r:id="rId50"/>
    <p:sldId id="760" r:id="rId51"/>
    <p:sldId id="761" r:id="rId52"/>
    <p:sldId id="633" r:id="rId53"/>
    <p:sldId id="504" r:id="rId54"/>
    <p:sldId id="50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749"/>
            <p14:sldId id="733"/>
            <p14:sldId id="781"/>
            <p14:sldId id="791"/>
            <p14:sldId id="792"/>
            <p14:sldId id="812"/>
            <p14:sldId id="813"/>
            <p14:sldId id="814"/>
            <p14:sldId id="815"/>
            <p14:sldId id="801"/>
            <p14:sldId id="802"/>
            <p14:sldId id="804"/>
            <p14:sldId id="805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44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[Add New Item]</a:t>
            </a:r>
            <a:endParaRPr lang="bg-BG" sz="2600" b="1" dirty="0">
              <a:solidFill>
                <a:schemeClr val="bg1"/>
              </a:solidFill>
            </a:endParaRPr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>
                <a:solidFill>
                  <a:schemeClr val="bg1"/>
                </a:solidFill>
              </a:rPr>
              <a:t>[Add]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добавяне на ред в таблица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добавяне на ред в таблица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в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нов ред </a:t>
            </a:r>
            <a:r>
              <a:rPr lang="bg-BG" sz="2800" dirty="0"/>
              <a:t>към </a:t>
            </a:r>
            <a:r>
              <a:rPr lang="bg-BG" sz="2800" b="1" dirty="0"/>
              <a:t>таблица</a:t>
            </a:r>
            <a:r>
              <a:rPr lang="bg-BG" sz="2800" dirty="0"/>
              <a:t> при </a:t>
            </a:r>
            <a:r>
              <a:rPr lang="bg-BG" sz="2800" b="1" dirty="0"/>
              <a:t>метода-обработчик</a:t>
            </a:r>
            <a:r>
              <a:rPr lang="bg-BG" sz="2800" dirty="0"/>
              <a:t> на бутона, </a:t>
            </a:r>
            <a:r>
              <a:rPr lang="bg-BG" sz="2800" b="1" dirty="0"/>
              <a:t>извикващ</a:t>
            </a:r>
            <a:r>
              <a:rPr lang="bg-BG" sz="2800" dirty="0"/>
              <a:t> модалната форма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2224198"/>
            <a:ext cx="11155528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    var formAddTown = new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    if (formAddTown.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b="1" noProof="1">
                <a:latin typeface="Consolas" panose="020B0609020204030204" pitchFamily="49" charset="0"/>
              </a:rPr>
              <a:t>== DialogResult.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в таблица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0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        dbContext.Towns.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0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        dbContext.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957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27808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задаваме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</a:t>
            </a:r>
            <a:endParaRPr lang="bg-BG" sz="2400" dirty="0"/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Модална форма за редактиране на град </a:t>
            </a:r>
            <a:r>
              <a:rPr lang="en-US" sz="3400" dirty="0"/>
              <a:t>(2)</a:t>
            </a:r>
            <a:endParaRPr lang="en-BG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581232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426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Редактираме </a:t>
            </a:r>
            <a:r>
              <a:rPr lang="bg-BG" sz="2600" b="1" dirty="0">
                <a:solidFill>
                  <a:schemeClr val="bg1"/>
                </a:solidFill>
              </a:rPr>
              <a:t>съществуващ град </a:t>
            </a:r>
            <a:r>
              <a:rPr lang="bg-BG" sz="2600" dirty="0"/>
              <a:t>към </a:t>
            </a:r>
            <a:r>
              <a:rPr lang="bg-BG" sz="2600" b="1" dirty="0"/>
              <a:t>БД</a:t>
            </a:r>
            <a:r>
              <a:rPr lang="bg-BG" sz="2600" dirty="0"/>
              <a:t> при </a:t>
            </a:r>
            <a:r>
              <a:rPr lang="bg-BG" sz="2600" b="1" dirty="0"/>
              <a:t>метода-обработчик</a:t>
            </a:r>
            <a:r>
              <a:rPr lang="bg-BG" sz="2600" dirty="0"/>
              <a:t> на бутона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17086"/>
            <a:ext cx="11155528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var selectedTown = (Town)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b="1" noProof="1">
                <a:latin typeface="Consolas" panose="020B0609020204030204" pitchFamily="49" charset="0"/>
              </a:rPr>
              <a:t>.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if (selectedTown == null)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{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        </a:t>
            </a:r>
            <a:r>
              <a:rPr lang="en-GB" b="1" noProof="1">
                <a:latin typeface="Consolas" panose="020B0609020204030204" pitchFamily="49" charset="0"/>
              </a:rPr>
              <a:t>return;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var formEditTown = new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410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b="1" noProof="1">
                <a:latin typeface="Consolas" panose="020B0609020204030204" pitchFamily="49" charset="0"/>
              </a:rPr>
              <a:t>(t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    dbContext.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49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Модална форма за изтриване на ред в таблица</a:t>
            </a:r>
            <a:r>
              <a:rPr lang="en-US" sz="3400" dirty="0"/>
              <a:t> (1)</a:t>
            </a:r>
            <a:endParaRPr lang="en-BG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4775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 Core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600" dirty="0"/>
              <a:t>Задаваме подходящ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bg-BG" sz="2600" dirty="0"/>
              <a:t>на </a:t>
            </a:r>
            <a:r>
              <a:rPr lang="bg-BG" sz="2600" b="1" dirty="0"/>
              <a:t>бутоните</a:t>
            </a:r>
            <a:endParaRPr lang="en-US" sz="2600" b="1" dirty="0"/>
          </a:p>
          <a:p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pPr marL="0" indent="0">
              <a:buNone/>
            </a:pPr>
            <a:endParaRPr lang="bg-BG" sz="3600" dirty="0"/>
          </a:p>
          <a:p>
            <a:r>
              <a:rPr lang="bg-BG" sz="2600" dirty="0"/>
              <a:t>В </a:t>
            </a:r>
            <a:r>
              <a:rPr lang="bg-BG" sz="2600" b="1" dirty="0">
                <a:solidFill>
                  <a:schemeClr val="bg1"/>
                </a:solidFill>
              </a:rPr>
              <a:t>конструктора</a:t>
            </a:r>
            <a:r>
              <a:rPr lang="bg-BG" sz="2600" dirty="0"/>
              <a:t> на </a:t>
            </a:r>
            <a:r>
              <a:rPr lang="bg-BG" sz="2600" b="1" dirty="0"/>
              <a:t>формата</a:t>
            </a:r>
            <a:r>
              <a:rPr lang="bg-BG" sz="2600" dirty="0"/>
              <a:t> задаваме </a:t>
            </a:r>
            <a:r>
              <a:rPr lang="bg-BG" sz="2600" b="1" dirty="0"/>
              <a:t>името</a:t>
            </a:r>
            <a:r>
              <a:rPr lang="bg-BG" sz="2600" dirty="0"/>
              <a:t> на избрания </a:t>
            </a:r>
            <a:r>
              <a:rPr lang="bg-BG" sz="2600" b="1" dirty="0"/>
              <a:t>текстов елемент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Модална форма за изтриване на ред в таблица </a:t>
            </a:r>
            <a:r>
              <a:rPr lang="en-US" sz="3400" dirty="0"/>
              <a:t>(2)</a:t>
            </a:r>
            <a:endParaRPr lang="en-BG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8207" y="4633378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889051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894913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413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ред в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Изтриваме </a:t>
            </a:r>
            <a:r>
              <a:rPr lang="bg-BG" sz="2600" b="1" dirty="0">
                <a:solidFill>
                  <a:schemeClr val="bg1"/>
                </a:solidFill>
              </a:rPr>
              <a:t>съществуващ ред </a:t>
            </a:r>
            <a:r>
              <a:rPr lang="bg-BG" sz="2600" dirty="0"/>
              <a:t>от </a:t>
            </a:r>
            <a:r>
              <a:rPr lang="bg-BG" sz="2600" b="1" dirty="0"/>
              <a:t>БД</a:t>
            </a:r>
            <a:r>
              <a:rPr lang="bg-BG" sz="2600" dirty="0"/>
              <a:t> при </a:t>
            </a:r>
            <a:r>
              <a:rPr lang="bg-BG" sz="2600" b="1" dirty="0"/>
              <a:t>метода-обработчик</a:t>
            </a:r>
            <a:r>
              <a:rPr lang="bg-BG" sz="2600" dirty="0"/>
              <a:t> на бутона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764000"/>
            <a:ext cx="11155528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1600" b="1" noProof="1">
                <a:latin typeface="Consolas" panose="020B0609020204030204" pitchFamily="49" charset="0"/>
              </a:rPr>
              <a:t>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GB" sz="16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if (selectedTown == null)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// </a:t>
            </a:r>
            <a:r>
              <a:rPr lang="bg-BG" sz="1600" b="1" noProof="1">
                <a:latin typeface="Consolas" panose="020B0609020204030204" pitchFamily="49" charset="0"/>
              </a:rPr>
              <a:t>Няма избран град -&gt; изход</a:t>
            </a:r>
          </a:p>
          <a:p>
            <a:pPr>
              <a:lnSpc>
                <a:spcPct val="100000"/>
              </a:lnSpc>
            </a:pPr>
            <a:r>
              <a:rPr lang="bg-BG" sz="1600" b="1" noProof="1">
                <a:latin typeface="Consolas" panose="020B0609020204030204" pitchFamily="49" charset="0"/>
              </a:rPr>
              <a:t>        </a:t>
            </a:r>
            <a:r>
              <a:rPr lang="en-GB" sz="1600" b="1" noProof="1">
                <a:latin typeface="Consolas" panose="020B0609020204030204" pitchFamily="49" charset="0"/>
              </a:rPr>
              <a:t>return;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endParaRPr lang="en-GB" sz="16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var formDeleteTown = new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GB" sz="16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GB" sz="16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if (formDeleteTown.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GB" sz="1600" b="1" noProof="1">
                <a:latin typeface="Consolas" panose="020B0609020204030204" pitchFamily="49" charset="0"/>
              </a:rPr>
              <a:t>() == DialogResult.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GB" sz="16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5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ред в таблица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using (var dbContext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0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dbContext.Towns.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0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dbContext.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0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31984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Списък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764000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89387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[Add new Object]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LoadTownsFromDb()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db.Towns.ToArray();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ReloadTowns()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FormTowns_Load(object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536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нов град </a:t>
            </a:r>
            <a:r>
              <a:rPr lang="bg-BG" sz="2800" dirty="0"/>
              <a:t>към </a:t>
            </a:r>
            <a:r>
              <a:rPr lang="bg-BG" sz="2800" b="1" dirty="0"/>
              <a:t>БД</a:t>
            </a:r>
            <a:r>
              <a:rPr lang="bg-BG" sz="2800" dirty="0"/>
              <a:t> при </a:t>
            </a:r>
            <a:r>
              <a:rPr lang="bg-BG" sz="2800" b="1" dirty="0"/>
              <a:t>метода-обработчик</a:t>
            </a:r>
            <a:r>
              <a:rPr lang="bg-BG" sz="2800" dirty="0"/>
              <a:t> на бутона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764000"/>
            <a:ext cx="11155528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    var formAddTown = new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    if (formAddTown.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b="1" noProof="1">
                <a:latin typeface="Consolas" panose="020B0609020204030204" pitchFamily="49" charset="0"/>
              </a:rPr>
              <a:t>== DialogResult.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0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        dbContext.Towns.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0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        dbContext.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задаваме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</a:t>
            </a:r>
            <a:endParaRPr lang="bg-BG" sz="2400" dirty="0"/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Модална форма за редактиране на град </a:t>
            </a:r>
            <a:r>
              <a:rPr lang="en-US" sz="3400" dirty="0"/>
              <a:t>(2)</a:t>
            </a:r>
            <a:endParaRPr lang="en-BG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581232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Редактираме </a:t>
            </a:r>
            <a:r>
              <a:rPr lang="bg-BG" sz="2600" b="1" dirty="0">
                <a:solidFill>
                  <a:schemeClr val="bg1"/>
                </a:solidFill>
              </a:rPr>
              <a:t>съществуващ град </a:t>
            </a:r>
            <a:r>
              <a:rPr lang="bg-BG" sz="2600" dirty="0"/>
              <a:t>към </a:t>
            </a:r>
            <a:r>
              <a:rPr lang="bg-BG" sz="2600" b="1" dirty="0"/>
              <a:t>БД</a:t>
            </a:r>
            <a:r>
              <a:rPr lang="bg-BG" sz="2600" dirty="0"/>
              <a:t> при </a:t>
            </a:r>
            <a:r>
              <a:rPr lang="bg-BG" sz="2600" b="1" dirty="0"/>
              <a:t>метода-обработчик</a:t>
            </a:r>
            <a:r>
              <a:rPr lang="bg-BG" sz="2600" dirty="0"/>
              <a:t> на бутона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17086"/>
            <a:ext cx="11155528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var selectedTown = (Town)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b="1" noProof="1">
                <a:latin typeface="Consolas" panose="020B0609020204030204" pitchFamily="49" charset="0"/>
              </a:rPr>
              <a:t>.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if (selectedTown == null)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{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        </a:t>
            </a:r>
            <a:r>
              <a:rPr lang="en-GB" b="1" noProof="1">
                <a:latin typeface="Consolas" panose="020B0609020204030204" pitchFamily="49" charset="0"/>
              </a:rPr>
              <a:t>return;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var formEditTown = new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b="1" noProof="1">
                <a:latin typeface="Consolas" panose="020B0609020204030204" pitchFamily="49" charset="0"/>
              </a:rPr>
              <a:t>(t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    dbContext.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Модална форма за изтриване на град </a:t>
            </a:r>
            <a:r>
              <a:rPr lang="en-US" sz="3400" dirty="0"/>
              <a:t>(1)</a:t>
            </a:r>
            <a:endParaRPr lang="en-BG" sz="3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Модална форма за изтриване на град </a:t>
            </a:r>
            <a:r>
              <a:rPr lang="en-US" sz="3400" dirty="0"/>
              <a:t>(2)</a:t>
            </a:r>
            <a:endParaRPr lang="en-BG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841550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Изтриваме </a:t>
            </a:r>
            <a:r>
              <a:rPr lang="bg-BG" sz="2600" b="1" dirty="0">
                <a:solidFill>
                  <a:schemeClr val="bg1"/>
                </a:solidFill>
              </a:rPr>
              <a:t>съществуващ град </a:t>
            </a:r>
            <a:r>
              <a:rPr lang="bg-BG" sz="2600" dirty="0"/>
              <a:t>от </a:t>
            </a:r>
            <a:r>
              <a:rPr lang="bg-BG" sz="2600" b="1" dirty="0"/>
              <a:t>БД</a:t>
            </a:r>
            <a:r>
              <a:rPr lang="bg-BG" sz="2600" dirty="0"/>
              <a:t> при </a:t>
            </a:r>
            <a:r>
              <a:rPr lang="bg-BG" sz="2600" b="1" dirty="0"/>
              <a:t>метода-обработчик</a:t>
            </a:r>
            <a:r>
              <a:rPr lang="bg-BG" sz="2600" dirty="0"/>
              <a:t> на бутона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764000"/>
            <a:ext cx="11155528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1600" b="1" noProof="1">
                <a:latin typeface="Consolas" panose="020B0609020204030204" pitchFamily="49" charset="0"/>
              </a:rPr>
              <a:t>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GB" sz="16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if (selectedTown == null)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// </a:t>
            </a:r>
            <a:r>
              <a:rPr lang="bg-BG" sz="1600" b="1" noProof="1">
                <a:latin typeface="Consolas" panose="020B0609020204030204" pitchFamily="49" charset="0"/>
              </a:rPr>
              <a:t>Няма избран град -&gt; изход</a:t>
            </a:r>
          </a:p>
          <a:p>
            <a:pPr>
              <a:lnSpc>
                <a:spcPct val="100000"/>
              </a:lnSpc>
            </a:pPr>
            <a:r>
              <a:rPr lang="bg-BG" sz="1600" b="1" noProof="1">
                <a:latin typeface="Consolas" panose="020B0609020204030204" pitchFamily="49" charset="0"/>
              </a:rPr>
              <a:t>        </a:t>
            </a:r>
            <a:r>
              <a:rPr lang="en-GB" sz="1600" b="1" noProof="1">
                <a:latin typeface="Consolas" panose="020B0609020204030204" pitchFamily="49" charset="0"/>
              </a:rPr>
              <a:t>return;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endParaRPr lang="en-GB" sz="16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var formDeleteTown = new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GB" sz="16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GB" sz="16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if (formDeleteTown.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GB" sz="1600" b="1" noProof="1">
                <a:latin typeface="Consolas" panose="020B0609020204030204" pitchFamily="49" charset="0"/>
              </a:rPr>
              <a:t>() == DialogResult.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GB" sz="16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using (var dbContext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0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dbContext.Towns.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0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dbContext.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0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Пускаме приложението с </a:t>
            </a:r>
            <a:r>
              <a:rPr lang="en-US" b="1" dirty="0">
                <a:solidFill>
                  <a:schemeClr val="bg1"/>
                </a:solidFill>
              </a:rPr>
              <a:t>[Ctrl + F5]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357603"/>
            <a:ext cx="11306901" cy="40923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static void CreateNewProject(SoftUniContext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821479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961189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534520" y="3079357"/>
            <a:ext cx="11122959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UpdateFirstEmployee(SoftUniContext context){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Employee employee = 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{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}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788813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703" y="4091845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441510" y="2420766"/>
            <a:ext cx="11308980" cy="3607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DeleteFirstProject(SoftUniContext context)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Project project = 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var entitiesWithProject = 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context.EmployeesProjects.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038" y="5810510"/>
            <a:ext cx="4001735" cy="783166"/>
          </a:xfrm>
          <a:prstGeom prst="wedgeRoundRectCallout">
            <a:avLst>
              <a:gd name="adj1" fmla="val -54634"/>
              <a:gd name="adj2" fmla="val -125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0" y="6117118"/>
            <a:ext cx="4252892" cy="476558"/>
          </a:xfrm>
          <a:prstGeom prst="wedgeRoundRectCallout">
            <a:avLst>
              <a:gd name="adj1" fmla="val 21556"/>
              <a:gd name="adj2" fmla="val -158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53" y="4997415"/>
            <a:ext cx="2768837" cy="1123685"/>
          </a:xfrm>
          <a:prstGeom prst="wedgeRoundRectCallout">
            <a:avLst>
              <a:gd name="adj1" fmla="val -99812"/>
              <a:gd name="adj2" fmla="val -6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46450</TotalTime>
  <Words>2647</Words>
  <Application>Microsoft Macintosh PowerPoint</Application>
  <PresentationFormat>Widescreen</PresentationFormat>
  <Paragraphs>530</Paragraphs>
  <Slides>54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Добавяне на модална форма</vt:lpstr>
      <vt:lpstr>Модална форма за добавяне на ред в таблица (1)</vt:lpstr>
      <vt:lpstr>Модална форма за добавяне на ред в таблица (2)</vt:lpstr>
      <vt:lpstr>Добавяне на нов ред в таблица (1)</vt:lpstr>
      <vt:lpstr>Добавяне на нов ред в таблица (2)</vt:lpstr>
      <vt:lpstr>Модална форма за редактиране на град (1)</vt:lpstr>
      <vt:lpstr>Модална форма за редактиране на град (2)</vt:lpstr>
      <vt:lpstr>Редактиране на съществуващ град (1)</vt:lpstr>
      <vt:lpstr>Редактиране на съществуващ град (2)</vt:lpstr>
      <vt:lpstr>Модална форма за изтриване на ред в таблица (1)</vt:lpstr>
      <vt:lpstr>Модална форма за изтриване на ред в таблица (2)</vt:lpstr>
      <vt:lpstr>Изтриване на съществуващ ред в таблица (1)</vt:lpstr>
      <vt:lpstr>Изтриване на съществуващ ред в таблица (2)</vt:lpstr>
      <vt:lpstr>Примерно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Добавяне на нов град (1)</vt:lpstr>
      <vt:lpstr>Добавяне на нов град (2)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Редактиране на съществуващ град (1)</vt:lpstr>
      <vt:lpstr>Редактиране на съществуващ град (2)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Изтриване на съществуващ град (1)</vt:lpstr>
      <vt:lpstr>Изтриване на съществуващ град (2)</vt:lpstr>
      <vt:lpstr>Резултат (1)</vt:lpstr>
      <vt:lpstr>Резултат (2)</vt:lpstr>
      <vt:lpstr>Резултат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375</cp:revision>
  <dcterms:created xsi:type="dcterms:W3CDTF">2018-05-23T13:08:44Z</dcterms:created>
  <dcterms:modified xsi:type="dcterms:W3CDTF">2024-06-29T10:24:18Z</dcterms:modified>
  <cp:category/>
</cp:coreProperties>
</file>