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91" r:id="rId2"/>
    <p:sldId id="292" r:id="rId3"/>
    <p:sldId id="294" r:id="rId4"/>
    <p:sldId id="295" r:id="rId5"/>
    <p:sldId id="296" r:id="rId6"/>
    <p:sldId id="298" r:id="rId7"/>
    <p:sldId id="299" r:id="rId8"/>
    <p:sldId id="300" r:id="rId9"/>
    <p:sldId id="495" r:id="rId10"/>
    <p:sldId id="301" r:id="rId11"/>
    <p:sldId id="496" r:id="rId12"/>
    <p:sldId id="302" r:id="rId13"/>
    <p:sldId id="303" r:id="rId14"/>
    <p:sldId id="304" r:id="rId15"/>
    <p:sldId id="305" r:id="rId16"/>
    <p:sldId id="306" r:id="rId17"/>
    <p:sldId id="307" r:id="rId18"/>
    <p:sldId id="499" r:id="rId19"/>
    <p:sldId id="498" r:id="rId20"/>
    <p:sldId id="501" r:id="rId21"/>
    <p:sldId id="503" r:id="rId22"/>
    <p:sldId id="502" r:id="rId23"/>
    <p:sldId id="500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308" r:id="rId32"/>
    <p:sldId id="309" r:id="rId33"/>
    <p:sldId id="310" r:id="rId34"/>
    <p:sldId id="311" r:id="rId35"/>
    <p:sldId id="312" r:id="rId36"/>
    <p:sldId id="494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401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DFFD998-DD8C-4528-A37B-9330D0402A4D}">
          <p14:sldIdLst>
            <p14:sldId id="291"/>
            <p14:sldId id="292"/>
          </p14:sldIdLst>
        </p14:section>
        <p14:section name="Какво е енкапсулация?" id="{B8F32016-7431-4DE3-B21E-2ABFDA04702D}">
          <p14:sldIdLst>
            <p14:sldId id="294"/>
            <p14:sldId id="295"/>
            <p14:sldId id="296"/>
          </p14:sldIdLst>
        </p14:section>
        <p14:section name="Модификатори за достъп" id="{0223928D-95C5-487D-B9F1-73D870003CF5}">
          <p14:sldIdLst>
            <p14:sldId id="298"/>
            <p14:sldId id="299"/>
            <p14:sldId id="300"/>
            <p14:sldId id="495"/>
            <p14:sldId id="301"/>
            <p14:sldId id="496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Изключения" id="{BC79C4AA-A20E-41BE-975B-BF1A0177C623}">
          <p14:sldIdLst>
            <p14:sldId id="499"/>
            <p14:sldId id="498"/>
            <p14:sldId id="501"/>
            <p14:sldId id="503"/>
            <p14:sldId id="502"/>
            <p14:sldId id="500"/>
          </p14:sldIdLst>
        </p14:section>
        <p14:section name="Хвърляне на изключения" id="{F32A373B-BED1-BA44-B65F-92CDFE448703}">
          <p14:sldIdLst>
            <p14:sldId id="506"/>
            <p14:sldId id="507"/>
            <p14:sldId id="508"/>
            <p14:sldId id="509"/>
            <p14:sldId id="510"/>
            <p14:sldId id="511"/>
            <p14:sldId id="512"/>
          </p14:sldIdLst>
        </p14:section>
        <p14:section name="Валидация" id="{C0D37F97-36DE-4C82-98CC-486838AF9947}">
          <p14:sldIdLst>
            <p14:sldId id="308"/>
            <p14:sldId id="309"/>
            <p14:sldId id="310"/>
            <p14:sldId id="311"/>
            <p14:sldId id="312"/>
          </p14:sldIdLst>
        </p14:section>
        <p14:section name="Променими и непроменими обекти" id="{D9348608-406E-45DB-B5B3-BDA71A3CAA95}">
          <p14:sldIdLst>
            <p14:sldId id="494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Обобщение" id="{EE2640C3-281C-4B84-9D33-030C1D092D2C}">
          <p14:sldIdLst>
            <p14:sldId id="319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1" autoAdjust="0"/>
    <p:restoredTop sz="95215" autoAdjust="0"/>
  </p:normalViewPr>
  <p:slideViewPr>
    <p:cSldViewPr showGuides="1">
      <p:cViewPr varScale="1">
        <p:scale>
          <a:sx n="150" d="100"/>
          <a:sy n="150" d="100"/>
        </p:scale>
        <p:origin x="192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16.01.23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FDAF2F-15EE-4826-A484-1A999E83C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494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06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2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4F9FB-696D-4B53-BBAD-DE0A9A4585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167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98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A54F4D8-B34D-426C-8872-C14F1CB34A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75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322EA-14FD-4994-B2B8-2677C55501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6033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EE41C-9061-48AF-8BF9-7304AEF243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34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534FE-DE6B-4A02-8911-94E964C555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3075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14A544-2F3B-41FD-A739-AC3A087997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1752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D14236-4576-4105-AAD1-7C969FCF0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859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ED6970-328B-4BD1-9552-386EFB3019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8660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3870E2-B579-4A21-9A24-0D329EF528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1962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5944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5C8C0D-B3F7-4463-9A8E-1EC6F4962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2383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7A39B85-E5D9-4A4E-81E6-254839195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169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B02913-2456-4263-9670-8F6A8CDDC6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06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506739-5DCA-4827-ABDF-8FCD90A02B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9019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22A4E8-A399-4B2F-ABA9-DD7956C8C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9510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1B15B3-1C71-46D2-AF37-32827E78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6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3D695B-80D2-4F6D-86D3-6B6ED495DA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638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CE4A3F-C044-4267-8182-C4C89C6E71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489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D49A49-D785-4F17-AF39-30934A6807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22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24D6F7-190E-4935-8703-9F0E4041A5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4806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49E6E3-5248-41E2-98E8-5B580706C2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262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77A753-3CCE-44C2-ABE7-47F3D15ED7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295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822065-7631-482F-97C0-69BD80859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720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4#5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2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bg-BG" dirty="0"/>
              <a:t>Ползи от </a:t>
            </a:r>
            <a:r>
              <a:rPr lang="bg-BG" dirty="0" err="1"/>
              <a:t>енкапсулацията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bg-BG" dirty="0"/>
              <a:t>Енкапсулация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2214000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</a:t>
            </a:r>
            <a:r>
              <a:rPr lang="bg-BG" sz="3400" dirty="0"/>
              <a:t>е модификаторът </a:t>
            </a:r>
            <a:r>
              <a:rPr lang="bg-BG" sz="3400" b="1" dirty="0">
                <a:solidFill>
                  <a:schemeClr val="bg1"/>
                </a:solidFill>
              </a:rPr>
              <a:t>по подразбиране на всеки клас</a:t>
            </a:r>
            <a:endParaRPr lang="en-US" sz="3400" dirty="0"/>
          </a:p>
          <a:p>
            <a:endParaRPr lang="en-US" sz="3400" dirty="0"/>
          </a:p>
          <a:p>
            <a:endParaRPr lang="en-US" sz="28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Достъпен</a:t>
            </a:r>
            <a:r>
              <a:rPr lang="en-US" sz="3400" dirty="0"/>
              <a:t> </a:t>
            </a:r>
            <a:r>
              <a:rPr lang="bg-BG" sz="3400" dirty="0"/>
              <a:t>от всеки друг клас </a:t>
            </a:r>
            <a:r>
              <a:rPr lang="bg-BG" sz="3400" b="1" dirty="0">
                <a:solidFill>
                  <a:schemeClr val="bg1"/>
                </a:solidFill>
              </a:rPr>
              <a:t>в същия проект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вътрешен достъп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1000" y="1809000"/>
            <a:ext cx="769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1000" y="5273285"/>
            <a:ext cx="6613592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CF50326-3006-46A5-8EE1-FFA89045D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967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E3F3D2-5EF2-139C-79F4-79B102B34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A129-4E61-F570-C150-2F339DB83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800" dirty="0"/>
              <a:t>За да визуализираме данните от класа, трябва да превърнем обекта в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/>
              <a:t> (</a:t>
            </a:r>
            <a:r>
              <a:rPr lang="bg-BG" sz="2800" b="1" dirty="0" err="1"/>
              <a:t>стрингосване</a:t>
            </a:r>
            <a:r>
              <a:rPr lang="bg-BG" sz="2800" dirty="0"/>
              <a:t>)</a:t>
            </a:r>
          </a:p>
          <a:p>
            <a:pPr lvl="1" algn="just"/>
            <a:r>
              <a:rPr lang="bg-BG" sz="2800" dirty="0"/>
              <a:t> За тази цел пренаписваме метода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sz="2800" dirty="0"/>
              <a:t>:</a:t>
            </a:r>
          </a:p>
          <a:p>
            <a:pPr marL="442912" lvl="1" indent="0" algn="just">
              <a:buNone/>
            </a:pPr>
            <a:endParaRPr lang="bg-BG" sz="2800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51719C-5F63-8363-B5BB-E8EC9948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30C57-7833-CAA0-78A4-D5FA27601727}"/>
              </a:ext>
            </a:extLst>
          </p:cNvPr>
          <p:cNvSpPr txBox="1">
            <a:spLocks/>
          </p:cNvSpPr>
          <p:nvPr/>
        </p:nvSpPr>
        <p:spPr>
          <a:xfrm>
            <a:off x="1033608" y="2851592"/>
            <a:ext cx="10124784" cy="3952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public class 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FirstName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LastName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public override string ToString() </a:t>
            </a:r>
            <a:endParaRPr lang="bg-BG" sz="2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400" dirty="0"/>
              <a:t>  </a:t>
            </a: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  return $"The student’s name is</a:t>
            </a:r>
            <a:r>
              <a:rPr lang="en-US" sz="2400" dirty="0"/>
              <a:t>{FirstName} {</a:t>
            </a:r>
            <a:r>
              <a:rPr lang="en-US" sz="2400" dirty="0" err="1"/>
              <a:t>LastName</a:t>
            </a:r>
            <a:r>
              <a:rPr lang="en-US" sz="2400" dirty="0"/>
              <a:t>}.</a:t>
            </a:r>
            <a:r>
              <a:rPr lang="en-GB" sz="2400" dirty="0"/>
              <a:t>"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818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клас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200" dirty="0"/>
              <a:t>, </a:t>
            </a:r>
            <a:r>
              <a:rPr lang="bg-BG" sz="3200" dirty="0"/>
              <a:t>който трябва да има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en-US" sz="3200" dirty="0"/>
              <a:t> </a:t>
            </a:r>
            <a:r>
              <a:rPr lang="bg-BG" sz="3200" dirty="0"/>
              <a:t>с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частни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setter</a:t>
            </a:r>
            <a:r>
              <a:rPr lang="bg-BG" sz="3200" b="1" dirty="0">
                <a:solidFill>
                  <a:schemeClr val="bg1"/>
                </a:solidFill>
              </a:rPr>
              <a:t>-и</a:t>
            </a:r>
            <a:r>
              <a:rPr lang="en-US" sz="3200" dirty="0"/>
              <a:t> </a:t>
            </a:r>
            <a:r>
              <a:rPr lang="bg-BG" sz="3200" dirty="0"/>
              <a:t>за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Сортирайте хора по име и възраст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801000" y="3044310"/>
            <a:ext cx="5115794" cy="3058621"/>
            <a:chOff x="-306388" y="2080569"/>
            <a:chExt cx="3137848" cy="305862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80569"/>
              <a:ext cx="3137848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24032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+FirstName:string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+LastName:string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+Age:int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0" y="2495422"/>
            <a:ext cx="1890602" cy="36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D622DE5-43EB-46EC-ADFB-DE0D34EA4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567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(1)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40873" y="1179000"/>
            <a:ext cx="10710255" cy="5132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public class </a:t>
            </a:r>
            <a:r>
              <a:rPr lang="en-GB" sz="2600" dirty="0">
                <a:solidFill>
                  <a:schemeClr val="bg1"/>
                </a:solidFill>
              </a:rPr>
              <a:t>Person</a:t>
            </a:r>
            <a:r>
              <a:rPr lang="en-GB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</a:t>
            </a:r>
            <a:r>
              <a:rPr lang="en-GB" sz="2600" i="1" dirty="0">
                <a:solidFill>
                  <a:schemeClr val="accent2"/>
                </a:solidFill>
              </a:rPr>
              <a:t>//</a:t>
            </a:r>
            <a:r>
              <a:rPr lang="bg-BG" sz="2600" i="1" dirty="0">
                <a:solidFill>
                  <a:schemeClr val="accent2"/>
                </a:solidFill>
              </a:rPr>
              <a:t> </a:t>
            </a:r>
            <a:r>
              <a:rPr lang="en-GB" sz="2600" dirty="0">
                <a:solidFill>
                  <a:schemeClr val="accent2"/>
                </a:solidFill>
              </a:rPr>
              <a:t>TODO:</a:t>
            </a:r>
            <a:r>
              <a:rPr lang="en-GB" sz="2600" i="1" dirty="0">
                <a:solidFill>
                  <a:schemeClr val="accent2"/>
                </a:solidFill>
              </a:rPr>
              <a:t> </a:t>
            </a:r>
            <a:r>
              <a:rPr lang="bg-BG" sz="2600" i="1" dirty="0">
                <a:solidFill>
                  <a:schemeClr val="accent2"/>
                </a:solidFill>
              </a:rPr>
              <a:t>Добавете конструктор</a:t>
            </a:r>
            <a:endParaRPr lang="en-GB" sz="26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FirstName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LastName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int Age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override string ToString() 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</a:t>
            </a: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return $"</a:t>
            </a:r>
            <a:r>
              <a:rPr lang="en-US" sz="2600" dirty="0"/>
              <a:t>{FirstName} {LastName} is {Age} years old.";</a:t>
            </a:r>
            <a:endParaRPr lang="en-GB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}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800100" y="638791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B11612-C867-4083-8D10-2DC88381F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005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(2)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10163" y="1359000"/>
            <a:ext cx="9971673" cy="49167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lines = int.Parse(Console.ReadLine());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people = new List&lt;</a:t>
            </a:r>
            <a:r>
              <a:rPr lang="en-US" sz="2800" dirty="0">
                <a:solidFill>
                  <a:schemeClr val="bg1"/>
                </a:solidFill>
              </a:rPr>
              <a:t>Person</a:t>
            </a:r>
            <a:r>
              <a:rPr lang="en-US" sz="2800" dirty="0"/>
              <a:t>&gt;();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for (int i = 0; i &lt; lines; i++) </a:t>
            </a:r>
            <a:endParaRPr lang="bg-BG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var cmdArgs = Console.ReadLine().Split();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// </a:t>
            </a:r>
            <a:r>
              <a:rPr lang="bg-BG" sz="2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Създайте променливи за параметрите на конструктора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i="1" dirty="0">
                <a:solidFill>
                  <a:schemeClr val="accent2"/>
                </a:solidFill>
              </a:rPr>
              <a:t>  // </a:t>
            </a:r>
            <a:r>
              <a:rPr lang="bg-BG" sz="2600" i="1" dirty="0">
                <a:solidFill>
                  <a:schemeClr val="accent2"/>
                </a:solidFill>
              </a:rPr>
              <a:t>Инициализирайте </a:t>
            </a:r>
            <a:r>
              <a:rPr lang="en-US" sz="2600" i="1" dirty="0">
                <a:solidFill>
                  <a:schemeClr val="accent2"/>
                </a:solidFill>
              </a:rPr>
              <a:t>Person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</a:t>
            </a: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bg-BG" sz="2600" i="1" dirty="0">
                <a:solidFill>
                  <a:schemeClr val="accent2"/>
                </a:solidFill>
              </a:rPr>
              <a:t>Добавете го към </a:t>
            </a:r>
            <a:r>
              <a:rPr lang="en-US" sz="2600" i="1" dirty="0">
                <a:solidFill>
                  <a:schemeClr val="accent2"/>
                </a:solidFill>
              </a:rPr>
              <a:t>List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800100" y="638791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A13E87-A081-474F-B573-5934FEA9E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1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(3)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4331" y="2232451"/>
            <a:ext cx="11263337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i="1" noProof="1">
                <a:solidFill>
                  <a:schemeClr val="accent2"/>
                </a:solidFill>
              </a:rPr>
              <a:t>//</a:t>
            </a:r>
            <a:r>
              <a:rPr lang="bg-BG" sz="2600" i="1" noProof="1">
                <a:solidFill>
                  <a:schemeClr val="accent2"/>
                </a:solidFill>
              </a:rPr>
              <a:t> Продължение на предишния слайд</a:t>
            </a:r>
            <a:endParaRPr lang="en-US" sz="2600" i="1" noProof="1">
              <a:solidFill>
                <a:schemeClr val="accent2"/>
              </a:solidFill>
            </a:endParaRPr>
          </a:p>
          <a:p>
            <a:r>
              <a:rPr lang="en-US" sz="2600" noProof="1"/>
              <a:t>var </a:t>
            </a:r>
            <a:r>
              <a:rPr lang="en-US" sz="2600" noProof="1">
                <a:solidFill>
                  <a:schemeClr val="bg1"/>
                </a:solidFill>
              </a:rPr>
              <a:t>sorted</a:t>
            </a:r>
            <a:r>
              <a:rPr lang="en-US" sz="2600" noProof="1"/>
              <a:t> = people.OrderBy(p =&gt; p.FirstName)</a:t>
            </a:r>
          </a:p>
          <a:p>
            <a:r>
              <a:rPr lang="en-US" sz="2600" noProof="1"/>
              <a:t>  .ThenBy(p =&gt; p.Age).ToList();</a:t>
            </a:r>
          </a:p>
          <a:p>
            <a:endParaRPr lang="en-US" sz="2600" i="1" dirty="0">
              <a:solidFill>
                <a:schemeClr val="accent2"/>
              </a:solidFill>
            </a:endParaRPr>
          </a:p>
          <a:p>
            <a:r>
              <a:rPr lang="en-US" sz="2600" noProof="1"/>
              <a:t>Console.WriteLine(string.Join(Environment.NewLine, sorted));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1539A2-D6E7-4CBC-BF16-65E6C8C7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3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>
            <a:normAutofit/>
          </a:bodyPr>
          <a:lstStyle/>
          <a:p>
            <a:r>
              <a:rPr lang="bg-BG" sz="3100" dirty="0"/>
              <a:t>Разширете класа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100" dirty="0"/>
              <a:t> </a:t>
            </a:r>
            <a:r>
              <a:rPr lang="bg-BG" sz="3100" dirty="0"/>
              <a:t>със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 (заплата)</a:t>
            </a:r>
            <a:endParaRPr lang="en-US" sz="31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3100" dirty="0"/>
              <a:t>Добавете</a:t>
            </a:r>
            <a:r>
              <a:rPr lang="en-US" sz="3100" dirty="0"/>
              <a:t> getter </a:t>
            </a:r>
            <a:r>
              <a:rPr lang="bg-BG" sz="3100" dirty="0"/>
              <a:t>за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bg-BG" sz="3100" dirty="0"/>
              <a:t>Добавете метод</a:t>
            </a:r>
            <a:r>
              <a:rPr lang="en-US" sz="3100" dirty="0"/>
              <a:t>, </a:t>
            </a:r>
            <a:r>
              <a:rPr lang="bg-BG" sz="3100" dirty="0"/>
              <a:t>който </a:t>
            </a:r>
          </a:p>
          <a:p>
            <a:pPr marL="0" indent="0">
              <a:buNone/>
            </a:pPr>
            <a:r>
              <a:rPr lang="bg-BG" sz="3100" dirty="0"/>
              <a:t>увеличава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100" dirty="0"/>
              <a:t> </a:t>
            </a:r>
            <a:r>
              <a:rPr lang="bg-BG" sz="3100" dirty="0"/>
              <a:t>с определен </a:t>
            </a:r>
          </a:p>
          <a:p>
            <a:pPr marL="0" indent="0">
              <a:buNone/>
            </a:pPr>
            <a:r>
              <a:rPr lang="bg-BG" sz="3100" dirty="0"/>
              <a:t>процент</a:t>
            </a:r>
            <a:endParaRPr lang="en-US" sz="3100" dirty="0"/>
          </a:p>
          <a:p>
            <a:r>
              <a:rPr lang="bg-BG" sz="3100" dirty="0"/>
              <a:t>Хора, по-млади от 30, получават </a:t>
            </a:r>
          </a:p>
          <a:p>
            <a:pPr marL="0" indent="0">
              <a:buNone/>
            </a:pPr>
            <a:r>
              <a:rPr lang="bg-BG" sz="3100" dirty="0"/>
              <a:t>половината от стандартното </a:t>
            </a:r>
          </a:p>
          <a:p>
            <a:pPr marL="0" indent="0">
              <a:buNone/>
            </a:pPr>
            <a:r>
              <a:rPr lang="bg-BG" sz="3100" dirty="0"/>
              <a:t>увеличение.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04471" y="2255652"/>
            <a:ext cx="5760000" cy="3441356"/>
            <a:chOff x="-306388" y="2128097"/>
            <a:chExt cx="3137848" cy="346748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85567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1C0D8E8-BD27-4854-BB78-28383D28E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52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314000"/>
            <a:ext cx="10365284" cy="4742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sz="2800" dirty="0"/>
              <a:t>public </a:t>
            </a:r>
            <a:r>
              <a:rPr lang="en-US" sz="2800" dirty="0"/>
              <a:t>decimal</a:t>
            </a:r>
            <a:r>
              <a:rPr lang="en-GB" sz="2800" dirty="0"/>
              <a:t> Salary { get; private set; }</a:t>
            </a:r>
            <a:endParaRPr lang="en-US" sz="2800" dirty="0"/>
          </a:p>
          <a:p>
            <a:r>
              <a:rPr lang="en-US" sz="2800" dirty="0"/>
              <a:t>public void </a:t>
            </a:r>
            <a:r>
              <a:rPr lang="en-US" sz="2800" noProof="1">
                <a:solidFill>
                  <a:schemeClr val="bg1"/>
                </a:solidFill>
              </a:rPr>
              <a:t>IncreaseSalary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bg1"/>
                </a:solidFill>
              </a:rPr>
              <a:t>decimal</a:t>
            </a:r>
            <a:r>
              <a:rPr lang="en-US" sz="2800" dirty="0"/>
              <a:t> percentage)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(this.Age &gt; 30)</a:t>
            </a:r>
          </a:p>
          <a:p>
            <a:r>
              <a:rPr lang="en-US" sz="2800" dirty="0"/>
              <a:t>    this.Salary += this.Salary * percentage / 100;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</a:t>
            </a:r>
            <a:r>
              <a:rPr lang="en-US" sz="2800" noProof="1"/>
              <a:t>this.Salary += this.Salary </a:t>
            </a:r>
            <a:r>
              <a:rPr lang="en-US" sz="2800" dirty="0"/>
              <a:t>* percentage / 200;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https://judge.softuni.bg/Contests/Practice/Index/3163#1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F38824-DFBF-4EC6-84F9-236A70D4B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2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56E9F13-690E-4830-B96B-3A547DD2C6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Какво представляват изключенията</a:t>
            </a:r>
            <a:r>
              <a:rPr lang="en-US" dirty="0"/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Изключения в програмирането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1437" y="1249441"/>
            <a:ext cx="10126596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Изключенията</a:t>
            </a:r>
            <a:r>
              <a:rPr lang="en-US" sz="3400" b="1" dirty="0"/>
              <a:t> </a:t>
            </a:r>
            <a:r>
              <a:rPr lang="bg-BG" sz="3400" dirty="0"/>
              <a:t>представят грешки или проблеми, възникнали по време на изпълнение.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Можем да „</a:t>
            </a:r>
            <a:r>
              <a:rPr lang="bg-BG" sz="3400" b="1" dirty="0">
                <a:solidFill>
                  <a:schemeClr val="bg1"/>
                </a:solidFill>
              </a:rPr>
              <a:t>хвърлим</a:t>
            </a:r>
            <a:r>
              <a:rPr lang="bg-BG" sz="3400" dirty="0"/>
              <a:t>“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throw</a:t>
            </a:r>
            <a:r>
              <a:rPr lang="en-US" sz="3400" dirty="0"/>
              <a:t>)</a:t>
            </a:r>
            <a:r>
              <a:rPr lang="bg-BG" sz="3400" dirty="0"/>
              <a:t> изключението, за да сигнализираме за проблема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000" y="144000"/>
            <a:ext cx="8625520" cy="882654"/>
          </a:xfrm>
        </p:spPr>
        <p:txBody>
          <a:bodyPr/>
          <a:lstStyle/>
          <a:p>
            <a:r>
              <a:rPr lang="bg-BG" dirty="0"/>
              <a:t>Какво представляват изключенията</a:t>
            </a:r>
            <a:r>
              <a:rPr lang="en-US" dirty="0"/>
              <a:t>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270" y="4374000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664617"/>
            <a:ext cx="11818096" cy="5528766"/>
          </a:xfrm>
        </p:spPr>
        <p:txBody>
          <a:bodyPr/>
          <a:lstStyle/>
          <a:p>
            <a:pPr marL="0" indent="0">
              <a:buNone/>
            </a:pPr>
            <a:endParaRPr lang="bg-BG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Какво е енкапсулация</a:t>
            </a:r>
            <a:r>
              <a:rPr lang="en-US" sz="4000" dirty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Модификатори</a:t>
            </a:r>
            <a:r>
              <a:rPr lang="en-US" sz="4000" dirty="0"/>
              <a:t> </a:t>
            </a:r>
            <a:r>
              <a:rPr lang="bg-BG" sz="4000" dirty="0"/>
              <a:t>за достъп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Изключения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Валидация 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Променими и непроменими обекти</a:t>
            </a:r>
            <a:endParaRPr lang="en-US" sz="4000" dirty="0"/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13CDB2-A6DC-4174-9AED-EAB79BDC0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7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Изключения се хвърлят с ключовата дума </a:t>
            </a:r>
            <a:r>
              <a:rPr lang="en-US" sz="3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endParaRPr lang="en-US" sz="3599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Когато е хвърлено изключение</a:t>
            </a:r>
            <a:r>
              <a:rPr lang="en-US" sz="3599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Изпълнението на програмата приключва</a:t>
            </a:r>
            <a:endParaRPr lang="en-US" sz="3399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Изключението се пренася по стека</a:t>
            </a:r>
            <a:endParaRPr lang="en-US" sz="3399" dirty="0"/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bg-BG" sz="3199" dirty="0"/>
              <a:t>Докато не достигне </a:t>
            </a:r>
            <a:r>
              <a:rPr lang="en-US" sz="31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dirty="0"/>
              <a:t>блок, който да предприеме действие</a:t>
            </a:r>
            <a:endParaRPr lang="en-US" sz="3199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Throw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08A1E-14F3-45D8-8960-D4546995D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363951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8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200" dirty="0"/>
              <a:t>Можем да „</a:t>
            </a:r>
            <a:r>
              <a:rPr lang="bg-BG" sz="3200" b="1" dirty="0">
                <a:solidFill>
                  <a:schemeClr val="bg1"/>
                </a:solidFill>
              </a:rPr>
              <a:t>хванем</a:t>
            </a:r>
            <a:r>
              <a:rPr lang="bg-BG" sz="3200" dirty="0"/>
              <a:t>“</a:t>
            </a:r>
            <a:r>
              <a:rPr lang="en-US" sz="3200" dirty="0"/>
              <a:t> </a:t>
            </a:r>
            <a:r>
              <a:rPr lang="bg-BG" sz="3200" dirty="0"/>
              <a:t>изключението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</a:p>
          <a:p>
            <a:pPr>
              <a:lnSpc>
                <a:spcPct val="100000"/>
              </a:lnSpc>
              <a:spcBef>
                <a:spcPts val="2500"/>
              </a:spcBef>
              <a:buClr>
                <a:schemeClr val="tx1"/>
              </a:buClr>
            </a:pPr>
            <a:r>
              <a:rPr lang="bg-BG" sz="3200" dirty="0"/>
              <a:t>По този начин можем да </a:t>
            </a:r>
            <a:r>
              <a:rPr lang="bg-BG" sz="3200" b="1" dirty="0">
                <a:solidFill>
                  <a:schemeClr val="bg1"/>
                </a:solidFill>
              </a:rPr>
              <a:t>реагираме</a:t>
            </a:r>
            <a:r>
              <a:rPr lang="bg-BG" sz="3200" dirty="0"/>
              <a:t> на грешката и да известим потребителя</a:t>
            </a:r>
            <a:r>
              <a:rPr lang="en-US" sz="3200" dirty="0"/>
              <a:t> </a:t>
            </a:r>
            <a:r>
              <a:rPr lang="bg-BG" sz="3200" dirty="0"/>
              <a:t>за нея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dirty="0"/>
              <a:t>?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832" y="4014000"/>
            <a:ext cx="8270336" cy="2298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Хвърляне на изключения - пример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BEC856-B80F-4F14-9B2D-C73B208F7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88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Хвърляне на изключение </a:t>
            </a:r>
            <a:r>
              <a:rPr lang="bg-BG" sz="3000" dirty="0"/>
              <a:t>със съобщение за грешка</a:t>
            </a:r>
            <a:r>
              <a:rPr lang="en-US" sz="30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sz="3000" dirty="0"/>
          </a:p>
          <a:p>
            <a:pPr>
              <a:lnSpc>
                <a:spcPct val="100000"/>
              </a:lnSpc>
              <a:spcBef>
                <a:spcPts val="2500"/>
              </a:spcBef>
              <a:spcAft>
                <a:spcPts val="200"/>
              </a:spcAft>
            </a:pPr>
            <a:r>
              <a:rPr lang="bg-BG" sz="3000" dirty="0"/>
              <a:t>Изключенията приемат </a:t>
            </a:r>
            <a:r>
              <a:rPr lang="bg-BG" sz="3000" b="1" dirty="0">
                <a:solidFill>
                  <a:schemeClr val="bg1"/>
                </a:solidFill>
              </a:rPr>
              <a:t>съобщение</a:t>
            </a:r>
            <a:r>
              <a:rPr lang="en-US" sz="3000" dirty="0"/>
              <a:t> + </a:t>
            </a:r>
            <a:r>
              <a:rPr lang="bg-BG" sz="3000" b="1" dirty="0">
                <a:solidFill>
                  <a:schemeClr val="bg1"/>
                </a:solidFill>
              </a:rPr>
              <a:t>друго изключение </a:t>
            </a:r>
            <a:r>
              <a:rPr lang="en-US" sz="3000" dirty="0"/>
              <a:t>(</a:t>
            </a:r>
            <a:r>
              <a:rPr lang="bg-BG" sz="3000" dirty="0"/>
              <a:t>причина</a:t>
            </a:r>
            <a:r>
              <a:rPr lang="en-US" sz="3000" dirty="0"/>
              <a:t>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500"/>
              </a:spcBef>
              <a:buClr>
                <a:schemeClr val="tx1"/>
              </a:buClr>
            </a:pPr>
            <a:r>
              <a:rPr lang="bg-BG" sz="3000" dirty="0"/>
              <a:t>Това се нарича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верига</a:t>
            </a:r>
            <a:r>
              <a:rPr lang="en-US" sz="3000" dirty="0"/>
              <a:t>" </a:t>
            </a:r>
            <a:r>
              <a:rPr lang="bg-BG" sz="3000" dirty="0"/>
              <a:t>от изключения</a:t>
            </a: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Верига </a:t>
            </a:r>
            <a:r>
              <a:rPr lang="bg-BG"/>
              <a:t>от изключения</a:t>
            </a:r>
            <a:endParaRPr lang="bg-BG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5400" y="1810945"/>
            <a:ext cx="10512862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3249000"/>
            <a:ext cx="10512862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657388F-71C8-4E5C-92D9-EFC4092C8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798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538" y="1144241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Изключенията могат да бъдат хвърляни повторно</a:t>
            </a:r>
            <a:r>
              <a:rPr lang="en-US" sz="3600" dirty="0"/>
              <a:t>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Повторно хвърляне на</a:t>
            </a:r>
            <a:r>
              <a:rPr lang="en-US" dirty="0"/>
              <a:t> </a:t>
            </a:r>
            <a:r>
              <a:rPr lang="bg-BG" dirty="0"/>
              <a:t>изключения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400" y="1894899"/>
            <a:ext cx="8293058" cy="292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980" y="5108461"/>
            <a:ext cx="8293059" cy="1379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E3D46F5-4699-4449-802B-825CCD15B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2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Хвърляне на изключения </a:t>
            </a:r>
            <a:r>
              <a:rPr lang="en-US" sz="3799" dirty="0"/>
              <a:t>– </a:t>
            </a:r>
            <a:r>
              <a:rPr lang="bg-BG" sz="3799" dirty="0"/>
              <a:t>пример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141187D-8CCC-4422-898B-053BA3C73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474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Собствените изключения наследяват </a:t>
            </a:r>
            <a:r>
              <a:rPr lang="en-US" dirty="0"/>
              <a:t>exception </a:t>
            </a:r>
            <a:r>
              <a:rPr lang="bg-BG" dirty="0"/>
              <a:t>класа</a:t>
            </a:r>
            <a:r>
              <a:rPr lang="en-US" dirty="0"/>
              <a:t>(e. 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2399"/>
              </a:spcBef>
            </a:pPr>
            <a:r>
              <a:rPr lang="bg-BG" dirty="0"/>
              <a:t>Хвърлят се както всички останали изключения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собствени изключения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696" y="2484247"/>
            <a:ext cx="10584944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class PrinterException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PrinterException(string msg)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9699" y="5633427"/>
            <a:ext cx="10584943" cy="6379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PrinterException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("Printer is out of paper!");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1A7B791-5D5D-4347-B60A-49F3D8F9C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Прочете</a:t>
            </a:r>
            <a:r>
              <a:rPr lang="en-US" sz="3200" dirty="0"/>
              <a:t> </a:t>
            </a:r>
            <a:r>
              <a:rPr lang="bg-BG" sz="3200" dirty="0"/>
              <a:t>всички редове от </a:t>
            </a:r>
            <a:r>
              <a:rPr lang="bg-BG" sz="3200" b="1" dirty="0">
                <a:solidFill>
                  <a:schemeClr val="bg1"/>
                </a:solidFill>
              </a:rPr>
              <a:t>файл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сумирайте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числата</a:t>
            </a:r>
          </a:p>
          <a:p>
            <a:r>
              <a:rPr lang="bg-BG" sz="3200" dirty="0"/>
              <a:t>Използвайте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class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MyFileReader</a:t>
            </a:r>
            <a:r>
              <a:rPr lang="en-US" sz="3200" dirty="0"/>
              <a:t> </a:t>
            </a:r>
          </a:p>
          <a:p>
            <a:r>
              <a:rPr lang="bg-BG" sz="3200" dirty="0"/>
              <a:t>Ако </a:t>
            </a:r>
            <a:r>
              <a:rPr lang="bg-BG" sz="3200" b="1" dirty="0">
                <a:solidFill>
                  <a:schemeClr val="bg1"/>
                </a:solidFill>
              </a:rPr>
              <a:t>пътят към файла</a:t>
            </a:r>
            <a:r>
              <a:rPr lang="en-US" sz="3200" dirty="0"/>
              <a:t> </a:t>
            </a:r>
            <a:r>
              <a:rPr lang="bg-BG" sz="3200" dirty="0"/>
              <a:t>е</a:t>
            </a:r>
            <a:r>
              <a:rPr lang="en-US" sz="3200" dirty="0"/>
              <a:t> null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bg-BG" sz="3200" dirty="0"/>
              <a:t>празен, хвърлете изключение </a:t>
            </a:r>
            <a:r>
              <a:rPr lang="en-US" sz="3200" dirty="0"/>
              <a:t> </a:t>
            </a:r>
            <a:r>
              <a:rPr lang="bg-BG" sz="3200" dirty="0"/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 new ArgumentException</a:t>
            </a:r>
            <a:r>
              <a:rPr lang="bg-BG" sz="3200" dirty="0"/>
              <a:t>) със съобщение</a:t>
            </a:r>
            <a:r>
              <a:rPr lang="en-US" sz="3200" dirty="0">
                <a:latin typeface="Consolas" panose="020B0609020204030204" pitchFamily="49" charset="0"/>
              </a:rPr>
              <a:t>"Invalid Path or File Name."</a:t>
            </a:r>
            <a:r>
              <a:rPr lang="en-US" sz="3200" dirty="0"/>
              <a:t> </a:t>
            </a:r>
            <a:endParaRPr lang="bg-BG" sz="3200" dirty="0"/>
          </a:p>
          <a:p>
            <a:r>
              <a:rPr lang="bg-BG" sz="3200" dirty="0"/>
              <a:t>Ако някоя стойност във файла </a:t>
            </a:r>
            <a:r>
              <a:rPr lang="bg-BG" sz="3200" b="1" dirty="0">
                <a:solidFill>
                  <a:schemeClr val="bg1"/>
                </a:solidFill>
              </a:rPr>
              <a:t>не може да се конвертира,</a:t>
            </a:r>
            <a:r>
              <a:rPr lang="en-US" sz="3200" dirty="0"/>
              <a:t> </a:t>
            </a:r>
            <a:r>
              <a:rPr lang="bg-BG" sz="3200" dirty="0"/>
              <a:t>хвърлете изключение 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ArgumentException</a:t>
            </a:r>
            <a:r>
              <a:rPr lang="bg-BG" sz="3200" dirty="0"/>
              <a:t>)</a:t>
            </a:r>
            <a:r>
              <a:rPr lang="en-US" sz="3200" dirty="0"/>
              <a:t> </a:t>
            </a:r>
            <a:r>
              <a:rPr lang="bg-BG" sz="3200" dirty="0"/>
              <a:t>със съобщение </a:t>
            </a:r>
            <a:r>
              <a:rPr lang="en-US" sz="3200" dirty="0">
                <a:latin typeface="Consolas" panose="020B0609020204030204" pitchFamily="49" charset="0"/>
              </a:rPr>
              <a:t>"Error: On the line {line number} of the file the value was not in the correct format." </a:t>
            </a:r>
          </a:p>
          <a:p>
            <a:r>
              <a:rPr lang="bg-BG" sz="3200" dirty="0"/>
              <a:t>Ако всичко е </a:t>
            </a:r>
            <a:r>
              <a:rPr lang="bg-BG" sz="3200" b="1" dirty="0">
                <a:solidFill>
                  <a:schemeClr val="bg1"/>
                </a:solidFill>
              </a:rPr>
              <a:t>успешно</a:t>
            </a:r>
            <a:r>
              <a:rPr lang="en-US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отпечатайте</a:t>
            </a:r>
            <a:r>
              <a:rPr lang="en-US" sz="3200" dirty="0"/>
              <a:t>: </a:t>
            </a:r>
            <a:r>
              <a:rPr lang="en-US" sz="3200" dirty="0">
                <a:latin typeface="Consolas" panose="020B0609020204030204" pitchFamily="49" charset="0"/>
              </a:rPr>
              <a:t>"The sum of all correct numbers is: {numbers sum}"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Следа от изключения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FD7408-E9AD-4CEC-A517-AA761AD7A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93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</a:t>
            </a:r>
            <a:r>
              <a:rPr lang="en-US" sz="4000" dirty="0"/>
              <a:t>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472" y="1143024"/>
            <a:ext cx="11770528" cy="5480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MyFileReader {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string path;</a:t>
            </a: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MyFileReader(string path)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this.Path = path;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Path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get { return path;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set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if (string.IsNullOrEmpty(value))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throw new ArgumentException("Invalid Path or File Name.");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path = value;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15A7463-3400-44EC-B71F-1A04998BF5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3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 </a:t>
            </a:r>
            <a:r>
              <a:rPr lang="en-US" sz="4000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000" y="1134000"/>
            <a:ext cx="11925000" cy="5287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ReadAndSum()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string[] inputFromFile = File.ReadAllLines(this.Path);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List&lt;int&gt; numbers = new List&lt;int&gt;();</a:t>
            </a: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countRow = 0;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foreach (var value in inputFromFile)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countRow++;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try { numbers.Add(int.Parse(value));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catch (Exception)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throw new ArgumentException($"Error: On the line {countRow} 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of the file the value was not in the correct format.");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Console.WriteLine($"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The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of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all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correct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is: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numbers.Sum()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5782D7-BD85-4206-B87C-2E8F70494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18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486905-80AF-4B7E-BC5B-2EBA1C26D4B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Скриване на имплементацията</a:t>
            </a:r>
            <a:endParaRPr lang="en-US" dirty="0"/>
          </a:p>
        </p:txBody>
      </p:sp>
      <p:pic>
        <p:nvPicPr>
          <p:cNvPr id="6" name="Picture 5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4431000" y="1134000"/>
            <a:ext cx="3375000" cy="26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7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 </a:t>
            </a:r>
            <a:r>
              <a:rPr lang="en-US" sz="4000" dirty="0"/>
              <a:t>(</a:t>
            </a:r>
            <a:r>
              <a:rPr lang="bg-BG" sz="4000" dirty="0"/>
              <a:t>3</a:t>
            </a:r>
            <a:r>
              <a:rPr lang="en-US" sz="4000" dirty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000" y="1179000"/>
            <a:ext cx="11925000" cy="56056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MyFileReader reader1 = new MyFileReader(@"C:\temp\numbers.txt");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reader1.ReadAndSum();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catch (Exception ex)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Console.Error.WriteLine("Error: " + ex.Message);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5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MyFileReader reader2 = new MyFileReader(@"");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reader2.ReadAndSum();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catch (Exception ex)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Console.Error.WriteLine("Error: " + ex.Message);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F2F5BE9-686B-4406-BDF0-22A229511D38}"/>
              </a:ext>
            </a:extLst>
          </p:cNvPr>
          <p:cNvSpPr txBox="1"/>
          <p:nvPr/>
        </p:nvSpPr>
        <p:spPr>
          <a:xfrm>
            <a:off x="685800" y="6354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https://judge.softuni.bg/Contests/Practice/Index/3164#5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BDBA02-8F59-4F52-A59F-148F8337B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19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0FAF6E-C42A-478B-AB1F-E5FD2BBCC7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Валидация в </a:t>
            </a:r>
            <a:r>
              <a:rPr lang="en-GB" dirty="0"/>
              <a:t>Getter</a:t>
            </a:r>
            <a:r>
              <a:rPr lang="bg-BG" dirty="0"/>
              <a:t>-и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en-GB" dirty="0"/>
              <a:t> Setter</a:t>
            </a:r>
            <a:r>
              <a:rPr lang="bg-BG" dirty="0"/>
              <a:t>-и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Setter</a:t>
            </a:r>
            <a:r>
              <a:rPr lang="bg-BG" dirty="0"/>
              <a:t>-ите</a:t>
            </a:r>
            <a:r>
              <a:rPr lang="en-US" dirty="0"/>
              <a:t> </a:t>
            </a:r>
            <a:r>
              <a:rPr lang="bg-BG" dirty="0"/>
              <a:t>са добро място за базова </a:t>
            </a:r>
            <a:r>
              <a:rPr lang="bg-BG" b="1" dirty="0">
                <a:solidFill>
                  <a:schemeClr val="bg1"/>
                </a:solidFill>
              </a:rPr>
              <a:t>валидация на 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169000"/>
            <a:ext cx="9945000" cy="4024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decimal Salary </a:t>
            </a:r>
            <a:endParaRPr lang="bg-BG" sz="26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get { return this.salary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set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(</a:t>
            </a:r>
            <a:r>
              <a:rPr lang="en-US" sz="2600" dirty="0">
                <a:solidFill>
                  <a:schemeClr val="bg1"/>
                </a:solidFill>
              </a:rPr>
              <a:t>value &lt; 460</a:t>
            </a:r>
            <a:r>
              <a:rPr lang="en-US" sz="2600" dirty="0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  throw new </a:t>
            </a:r>
            <a:r>
              <a:rPr lang="en-US" sz="2600" dirty="0">
                <a:solidFill>
                  <a:schemeClr val="bg1"/>
                </a:solidFill>
              </a:rPr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noProof="1"/>
              <a:t>    this.salary = value;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10228" y="3339000"/>
            <a:ext cx="3225771" cy="955839"/>
          </a:xfrm>
          <a:prstGeom prst="wedgeRoundRectCallout">
            <a:avLst>
              <a:gd name="adj1" fmla="val -62024"/>
              <a:gd name="adj2" fmla="val 588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Хвърля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изключения (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exceptions)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C07F50-6D11-4CE9-9F8B-9EAC5C6C1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41124"/>
            <a:ext cx="11818096" cy="6147876"/>
          </a:xfrm>
        </p:spPr>
        <p:txBody>
          <a:bodyPr>
            <a:normAutofit/>
          </a:bodyPr>
          <a:lstStyle/>
          <a:p>
            <a:r>
              <a:rPr lang="bg-BG" sz="3000" dirty="0"/>
              <a:t>Конструкторите</a:t>
            </a:r>
            <a:r>
              <a:rPr lang="en-US" sz="3000" dirty="0"/>
              <a:t> </a:t>
            </a:r>
            <a:r>
              <a:rPr lang="bg-BG" sz="3000" dirty="0"/>
              <a:t>използват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частни</a:t>
            </a:r>
            <a:r>
              <a:rPr lang="en-US" sz="3000" b="1" dirty="0">
                <a:solidFill>
                  <a:schemeClr val="bg1"/>
                </a:solidFill>
              </a:rPr>
              <a:t> setter</a:t>
            </a:r>
            <a:r>
              <a:rPr lang="bg-BG" sz="3000" b="1" dirty="0">
                <a:solidFill>
                  <a:schemeClr val="bg1"/>
                </a:solidFill>
              </a:rPr>
              <a:t>-и</a:t>
            </a:r>
            <a:r>
              <a:rPr lang="en-US" sz="3000" dirty="0"/>
              <a:t> </a:t>
            </a:r>
            <a:r>
              <a:rPr lang="bg-BG" sz="3000" dirty="0"/>
              <a:t>с логика за валидация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bg-BG" sz="3000" dirty="0"/>
              <a:t>Гарантират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валидно състояние (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bg-BG" sz="3000" b="1" dirty="0">
                <a:solidFill>
                  <a:schemeClr val="bg1"/>
                </a:solidFill>
              </a:rPr>
              <a:t>) </a:t>
            </a:r>
            <a:r>
              <a:rPr lang="bg-BG" sz="3000" dirty="0"/>
              <a:t>на обекта при създаването му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81000" y="1809000"/>
            <a:ext cx="11372030" cy="3726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spc="-140" dirty="0"/>
              <a:t>public Person(string firstName, string </a:t>
            </a:r>
            <a:r>
              <a:rPr lang="en-US" sz="2400" spc="-140" noProof="1"/>
              <a:t>lastName</a:t>
            </a:r>
            <a:r>
              <a:rPr lang="en-US" sz="2400" spc="-140" dirty="0"/>
              <a:t>, </a:t>
            </a:r>
            <a:r>
              <a:rPr lang="en-US" sz="2400" spc="-140" noProof="1"/>
              <a:t>int</a:t>
            </a:r>
            <a:r>
              <a:rPr lang="en-US" sz="2400" spc="-140" dirty="0"/>
              <a:t> age, decimal salary)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this.FirstName = firstName;</a:t>
            </a:r>
          </a:p>
          <a:p>
            <a:r>
              <a:rPr lang="en-US" sz="2400" dirty="0"/>
              <a:t>  this.LastName = lastName;</a:t>
            </a:r>
          </a:p>
          <a:p>
            <a:r>
              <a:rPr lang="en-US" sz="2400" dirty="0"/>
              <a:t>  this.Age = age;</a:t>
            </a:r>
          </a:p>
          <a:p>
            <a:r>
              <a:rPr lang="en-US" sz="2400" dirty="0"/>
              <a:t>  this.Salary = salary;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376000" y="4104000"/>
            <a:ext cx="3420000" cy="863969"/>
          </a:xfrm>
          <a:prstGeom prst="wedgeRoundRectCallout">
            <a:avLst>
              <a:gd name="adj1" fmla="val -75106"/>
              <a:gd name="adj2" fmla="val 188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Валидацията се осъществява в </a:t>
            </a:r>
            <a:r>
              <a:rPr lang="en-US" sz="2400" b="1" dirty="0">
                <a:solidFill>
                  <a:srgbClr val="FFFFFF"/>
                </a:solidFill>
              </a:rPr>
              <a:t>setter-</a:t>
            </a:r>
            <a:r>
              <a:rPr lang="bg-BG" sz="2400" b="1" dirty="0">
                <a:solidFill>
                  <a:srgbClr val="FFFFFF"/>
                </a:solidFill>
              </a:rPr>
              <a:t>и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F2FEC9-B054-4219-98D6-3CE6AC8B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58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Разширете класа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</a:t>
            </a:r>
            <a:r>
              <a:rPr lang="bg-BG" sz="3400" dirty="0"/>
              <a:t>с </a:t>
            </a:r>
          </a:p>
          <a:p>
            <a:pPr marL="0" indent="0">
              <a:buNone/>
            </a:pPr>
            <a:r>
              <a:rPr lang="bg-BG" sz="3400" dirty="0"/>
              <a:t>валидация за всяко поле</a:t>
            </a:r>
            <a:endParaRPr lang="en-US" sz="3400" dirty="0"/>
          </a:p>
          <a:p>
            <a:r>
              <a:rPr lang="bg-BG" sz="3400" dirty="0"/>
              <a:t>Имената трябва да имат поне 3 </a:t>
            </a:r>
          </a:p>
          <a:p>
            <a:pPr marL="0" indent="0">
              <a:buNone/>
            </a:pPr>
            <a:r>
              <a:rPr lang="bg-BG" sz="3400" dirty="0"/>
              <a:t>символа</a:t>
            </a:r>
            <a:endParaRPr lang="en-US" sz="3400" dirty="0"/>
          </a:p>
          <a:p>
            <a:r>
              <a:rPr lang="bg-BG" sz="3400" dirty="0"/>
              <a:t>Възрастта не може да бъде 0</a:t>
            </a:r>
          </a:p>
          <a:p>
            <a:pPr marL="0" indent="0">
              <a:buNone/>
            </a:pPr>
            <a:r>
              <a:rPr lang="bg-BG" sz="3400" dirty="0"/>
              <a:t>или отрицателна</a:t>
            </a:r>
            <a:endParaRPr lang="en-US" sz="3400" dirty="0"/>
          </a:p>
          <a:p>
            <a:r>
              <a:rPr lang="bg-BG" sz="3400" dirty="0"/>
              <a:t>Заплатата не може да бъде</a:t>
            </a:r>
          </a:p>
          <a:p>
            <a:pPr marL="0" indent="0">
              <a:buNone/>
            </a:pPr>
            <a:r>
              <a:rPr lang="bg-BG" sz="3400" dirty="0"/>
              <a:t>по-малко от </a:t>
            </a:r>
            <a:r>
              <a:rPr lang="en-US" sz="3400" dirty="0"/>
              <a:t>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55514" y="1370838"/>
            <a:ext cx="5010486" cy="4636762"/>
            <a:chOff x="-306388" y="2069429"/>
            <a:chExt cx="3209558" cy="463676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69429"/>
              <a:ext cx="320955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09558" cy="18184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87591"/>
              <a:ext cx="3209558" cy="2218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+FirstName(string fname)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+LastName(string lname)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+Age(int age)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A92D59-A5E4-4AB0-B49A-15B316B20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35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269000"/>
            <a:ext cx="7813828" cy="46192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public </a:t>
            </a:r>
            <a:r>
              <a:rPr lang="en-US" sz="2600" noProof="1"/>
              <a:t>int</a:t>
            </a:r>
            <a:r>
              <a:rPr lang="en-US" sz="2600" dirty="0"/>
              <a:t> Age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get =&gt; </a:t>
            </a:r>
            <a:r>
              <a:rPr lang="en-US" sz="2600" noProof="1"/>
              <a:t>this.age</a:t>
            </a:r>
            <a:r>
              <a:rPr lang="en-US" sz="260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private set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if (age &lt;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  throw new </a:t>
            </a:r>
            <a:r>
              <a:rPr lang="en-US" sz="2600" noProof="1"/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</a:t>
            </a:r>
            <a:r>
              <a:rPr lang="en-US" sz="2600" noProof="1"/>
              <a:t>this.age</a:t>
            </a:r>
            <a:r>
              <a:rPr lang="en-US" sz="2600" dirty="0"/>
              <a:t> = value;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dirty="0">
                <a:solidFill>
                  <a:schemeClr val="accent2"/>
                </a:solidFill>
              </a:rPr>
              <a:t>TODO:</a:t>
            </a:r>
            <a:r>
              <a:rPr lang="en-US" sz="2600" i="1" dirty="0">
                <a:solidFill>
                  <a:schemeClr val="accent2"/>
                </a:solidFill>
              </a:rPr>
              <a:t> </a:t>
            </a:r>
            <a:r>
              <a:rPr lang="bg-BG" sz="2600" i="1" dirty="0">
                <a:solidFill>
                  <a:schemeClr val="accent2"/>
                </a:solidFill>
              </a:rPr>
              <a:t>Добавете валидация за останалите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https://judge.softuni.bg/Contests/Practice/Index/3163#2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684785-B5D4-4B52-9DEA-082CC7F85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9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Променими и непроменими обекти</a:t>
            </a:r>
            <a:endParaRPr lang="en-US" sz="4800" dirty="0"/>
          </a:p>
        </p:txBody>
      </p:sp>
      <p:sp>
        <p:nvSpPr>
          <p:cNvPr id="8" name="Oval 7"/>
          <p:cNvSpPr/>
          <p:nvPr/>
        </p:nvSpPr>
        <p:spPr bwMode="auto">
          <a:xfrm>
            <a:off x="4725950" y="158400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726450" y="203400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961000" y="158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61000" y="203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13" name="Straight Arrow Connector 12"/>
          <p:cNvCxnSpPr>
            <a:stCxn id="8" idx="6"/>
            <a:endCxn id="10" idx="1"/>
          </p:cNvCxnSpPr>
          <p:nvPr/>
        </p:nvCxnSpPr>
        <p:spPr>
          <a:xfrm>
            <a:off x="5130950" y="177499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1000" y="223510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4746000" y="2883879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746000" y="3333879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964250" y="3074875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21" name="Straight Arrow Connector 20"/>
          <p:cNvCxnSpPr>
            <a:stCxn id="17" idx="6"/>
            <a:endCxn id="19" idx="1"/>
          </p:cNvCxnSpPr>
          <p:nvPr/>
        </p:nvCxnSpPr>
        <p:spPr>
          <a:xfrm>
            <a:off x="5151000" y="3074876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1"/>
          </p:cNvCxnSpPr>
          <p:nvPr/>
        </p:nvCxnSpPr>
        <p:spPr>
          <a:xfrm flipV="1">
            <a:off x="5151000" y="3265872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1000" y="2709000"/>
            <a:ext cx="3510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6096000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Непроменими</a:t>
            </a:r>
            <a:r>
              <a:rPr lang="en-GB" sz="3300" b="1" dirty="0">
                <a:solidFill>
                  <a:schemeClr val="bg1"/>
                </a:solidFill>
              </a:rPr>
              <a:t> </a:t>
            </a:r>
            <a:r>
              <a:rPr lang="bg-BG" sz="3300" b="1" dirty="0">
                <a:solidFill>
                  <a:schemeClr val="bg1"/>
                </a:solidFill>
              </a:rPr>
              <a:t>обекти</a:t>
            </a:r>
            <a:endParaRPr lang="en-GB" sz="3300" b="1" dirty="0">
              <a:solidFill>
                <a:schemeClr val="bg1"/>
              </a:solidFill>
            </a:endParaRPr>
          </a:p>
          <a:p>
            <a:pPr lvl="1"/>
            <a:r>
              <a:rPr lang="bg-BG" sz="3300" dirty="0"/>
              <a:t>Непроменими </a:t>
            </a:r>
            <a:r>
              <a:rPr lang="en-GB" sz="3300" dirty="0"/>
              <a:t>== immutable</a:t>
            </a:r>
          </a:p>
          <a:p>
            <a:pPr lvl="1"/>
            <a:r>
              <a:rPr lang="bg-BG" sz="3300" dirty="0"/>
              <a:t>Заделят нова памет всеки път, когато се променят</a:t>
            </a:r>
            <a:endParaRPr lang="en-GB" sz="3300" dirty="0"/>
          </a:p>
          <a:p>
            <a:pPr lvl="1">
              <a:buClr>
                <a:schemeClr val="tx1"/>
              </a:buClr>
            </a:pP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300" dirty="0"/>
              <a:t>,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pPr marL="609219" lvl="1" indent="0">
              <a:buNone/>
            </a:pPr>
            <a:endParaRPr lang="en-GB" sz="3300" dirty="0"/>
          </a:p>
          <a:p>
            <a:pPr lvl="1"/>
            <a:endParaRPr lang="en-GB" sz="33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Променими</a:t>
            </a:r>
            <a:r>
              <a:rPr lang="en-GB" sz="3300" b="1" dirty="0">
                <a:solidFill>
                  <a:schemeClr val="bg1"/>
                </a:solidFill>
              </a:rPr>
              <a:t> </a:t>
            </a:r>
            <a:r>
              <a:rPr lang="bg-BG" sz="3300" b="1" dirty="0">
                <a:solidFill>
                  <a:schemeClr val="bg1"/>
                </a:solidFill>
              </a:rPr>
              <a:t>обекти</a:t>
            </a:r>
            <a:endParaRPr lang="en-GB" sz="3300" b="1" dirty="0">
              <a:solidFill>
                <a:schemeClr val="bg1"/>
              </a:solidFill>
            </a:endParaRPr>
          </a:p>
          <a:p>
            <a:pPr lvl="1"/>
            <a:r>
              <a:rPr lang="bg-BG" sz="3300" dirty="0"/>
              <a:t>Променими</a:t>
            </a:r>
            <a:r>
              <a:rPr lang="en-US" sz="3300" dirty="0"/>
              <a:t> == mutable</a:t>
            </a:r>
          </a:p>
          <a:p>
            <a:pPr lvl="1"/>
            <a:r>
              <a:rPr lang="bg-BG" sz="3300" dirty="0"/>
              <a:t>Използват една и съща локация в паметта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sz="3300" dirty="0"/>
              <a:t>,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и непроменими обекти</a:t>
            </a:r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E39F9D0-F21F-4EA9-9F89-80E4C2CEA6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bg-BG" b="1" dirty="0">
                <a:solidFill>
                  <a:schemeClr val="bg1"/>
                </a:solidFill>
              </a:rPr>
              <a:t> (частните променими)</a:t>
            </a:r>
            <a:r>
              <a:rPr lang="en-US" dirty="0"/>
              <a:t> </a:t>
            </a:r>
            <a:r>
              <a:rPr lang="bg-BG" dirty="0"/>
              <a:t>полета</a:t>
            </a:r>
            <a:r>
              <a:rPr lang="en-US" dirty="0"/>
              <a:t> </a:t>
            </a:r>
            <a:r>
              <a:rPr lang="bg-BG" dirty="0"/>
              <a:t>все още </a:t>
            </a:r>
            <a:r>
              <a:rPr lang="bg-BG" b="1" dirty="0">
                <a:solidFill>
                  <a:schemeClr val="bg1"/>
                </a:solidFill>
              </a:rPr>
              <a:t>не са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енкапсулирани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spcBef>
                <a:spcPts val="300"/>
              </a:spcBef>
              <a:buClr>
                <a:schemeClr val="tx1"/>
              </a:buClr>
            </a:pPr>
            <a:r>
              <a:rPr lang="bg-BG" dirty="0"/>
              <a:t>В този пример можете да </a:t>
            </a:r>
            <a:r>
              <a:rPr lang="bg-BG" b="1" dirty="0">
                <a:solidFill>
                  <a:schemeClr val="bg1"/>
                </a:solidFill>
              </a:rPr>
              <a:t>достъпите</a:t>
            </a:r>
            <a:r>
              <a:rPr lang="en-US" dirty="0"/>
              <a:t> </a:t>
            </a:r>
            <a:r>
              <a:rPr lang="bg-BG" dirty="0"/>
              <a:t>полетата чрез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2664000"/>
            <a:ext cx="11282030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List&lt;Person&gt; Players {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this.players;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D5FE77-4D29-48B8-BC71-EDBB3C9D6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73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Можете да използвате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bg-BG" sz="2800" dirty="0"/>
              <a:t>, за да енкапсулирате колекции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 на 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1000" y="2160443"/>
            <a:ext cx="9900000" cy="4526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(); }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D0E4B0-5CC4-402A-8110-7204DB78A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1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Процесът на обединяване на кода и данните в </a:t>
            </a:r>
            <a:r>
              <a:rPr lang="bg-BG" sz="3200" b="1" dirty="0">
                <a:solidFill>
                  <a:schemeClr val="bg1"/>
                </a:solidFill>
              </a:rPr>
              <a:t>едно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цяло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Позволява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валидация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обвързване на данните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Структурните промени остават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локални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Намалява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комплексността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29" y="3068602"/>
            <a:ext cx="5876708" cy="3611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Student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string studentName;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Name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studentName;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studentName = value;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991000" y="4329000"/>
            <a:ext cx="2887623" cy="1432611"/>
          </a:xfrm>
          <a:prstGeom prst="wedgeRoundRectCallout">
            <a:avLst>
              <a:gd name="adj1" fmla="val 71183"/>
              <a:gd name="adj2" fmla="val -68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Достъпен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само за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публичните методи </a:t>
            </a:r>
            <a:r>
              <a:rPr lang="bg-BG" sz="2400" b="1" noProof="1">
                <a:solidFill>
                  <a:srgbClr val="FFFFFF"/>
                </a:solidFill>
              </a:rPr>
              <a:t>на класа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8556000" y="5949000"/>
            <a:ext cx="3445598" cy="810000"/>
          </a:xfrm>
          <a:prstGeom prst="wedgeRoundRectCallout">
            <a:avLst>
              <a:gd name="adj1" fmla="val -62271"/>
              <a:gd name="adj2" fmla="val -57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Accessor</a:t>
            </a:r>
            <a:r>
              <a:rPr lang="bg-BG" sz="2400" b="1" noProof="1">
                <a:solidFill>
                  <a:srgbClr val="FFFFFF"/>
                </a:solidFill>
              </a:rPr>
              <a:t>-и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за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достъп</a:t>
            </a:r>
            <a:r>
              <a:rPr lang="bg-BG" sz="2400" b="1" noProof="1">
                <a:solidFill>
                  <a:srgbClr val="FFFFFF"/>
                </a:solidFill>
              </a:rPr>
              <a:t> и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промяна</a:t>
            </a:r>
            <a:r>
              <a:rPr lang="bg-BG" sz="2400" b="1" noProof="1">
                <a:solidFill>
                  <a:srgbClr val="FFFFFF"/>
                </a:solidFill>
              </a:rPr>
              <a:t> на стойността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BFA7E6-FAEA-4DA2-ABC1-185C8CC77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5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839" y="1305934"/>
            <a:ext cx="5449161" cy="52010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Отборът</a:t>
            </a:r>
            <a:r>
              <a:rPr lang="en-US" dirty="0"/>
              <a:t> </a:t>
            </a:r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два екипа</a:t>
            </a:r>
            <a:endParaRPr lang="en-US" dirty="0"/>
          </a:p>
          <a:p>
            <a:pPr lvl="1"/>
            <a:r>
              <a:rPr lang="bg-BG" dirty="0"/>
              <a:t>Първи</a:t>
            </a:r>
            <a:r>
              <a:rPr lang="en-US" dirty="0"/>
              <a:t> </a:t>
            </a:r>
            <a:r>
              <a:rPr lang="bg-BG" dirty="0"/>
              <a:t>екип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резервен</a:t>
            </a:r>
            <a:r>
              <a:rPr lang="en-US" dirty="0"/>
              <a:t> </a:t>
            </a:r>
            <a:r>
              <a:rPr lang="bg-BG" dirty="0"/>
              <a:t>екип</a:t>
            </a:r>
            <a:endParaRPr lang="en-US" dirty="0"/>
          </a:p>
          <a:p>
            <a:r>
              <a:rPr lang="bg-BG" dirty="0"/>
              <a:t>Прочетете данните на участниците и ги добавете в отбора</a:t>
            </a:r>
            <a:endParaRPr lang="en-US" dirty="0"/>
          </a:p>
          <a:p>
            <a:r>
              <a:rPr lang="bg-BG" dirty="0"/>
              <a:t>Ако са по-млади от 40 години</a:t>
            </a:r>
            <a:r>
              <a:rPr lang="en-US" dirty="0"/>
              <a:t>, </a:t>
            </a:r>
            <a:r>
              <a:rPr lang="bg-BG" dirty="0"/>
              <a:t>ги включете в първи екип</a:t>
            </a:r>
            <a:endParaRPr lang="en-US" dirty="0"/>
          </a:p>
          <a:p>
            <a:r>
              <a:rPr lang="bg-BG" dirty="0"/>
              <a:t>Отпечатайте размера и на двата екипа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Отбор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646000" y="1228351"/>
            <a:ext cx="6242030" cy="4104079"/>
            <a:chOff x="-306388" y="2077297"/>
            <a:chExt cx="3210633" cy="410407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210633" cy="6027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10633" cy="1372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-Name 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-FirstTeam: 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39720"/>
              <a:ext cx="3210633" cy="214165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+Team(String name)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+Name():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+FirstTeam():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+ReserveTeam: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03901E9-533C-4180-A322-56E9651BC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8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Отбор</a:t>
            </a:r>
            <a:r>
              <a:rPr lang="en-US" dirty="0"/>
              <a:t>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6000" y="1269000"/>
            <a:ext cx="8332362" cy="4885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string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firstTeam;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reserveTeam;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Team(string name)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this.name =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this.firstTeam = new List&lt;Person&gt;();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</a:t>
            </a:r>
            <a:r>
              <a:rPr lang="en-US" sz="2600" dirty="0" err="1"/>
              <a:t>this.reserveTeam</a:t>
            </a:r>
            <a:r>
              <a:rPr lang="en-US" sz="2600" dirty="0"/>
              <a:t> = new List&lt;Person&gt;();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bg-BG" sz="2600" i="1" dirty="0">
                <a:solidFill>
                  <a:schemeClr val="accent2"/>
                </a:solidFill>
              </a:rPr>
              <a:t>продължава на следващия слайд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C62EFF-600F-4FD6-BAE8-8BAF1DA98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445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Отбор</a:t>
            </a:r>
            <a:r>
              <a:rPr lang="en-US" dirty="0"/>
              <a:t>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9090" y="1199633"/>
            <a:ext cx="9234443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</a:t>
            </a:r>
            <a:r>
              <a:rPr lang="en-US" sz="2600" noProof="1">
                <a:solidFill>
                  <a:schemeClr val="bg1"/>
                </a:solidFill>
              </a:rPr>
              <a:t>IReadOnlyCollection</a:t>
            </a:r>
            <a:r>
              <a:rPr lang="en-US" sz="2600" noProof="1"/>
              <a:t>&lt;</a:t>
            </a:r>
            <a:r>
              <a:rPr lang="en-US" sz="2600" noProof="1">
                <a:solidFill>
                  <a:schemeClr val="bg1"/>
                </a:solidFill>
              </a:rPr>
              <a:t>Person</a:t>
            </a:r>
            <a:r>
              <a:rPr lang="en-US" sz="2600" noProof="1">
                <a:solidFill>
                  <a:schemeClr val="tx2"/>
                </a:solidFill>
              </a:rPr>
              <a:t>&gt;</a:t>
            </a:r>
            <a:r>
              <a:rPr lang="en-US" sz="2600" noProof="1">
                <a:solidFill>
                  <a:schemeClr val="bg1"/>
                </a:solidFill>
              </a:rPr>
              <a:t> </a:t>
            </a:r>
            <a:r>
              <a:rPr lang="en-US" sz="2600" noProof="1"/>
              <a:t>FirstTeam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get { return this.firstTeam.</a:t>
            </a:r>
            <a:r>
              <a:rPr lang="en-US" sz="2600" noProof="1">
                <a:solidFill>
                  <a:schemeClr val="bg1"/>
                </a:solidFill>
              </a:rPr>
              <a:t>AsReadOnly</a:t>
            </a:r>
            <a:r>
              <a:rPr lang="en-US" sz="2600" noProof="1"/>
              <a:t>();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noProof="1">
                <a:solidFill>
                  <a:schemeClr val="accent2"/>
                </a:solidFill>
              </a:rPr>
              <a:t>// </a:t>
            </a:r>
            <a:r>
              <a:rPr lang="en-US" sz="2600" noProof="1">
                <a:solidFill>
                  <a:schemeClr val="accent2"/>
                </a:solidFill>
              </a:rPr>
              <a:t>TODO:</a:t>
            </a:r>
            <a:r>
              <a:rPr lang="en-US" sz="2600" i="1" noProof="1">
                <a:solidFill>
                  <a:schemeClr val="accent2"/>
                </a:solidFill>
              </a:rPr>
              <a:t> </a:t>
            </a:r>
            <a:r>
              <a:rPr lang="bg-BG" sz="2600" i="1" noProof="1">
                <a:solidFill>
                  <a:schemeClr val="accent2"/>
                </a:solidFill>
              </a:rPr>
              <a:t>Добавете </a:t>
            </a:r>
            <a:r>
              <a:rPr lang="en-US" sz="2600" i="1" noProof="1">
                <a:solidFill>
                  <a:schemeClr val="accent2"/>
                </a:solidFill>
              </a:rPr>
              <a:t>getter</a:t>
            </a:r>
            <a:r>
              <a:rPr lang="bg-BG" sz="2600" i="1" noProof="1">
                <a:solidFill>
                  <a:schemeClr val="accent2"/>
                </a:solidFill>
              </a:rPr>
              <a:t> за резервния отбор</a:t>
            </a:r>
            <a:endParaRPr lang="en-US" sz="2600" i="1" noProof="1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AddPlayer(</a:t>
            </a:r>
            <a:r>
              <a:rPr lang="en-US" sz="2600" noProof="1">
                <a:solidFill>
                  <a:schemeClr val="bg1"/>
                </a:solidFill>
              </a:rPr>
              <a:t>Person player</a:t>
            </a:r>
            <a:r>
              <a:rPr lang="en-US" sz="2600" noProof="1"/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(player.Age &lt; 40)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firstTeam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reserveTeam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5C7CA4-A9EA-492A-9C86-D8D373E4E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18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Енкапсулация</a:t>
            </a:r>
            <a:r>
              <a:rPr lang="en-US" sz="36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Скрива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имплементацията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Намалява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комплексността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Гарантира, че структурните промени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bg-BG" sz="3400" dirty="0">
                <a:solidFill>
                  <a:schemeClr val="bg2"/>
                </a:solidFill>
              </a:rPr>
              <a:t>остават локални</a:t>
            </a:r>
            <a:endParaRPr lang="en-US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Променими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непроменими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обекти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880675" y="566263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81175" y="611263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115725" y="566263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115725" y="611263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3" name="Straight Arrow Connector 32"/>
          <p:cNvCxnSpPr>
            <a:stCxn id="29" idx="6"/>
            <a:endCxn id="31" idx="1"/>
          </p:cNvCxnSpPr>
          <p:nvPr/>
        </p:nvCxnSpPr>
        <p:spPr>
          <a:xfrm>
            <a:off x="1285675" y="585362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05725" y="631373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 bwMode="auto">
          <a:xfrm>
            <a:off x="4590568" y="5667633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4590568" y="6117633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5808818" y="5858629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9" name="Straight Arrow Connector 38"/>
          <p:cNvCxnSpPr>
            <a:stCxn id="36" idx="6"/>
            <a:endCxn id="38" idx="1"/>
          </p:cNvCxnSpPr>
          <p:nvPr/>
        </p:nvCxnSpPr>
        <p:spPr>
          <a:xfrm>
            <a:off x="4995568" y="5858630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1"/>
          </p:cNvCxnSpPr>
          <p:nvPr/>
        </p:nvCxnSpPr>
        <p:spPr>
          <a:xfrm flipV="1">
            <a:off x="4995568" y="6049626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6C00CB18-F299-479F-8AA9-617A5E311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5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500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3E3A40-E077-4970-B869-59773B034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30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Полетата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частни</a:t>
            </a:r>
          </a:p>
          <a:p>
            <a:r>
              <a:rPr lang="bg-BG" dirty="0"/>
              <a:t>Свойствата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публични</a:t>
            </a:r>
            <a:endParaRPr lang="en-GB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</a:t>
            </a:r>
            <a:r>
              <a:rPr lang="en-US" dirty="0"/>
              <a:t> – </a:t>
            </a:r>
            <a:r>
              <a:rPr lang="bg-BG" dirty="0"/>
              <a:t>пример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841604" y="2768868"/>
            <a:ext cx="6480682" cy="3516300"/>
            <a:chOff x="2478562" y="1839196"/>
            <a:chExt cx="6036284" cy="35163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57178"/>
              <a:ext cx="6036284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629338"/>
              <a:ext cx="6036284" cy="17261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070814" y="3564000"/>
            <a:ext cx="3116710" cy="882024"/>
          </a:xfrm>
          <a:prstGeom prst="wedgeRoundRectCallout">
            <a:avLst>
              <a:gd name="adj1" fmla="val -70184"/>
              <a:gd name="adj2" fmla="val -31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r>
              <a:rPr lang="bg-BG" sz="2600" b="1" noProof="1">
                <a:solidFill>
                  <a:srgbClr val="FFFFFF"/>
                </a:solidFill>
              </a:rPr>
              <a:t>Означава </a:t>
            </a:r>
            <a:r>
              <a:rPr lang="en-US" sz="2600" b="1" noProof="1">
                <a:solidFill>
                  <a:srgbClr val="FFFFFF"/>
                </a:solidFill>
              </a:rPr>
              <a:t>"private“</a:t>
            </a:r>
            <a:r>
              <a:rPr lang="bg-BG" sz="2600" b="1" noProof="1">
                <a:solidFill>
                  <a:srgbClr val="FFFFFF"/>
                </a:solidFill>
              </a:rPr>
              <a:t> (частно)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070814" y="5159515"/>
            <a:ext cx="3116710" cy="916977"/>
          </a:xfrm>
          <a:prstGeom prst="wedgeRoundRectCallout">
            <a:avLst>
              <a:gd name="adj1" fmla="val -71996"/>
              <a:gd name="adj2" fmla="val -201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+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r>
              <a:rPr lang="bg-BG" sz="2600" b="1" noProof="1">
                <a:solidFill>
                  <a:srgbClr val="FFFFFF"/>
                </a:solidFill>
              </a:rPr>
              <a:t>Означава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br>
              <a:rPr lang="bg-BG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"public"</a:t>
            </a:r>
            <a:r>
              <a:rPr lang="bg-BG" sz="2600" b="1" noProof="1">
                <a:solidFill>
                  <a:srgbClr val="FFFFFF"/>
                </a:solidFill>
              </a:rPr>
              <a:t> (публично)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168923A-A98F-44F4-B4A8-233DDC3B0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17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C37359-A412-4D0E-9DAA-B5E1934E74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Видимост на членовете на класа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Основният начин да осъществим </a:t>
            </a:r>
            <a:r>
              <a:rPr lang="bg-BG" sz="2800" b="1" dirty="0">
                <a:solidFill>
                  <a:schemeClr val="bg1"/>
                </a:solidFill>
              </a:rPr>
              <a:t>енкапсулация</a:t>
            </a:r>
            <a:r>
              <a:rPr lang="bg-BG" sz="2800" dirty="0"/>
              <a:t> и да </a:t>
            </a:r>
            <a:r>
              <a:rPr lang="bg-BG" sz="2800" b="1" dirty="0">
                <a:solidFill>
                  <a:schemeClr val="bg1"/>
                </a:solidFill>
              </a:rPr>
              <a:t>скрием данните </a:t>
            </a:r>
            <a:r>
              <a:rPr lang="bg-BG" sz="2800" dirty="0"/>
              <a:t>от външния свят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dirty="0"/>
              <a:t>Модификаторът на</a:t>
            </a:r>
            <a:r>
              <a:rPr lang="en-US" sz="2800" dirty="0"/>
              <a:t> </a:t>
            </a:r>
            <a:r>
              <a:rPr lang="bg-BG" sz="2800" b="1" dirty="0"/>
              <a:t>полето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метода </a:t>
            </a:r>
            <a:r>
              <a:rPr lang="bg-BG" sz="2800" dirty="0"/>
              <a:t>по подразбиране 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bg-BG" sz="2800" dirty="0"/>
              <a:t> (частен)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b="1" dirty="0"/>
              <a:t>Избягвайте</a:t>
            </a:r>
            <a:r>
              <a:rPr lang="en-US" sz="2800" dirty="0"/>
              <a:t> </a:t>
            </a:r>
            <a:r>
              <a:rPr lang="bg-BG" sz="2800" dirty="0"/>
              <a:t>декларирането на</a:t>
            </a:r>
            <a:r>
              <a:rPr lang="en-US" sz="2800" dirty="0"/>
              <a:t> </a:t>
            </a:r>
            <a:r>
              <a:rPr lang="bg-BG" sz="2800" b="1" dirty="0"/>
              <a:t>частни</a:t>
            </a:r>
            <a:r>
              <a:rPr lang="en-US" sz="2800" dirty="0"/>
              <a:t> </a:t>
            </a:r>
            <a:r>
              <a:rPr lang="bg-BG" sz="2800" b="1" dirty="0"/>
              <a:t>класове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интерфейси</a:t>
            </a:r>
            <a:endParaRPr lang="en-US" sz="2800" b="1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Достъпни са </a:t>
            </a:r>
            <a:r>
              <a:rPr lang="bg-BG" sz="2800" b="1" dirty="0"/>
              <a:t>само</a:t>
            </a:r>
            <a:r>
              <a:rPr lang="bg-BG" sz="2800" dirty="0"/>
              <a:t> в класа, в който са декларирани</a:t>
            </a:r>
            <a:endParaRPr lang="en-US" sz="28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частен достъп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2304000"/>
            <a:ext cx="4674790" cy="2218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(string name)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E7E89-C647-4008-8389-C95C03A9C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Модификаторът, който дава </a:t>
            </a:r>
            <a:r>
              <a:rPr lang="bg-BG" sz="3400" b="1" dirty="0">
                <a:solidFill>
                  <a:schemeClr val="bg1"/>
                </a:solidFill>
              </a:rPr>
              <a:t>най-високо ниво на достъп</a:t>
            </a:r>
            <a:endParaRPr lang="en-GB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Няма ограничения</a:t>
            </a:r>
            <a:r>
              <a:rPr lang="en-GB" sz="3400" b="1" dirty="0"/>
              <a:t> </a:t>
            </a:r>
            <a:r>
              <a:rPr lang="bg-BG" sz="3400" dirty="0"/>
              <a:t>при достъпване на публични членове</a:t>
            </a:r>
            <a:endParaRPr lang="en-GB" sz="34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000" y="3069000"/>
            <a:ext cx="724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class Person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EF13FE-369C-4C50-94F2-1671893AA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54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 да достъпите класа директно от </a:t>
            </a:r>
            <a:r>
              <a:rPr lang="en-GB" sz="3400" dirty="0"/>
              <a:t>namespace</a:t>
            </a:r>
            <a:r>
              <a:rPr lang="bg-BG" sz="3400" dirty="0"/>
              <a:t>, използвайте ключовата дума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bg-BG" sz="3400" dirty="0"/>
              <a:t>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454" y="2499518"/>
            <a:ext cx="5458546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Mathematical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Basic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double PI = 3.14;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6903" y="2499518"/>
            <a:ext cx="6189097" cy="40344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Mathematical;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Distinct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Program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Console.WriteLine(Basic.Pi);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EABA04-8187-4380-9709-9CA95E02D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61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3448</TotalTime>
  <Words>3317</Words>
  <Application>Microsoft Macintosh PowerPoint</Application>
  <PresentationFormat>Widescreen</PresentationFormat>
  <Paragraphs>593</Paragraphs>
  <Slides>45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Енкапсулация</vt:lpstr>
      <vt:lpstr>Съдържание</vt:lpstr>
      <vt:lpstr>Скриване на имплементацията</vt:lpstr>
      <vt:lpstr>Енкапсулация</vt:lpstr>
      <vt:lpstr>Енкапсулация – пример</vt:lpstr>
      <vt:lpstr>Видимост на членовете на класа</vt:lpstr>
      <vt:lpstr>Модификатор за частен достъп</vt:lpstr>
      <vt:lpstr>Модификатор за публичен достъп (1)</vt:lpstr>
      <vt:lpstr>Модификатор за публичен достъп (2)</vt:lpstr>
      <vt:lpstr>Модификатор за вътрешен достъп</vt:lpstr>
      <vt:lpstr>Метод ToString()</vt:lpstr>
      <vt:lpstr>Задача: Сортирайте хора по име и възраст</vt:lpstr>
      <vt:lpstr>Решение: Сортирайте хора по име и възраст (1)</vt:lpstr>
      <vt:lpstr>Решение: Сортирайте хора по име и възраст (2)</vt:lpstr>
      <vt:lpstr>Решение: Сортирайте хора по име и възраст (3)</vt:lpstr>
      <vt:lpstr>Задача: Увеличение на заплатата</vt:lpstr>
      <vt:lpstr>Решение: Увеличение на заплатата</vt:lpstr>
      <vt:lpstr>Изключения в програмирането</vt:lpstr>
      <vt:lpstr>Какво представляват изключенията?</vt:lpstr>
      <vt:lpstr>Ключовата дума Throw</vt:lpstr>
      <vt:lpstr>Ключовата дума Catch?</vt:lpstr>
      <vt:lpstr>Хвърляне на изключения - пример</vt:lpstr>
      <vt:lpstr>Верига от изключения</vt:lpstr>
      <vt:lpstr>Повторно хвърляне на изключения</vt:lpstr>
      <vt:lpstr>Хвърляне на изключения – пример</vt:lpstr>
      <vt:lpstr>Създаване на собствени изключения</vt:lpstr>
      <vt:lpstr>Задача: Следа от изключения</vt:lpstr>
      <vt:lpstr>Решение: Следа от изключения(1)</vt:lpstr>
      <vt:lpstr>Решение: Следа от изключения (2)</vt:lpstr>
      <vt:lpstr>Решение: Следа от изключения (3)</vt:lpstr>
      <vt:lpstr>Валидация в Getter-и и Setter-и</vt:lpstr>
      <vt:lpstr>Валидация (1)</vt:lpstr>
      <vt:lpstr>Валидация (2)</vt:lpstr>
      <vt:lpstr>Задача: Валидиране на данни</vt:lpstr>
      <vt:lpstr>Решение: Валидиране на данни</vt:lpstr>
      <vt:lpstr>Променими и непроменими обекти</vt:lpstr>
      <vt:lpstr>Променими и непроменими обекти</vt:lpstr>
      <vt:lpstr>Променими полета</vt:lpstr>
      <vt:lpstr>Енкапсулация на променими полета</vt:lpstr>
      <vt:lpstr>Задача: Отбор</vt:lpstr>
      <vt:lpstr>Решение: Отбор (1)</vt:lpstr>
      <vt:lpstr>Решение: Отбор(2)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Encapsulation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172</cp:revision>
  <dcterms:created xsi:type="dcterms:W3CDTF">2018-05-23T13:08:44Z</dcterms:created>
  <dcterms:modified xsi:type="dcterms:W3CDTF">2023-01-16T14:00:19Z</dcterms:modified>
  <cp:category>programming;education;software engineering;software development</cp:category>
</cp:coreProperties>
</file>