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25" r:id="rId17"/>
    <p:sldId id="531" r:id="rId18"/>
    <p:sldId id="527" r:id="rId19"/>
    <p:sldId id="528" r:id="rId20"/>
    <p:sldId id="533" r:id="rId21"/>
    <p:sldId id="534" r:id="rId22"/>
    <p:sldId id="535" r:id="rId23"/>
    <p:sldId id="536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8" r:id="rId34"/>
    <p:sldId id="549" r:id="rId35"/>
    <p:sldId id="550" r:id="rId36"/>
    <p:sldId id="492" r:id="rId37"/>
    <p:sldId id="554" r:id="rId38"/>
    <p:sldId id="553" r:id="rId39"/>
    <p:sldId id="555" r:id="rId40"/>
    <p:sldId id="305" r:id="rId41"/>
    <p:sldId id="343" r:id="rId42"/>
    <p:sldId id="401" r:id="rId43"/>
    <p:sldId id="4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25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36"/>
          </p14:sldIdLst>
        </p14:section>
        <p14:section name="Методи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  <p14:sldId id="548"/>
            <p14:sldId id="549"/>
          </p14:sldIdLst>
        </p14:section>
        <p14:section name="Списъци от обекти" id="{3559390C-6B12-4124-93E8-88C078E88DB8}">
          <p14:sldIdLst>
            <p14:sldId id="550"/>
            <p14:sldId id="492"/>
            <p14:sldId id="554"/>
            <p14:sldId id="553"/>
            <p14:sldId id="555"/>
            <p14:sldId id="305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5" autoAdjust="0"/>
    <p:restoredTop sz="95215" autoAdjust="0"/>
  </p:normalViewPr>
  <p:slideViewPr>
    <p:cSldViewPr showGuides="1">
      <p:cViewPr varScale="1">
        <p:scale>
          <a:sx n="124" d="100"/>
          <a:sy n="124" d="100"/>
        </p:scale>
        <p:origin x="184" y="7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272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8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6487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748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2602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is the concept of using </a:t>
            </a:r>
            <a:r>
              <a:rPr lang="en-US" b="1"/>
              <a:t>classes</a:t>
            </a:r>
            <a:r>
              <a:rPr lang="en-US"/>
              <a:t> and </a:t>
            </a:r>
            <a:r>
              <a:rPr lang="en-US" b="1"/>
              <a:t>objects</a:t>
            </a:r>
            <a:r>
              <a:rPr lang="bg-BG"/>
              <a:t> </a:t>
            </a:r>
            <a:r>
              <a:rPr lang="en-US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are sets of </a:t>
            </a:r>
            <a:r>
              <a:rPr lang="en-US" b="1"/>
              <a:t>data fields</a:t>
            </a:r>
            <a:r>
              <a:rPr lang="en-US"/>
              <a:t>, together with </a:t>
            </a:r>
            <a:r>
              <a:rPr lang="en-US" b="1"/>
              <a:t>methods </a:t>
            </a:r>
            <a:r>
              <a:rPr lang="en-US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Classes </a:t>
            </a:r>
            <a:r>
              <a:rPr lang="en-US"/>
              <a:t>define the </a:t>
            </a:r>
            <a:r>
              <a:rPr lang="en-US" b="1"/>
              <a:t>structure of information objects</a:t>
            </a:r>
            <a:r>
              <a:rPr lang="en-US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Objects </a:t>
            </a:r>
            <a:r>
              <a:rPr lang="en-US"/>
              <a:t>are </a:t>
            </a:r>
            <a:r>
              <a:rPr lang="en-US" b="1"/>
              <a:t>instances of the </a:t>
            </a:r>
            <a:r>
              <a:rPr lang="en-US"/>
              <a:t>classes</a:t>
            </a:r>
            <a:r>
              <a:rPr lang="bg-BG"/>
              <a:t>, </a:t>
            </a:r>
            <a:r>
              <a:rPr lang="en-US"/>
              <a:t>holding certain values in their data fields.</a:t>
            </a:r>
          </a:p>
          <a:p>
            <a:endParaRPr lang="en-US"/>
          </a:p>
          <a:p>
            <a:r>
              <a:rPr lang="en-US"/>
              <a:t>At the </a:t>
            </a:r>
            <a:r>
              <a:rPr lang="en-US" b="1"/>
              <a:t>example </a:t>
            </a:r>
            <a:r>
              <a:rPr lang="en-US"/>
              <a:t>we have a definition of the </a:t>
            </a:r>
            <a:r>
              <a:rPr lang="en-US" b="1"/>
              <a:t>class</a:t>
            </a:r>
            <a:r>
              <a:rPr lang="en-US"/>
              <a:t>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holds two </a:t>
            </a:r>
            <a:r>
              <a:rPr lang="en-US" b="1"/>
              <a:t>data fields</a:t>
            </a:r>
            <a:r>
              <a:rPr lang="en-US"/>
              <a:t>: </a:t>
            </a:r>
            <a:r>
              <a:rPr lang="en-US" b="1"/>
              <a:t>width</a:t>
            </a:r>
            <a:r>
              <a:rPr lang="en-US"/>
              <a:t> and </a:t>
            </a:r>
            <a:r>
              <a:rPr lang="en-US" b="1"/>
              <a:t>height</a:t>
            </a:r>
            <a:r>
              <a:rPr lang="en-US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It defines a </a:t>
            </a:r>
            <a:r>
              <a:rPr lang="en-US" b="1"/>
              <a:t>method</a:t>
            </a:r>
            <a:r>
              <a:rPr lang="en-US"/>
              <a:t>, holding the code to </a:t>
            </a:r>
            <a:r>
              <a:rPr lang="en-US" b="1"/>
              <a:t>calculate the area</a:t>
            </a:r>
            <a:r>
              <a:rPr lang="en-US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This is the </a:t>
            </a:r>
            <a:r>
              <a:rPr lang="en-US" b="1"/>
              <a:t>class definition</a:t>
            </a:r>
            <a:r>
              <a:rPr lang="en-US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definitions of the </a:t>
            </a:r>
            <a:r>
              <a:rPr lang="en-US" b="1"/>
              <a:t>data fields</a:t>
            </a:r>
            <a:r>
              <a:rPr lang="en-US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These are the </a:t>
            </a:r>
            <a:r>
              <a:rPr lang="en-US" b="1"/>
              <a:t>methods </a:t>
            </a:r>
            <a:r>
              <a:rPr lang="en-US"/>
              <a:t>of the class: the </a:t>
            </a:r>
            <a:r>
              <a:rPr lang="en-US" b="1"/>
              <a:t>operations</a:t>
            </a:r>
            <a:r>
              <a:rPr lang="en-US"/>
              <a:t> or </a:t>
            </a:r>
            <a:r>
              <a:rPr lang="en-US" b="1"/>
              <a:t>actions</a:t>
            </a:r>
            <a:r>
              <a:rPr lang="en-US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And now we have </a:t>
            </a:r>
            <a:r>
              <a:rPr lang="en-US" b="1"/>
              <a:t>several objects </a:t>
            </a:r>
            <a:r>
              <a:rPr lang="en-US"/>
              <a:t>of this class "</a:t>
            </a:r>
            <a:r>
              <a:rPr lang="en-US" b="1"/>
              <a:t>Rectangle</a:t>
            </a:r>
            <a:r>
              <a:rPr lang="en-US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first object</a:t>
            </a:r>
            <a:r>
              <a:rPr lang="en-US"/>
              <a:t> is a rectangle of </a:t>
            </a:r>
            <a:r>
              <a:rPr lang="en-US" b="1"/>
              <a:t>width 5 </a:t>
            </a:r>
            <a:r>
              <a:rPr lang="en-US"/>
              <a:t>and </a:t>
            </a:r>
            <a:r>
              <a:rPr lang="en-US" b="1"/>
              <a:t>height 6</a:t>
            </a:r>
            <a:r>
              <a:rPr lang="en-US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Another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6 </a:t>
            </a:r>
            <a:r>
              <a:rPr lang="en-US"/>
              <a:t>and </a:t>
            </a:r>
            <a:r>
              <a:rPr lang="en-US" b="1"/>
              <a:t>height 4</a:t>
            </a:r>
            <a:r>
              <a:rPr lang="en-US"/>
              <a:t>.</a:t>
            </a:r>
            <a:endParaRPr lang="bg-BG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Some other </a:t>
            </a:r>
            <a:r>
              <a:rPr lang="en-US" b="1"/>
              <a:t>object </a:t>
            </a:r>
            <a:r>
              <a:rPr lang="en-US"/>
              <a:t>has </a:t>
            </a:r>
            <a:r>
              <a:rPr lang="en-US" b="1"/>
              <a:t>width 7 </a:t>
            </a:r>
            <a:r>
              <a:rPr lang="en-US"/>
              <a:t>and </a:t>
            </a:r>
            <a:r>
              <a:rPr lang="en-US" b="1"/>
              <a:t>height 3</a:t>
            </a:r>
            <a:r>
              <a:rPr lang="en-US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We have one </a:t>
            </a:r>
            <a:r>
              <a:rPr lang="en-US" b="1"/>
              <a:t>class "Rectangle" </a:t>
            </a:r>
            <a:r>
              <a:rPr lang="en-US"/>
              <a:t>and </a:t>
            </a:r>
            <a:r>
              <a:rPr lang="en-US" b="1"/>
              <a:t>3 objects </a:t>
            </a:r>
            <a:r>
              <a:rPr lang="en-US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b="1"/>
              <a:t>class </a:t>
            </a:r>
            <a:r>
              <a:rPr lang="en-US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It defines the </a:t>
            </a:r>
            <a:r>
              <a:rPr lang="en-US" b="1"/>
              <a:t>data fields </a:t>
            </a:r>
            <a:r>
              <a:rPr lang="en-US"/>
              <a:t>and </a:t>
            </a:r>
            <a:r>
              <a:rPr lang="en-US" b="1"/>
              <a:t>methods</a:t>
            </a:r>
            <a:r>
              <a:rPr lang="bg-BG"/>
              <a:t> </a:t>
            </a:r>
            <a:r>
              <a:rPr lang="en-US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Classes don't hold data. They hold </a:t>
            </a:r>
            <a:r>
              <a:rPr lang="en-US" b="1"/>
              <a:t>data definitions</a:t>
            </a:r>
            <a:r>
              <a:rPr lang="en-US" b="0"/>
              <a:t> and </a:t>
            </a:r>
            <a:r>
              <a:rPr lang="en-US" b="1"/>
              <a:t>operation definitions</a:t>
            </a:r>
            <a:r>
              <a:rPr lang="en-US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/>
              <a:t>Objects hold values </a:t>
            </a:r>
            <a:r>
              <a:rPr lang="en-US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of class "Rectangle" </a:t>
            </a:r>
            <a:r>
              <a:rPr lang="en-US" b="1"/>
              <a:t>hold data </a:t>
            </a:r>
            <a:r>
              <a:rPr lang="en-US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Objects are </a:t>
            </a:r>
            <a:r>
              <a:rPr lang="en-US" b="1"/>
              <a:t>information structures</a:t>
            </a:r>
            <a:r>
              <a:rPr lang="en-US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/>
              <a:t>Classes and objects </a:t>
            </a:r>
            <a:r>
              <a:rPr lang="en-US" b="0"/>
              <a:t>are the building blocks of the </a:t>
            </a:r>
            <a:r>
              <a:rPr lang="en-US" b="1"/>
              <a:t>object-oriented programming </a:t>
            </a:r>
            <a:r>
              <a:rPr lang="en-US"/>
              <a:t>(</a:t>
            </a:r>
            <a:r>
              <a:rPr lang="en-US" b="1"/>
              <a:t>OOP</a:t>
            </a:r>
            <a:r>
              <a:rPr lang="en-US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/>
              <a:t>Създайте файл за класа:</a:t>
            </a:r>
            <a:r>
              <a:rPr lang="en-US" sz="3200"/>
              <a:t> </a:t>
            </a:r>
            <a:r>
              <a:rPr lang="en-US" sz="3200">
                <a:sym typeface="Wingdings" panose="05000000000000000000" pitchFamily="2" charset="2"/>
              </a:rPr>
              <a:t>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 </a:t>
            </a:r>
            <a:r>
              <a:rPr lang="bg-BG" sz="3200">
                <a:sym typeface="Wingdings" panose="05000000000000000000" pitchFamily="2" charset="2"/>
              </a:rPr>
              <a:t>или:</a:t>
            </a:r>
            <a:br>
              <a:rPr lang="bg-BG" sz="3200">
                <a:sym typeface="Wingdings" panose="05000000000000000000" pitchFamily="2" charset="2"/>
              </a:rPr>
            </a:br>
            <a:r>
              <a:rPr lang="bg-BG" sz="320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/>
              <a:t>[</a:t>
            </a:r>
            <a:r>
              <a:rPr lang="en-US" sz="3200" b="1">
                <a:solidFill>
                  <a:schemeClr val="bg1"/>
                </a:solidFill>
              </a:rPr>
              <a:t>Add</a:t>
            </a:r>
            <a:r>
              <a:rPr lang="en-US" sz="3200"/>
              <a:t>]</a:t>
            </a:r>
            <a:r>
              <a:rPr lang="en-US" sz="3200">
                <a:sym typeface="Wingdings" panose="05000000000000000000" pitchFamily="2" charset="2"/>
              </a:rPr>
              <a:t>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>
                <a:sym typeface="Wingdings" panose="05000000000000000000" pitchFamily="2" charset="2"/>
              </a:rPr>
              <a:t> 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>
                <a:sym typeface="Wingdings" panose="05000000000000000000" pitchFamily="2" charset="2"/>
              </a:rPr>
              <a:t>]  [</a:t>
            </a:r>
            <a:r>
              <a:rPr lang="en-US" sz="3200" b="1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>
                <a:sym typeface="Wingdings" panose="05000000000000000000" pitchFamily="2" charset="2"/>
              </a:rPr>
              <a:t>]</a:t>
            </a: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>
              <a:sym typeface="Wingdings" panose="05000000000000000000" pitchFamily="2" charset="2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прост клас </a:t>
            </a:r>
            <a:r>
              <a:rPr lang="en-US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 err="1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TPMF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bankaccount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class</a:t>
            </a:r>
            <a:r>
              <a:rPr lang="en-US" sz="2799"/>
              <a:t> </a:t>
            </a:r>
            <a:r>
              <a:rPr lang="en-US" sz="2799">
                <a:solidFill>
                  <a:schemeClr val="bg1"/>
                </a:solidFill>
              </a:rPr>
              <a:t>intcalc</a:t>
            </a:r>
            <a:r>
              <a:rPr lang="en-US" sz="2799"/>
              <a:t> </a:t>
            </a:r>
            <a:r>
              <a:rPr lang="en-US" sz="2799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42314CAF-03A8-728F-E3C8-DB8559AB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033" y="4149880"/>
            <a:ext cx="849000" cy="7632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>
            <a:extLst>
              <a:ext uri="{FF2B5EF4-FFF2-40B4-BE49-F238E27FC236}">
                <a16:creationId xmlns:a16="http://schemas.microsoft.com/office/drawing/2014/main" id="{55A522E7-F7C2-FD22-0686-173CC2DE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0281" y="5639911"/>
            <a:ext cx="712503" cy="7051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Членове на класа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 </a:t>
            </a:r>
            <a:r>
              <a:rPr lang="en-US"/>
              <a:t>Rectangle (</a:t>
            </a:r>
            <a:r>
              <a:rPr lang="bg-BG"/>
              <a:t>правоъгълник) - пример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3490340"/>
            <a:chOff x="838380" y="1952550"/>
            <a:chExt cx="10515241" cy="349124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77979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b="1">
                <a:solidFill>
                  <a:schemeClr val="bg1"/>
                </a:solidFill>
              </a:rPr>
              <a:t>множество инстанции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/>
              <a:t>(</a:t>
            </a:r>
            <a:r>
              <a:rPr lang="bg-BG"/>
              <a:t>обекти</a:t>
            </a:r>
            <a:r>
              <a:rPr lang="en-US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обект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09800" y="5442093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Променливата пази </a:t>
            </a:r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/>
              <a:t>Декларирането на променлива създава </a:t>
            </a:r>
            <a:r>
              <a:rPr lang="bg-BG" sz="3200" b="1">
                <a:solidFill>
                  <a:schemeClr val="bg1"/>
                </a:solidFill>
              </a:rPr>
              <a:t>референция</a:t>
            </a:r>
            <a:r>
              <a:rPr lang="en-GB" sz="3200"/>
              <a:t> </a:t>
            </a:r>
            <a:r>
              <a:rPr lang="bg-BG" sz="3200"/>
              <a:t>в стека</a:t>
            </a:r>
            <a:endParaRPr lang="en-GB" sz="3200"/>
          </a:p>
          <a:p>
            <a:r>
              <a:rPr lang="bg-BG" sz="3200"/>
              <a:t>Ключовата дума</a:t>
            </a:r>
            <a:r>
              <a:rPr lang="en-GB" sz="3200"/>
              <a:t> new </a:t>
            </a:r>
            <a:r>
              <a:rPr lang="bg-BG" sz="3200"/>
              <a:t>заделя място</a:t>
            </a:r>
            <a:r>
              <a:rPr lang="en-GB" sz="3200"/>
              <a:t> </a:t>
            </a:r>
            <a:r>
              <a:rPr lang="bg-BG" sz="3200"/>
              <a:t>в динамичната памет (</a:t>
            </a:r>
            <a:r>
              <a:rPr lang="en-US" sz="3200" b="1">
                <a:solidFill>
                  <a:schemeClr val="bg1"/>
                </a:solidFill>
              </a:rPr>
              <a:t>heap</a:t>
            </a:r>
            <a:r>
              <a:rPr lang="en-US" sz="3200"/>
              <a:t>)</a:t>
            </a:r>
            <a:endParaRPr lang="en-GB" sz="320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Референция към обекта</a:t>
            </a:r>
            <a:endParaRPr lang="en-GB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766000" y="2934000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805694" y="3880087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</a:rPr>
                <a:t>Heap</a:t>
              </a:r>
              <a:endParaRPr lang="en-US" sz="2799" b="1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</a:rPr>
                <a:t>Stack</a:t>
              </a:r>
              <a:endParaRPr lang="en-US" sz="2799" b="1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/>
                  <a:t>object</a:t>
                </a:r>
                <a:endParaRPr lang="en-US" sz="2399" b="1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>
                    <a:solidFill>
                      <a:srgbClr val="FFFFFF"/>
                    </a:solidFill>
                  </a:rPr>
                  <a:t>0</a:t>
                </a:r>
                <a:endParaRPr lang="en-GB" sz="2399" b="1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>
                    <a:solidFill>
                      <a:srgbClr val="FFFFFF"/>
                    </a:solidFill>
                  </a:rPr>
                  <a:t> = 0</a:t>
                </a:r>
                <a:endParaRPr lang="en-US" sz="2399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 метод в клас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>
                <a:solidFill>
                  <a:schemeClr val="bg1"/>
                </a:solidFill>
              </a:rPr>
              <a:t>Обектът</a:t>
            </a:r>
            <a:r>
              <a:rPr lang="en-US" sz="3000"/>
              <a:t> </a:t>
            </a:r>
            <a:r>
              <a:rPr lang="bg-BG" sz="3000"/>
              <a:t>е единична</a:t>
            </a:r>
            <a:br>
              <a:rPr lang="bg-BG" sz="3000"/>
            </a:b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en-US" sz="3000"/>
              <a:t> </a:t>
            </a:r>
            <a:r>
              <a:rPr lang="bg-BG" sz="3000"/>
              <a:t>на класа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Класовете задават </a:t>
            </a:r>
            <a:r>
              <a:rPr lang="bg-BG" sz="3000" b="1">
                <a:solidFill>
                  <a:schemeClr val="bg1"/>
                </a:solidFill>
              </a:rPr>
              <a:t>структура</a:t>
            </a:r>
            <a:r>
              <a:rPr lang="en-US" sz="3000"/>
              <a:t> </a:t>
            </a:r>
            <a:r>
              <a:rPr lang="bg-BG" sz="3000"/>
              <a:t>за</a:t>
            </a:r>
            <a:r>
              <a:rPr lang="en-US" sz="3000"/>
              <a:t> </a:t>
            </a:r>
            <a:r>
              <a:rPr lang="bg-BG" sz="3000"/>
              <a:t>създаване на</a:t>
            </a:r>
            <a:r>
              <a:rPr lang="en-GB" sz="3000"/>
              <a:t> </a:t>
            </a:r>
            <a:r>
              <a:rPr lang="bg-BG" sz="3000" b="1">
                <a:solidFill>
                  <a:schemeClr val="bg1"/>
                </a:solidFill>
              </a:rPr>
              <a:t>обекти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Разлика между класове и обекти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класа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>
                <a:solidFill>
                  <a:schemeClr val="bg2"/>
                </a:solidFill>
              </a:rPr>
              <a:t>на обекта</a:t>
            </a:r>
            <a:endParaRPr lang="bg-BG" sz="2399" b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85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00" b="1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100"/>
              <a:t> </a:t>
            </a:r>
            <a:r>
              <a:rPr lang="bg-BG" sz="3100"/>
              <a:t>(ООП) е концепция за моделиране на ситуации от реалния живот чрез </a:t>
            </a:r>
            <a:r>
              <a:rPr lang="bg-BG" sz="3100" b="1">
                <a:solidFill>
                  <a:schemeClr val="bg1"/>
                </a:solidFill>
              </a:rPr>
              <a:t>класове</a:t>
            </a:r>
            <a:r>
              <a:rPr lang="en-US" sz="3100"/>
              <a:t> </a:t>
            </a:r>
            <a:r>
              <a:rPr lang="bg-BG" sz="3100"/>
              <a:t>и</a:t>
            </a:r>
            <a:r>
              <a:rPr lang="en-US" sz="3100"/>
              <a:t> </a:t>
            </a:r>
            <a:r>
              <a:rPr lang="bg-BG" sz="3100" b="1">
                <a:solidFill>
                  <a:schemeClr val="bg1"/>
                </a:solidFill>
              </a:rPr>
              <a:t>обекти</a:t>
            </a:r>
            <a:endParaRPr lang="en-US" sz="31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Обектно-ориентирано програмиране (ООП)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>
                <a:solidFill>
                  <a:schemeClr val="bg1"/>
                </a:solidFill>
              </a:rPr>
              <a:t>class</a:t>
            </a:r>
            <a:r>
              <a:rPr lang="en-US" sz="2399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>
                <a:solidFill>
                  <a:schemeClr val="tx1"/>
                </a:solidFill>
              </a:rPr>
              <a:t>  public int CalcArea() {</a:t>
            </a:r>
            <a:br>
              <a:rPr lang="en-US" sz="2399">
                <a:solidFill>
                  <a:schemeClr val="tx1"/>
                </a:solidFill>
              </a:rPr>
            </a:br>
            <a:r>
              <a:rPr lang="en-US" sz="2399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>
                <a:solidFill>
                  <a:schemeClr val="tx1"/>
                </a:solidFill>
              </a:rPr>
              <a:t>}</a:t>
            </a:r>
            <a:endParaRPr lang="en-US" sz="2399" baseline="-250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34" y="2242605"/>
            <a:ext cx="2353462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12" y="4583219"/>
            <a:ext cx="179953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Полета и свойства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Конструктори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9E57257-53BA-E594-82FD-6176C711CF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Полета и свойства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Съхраняване на данни в клас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Полета и модификатори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30133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>
                <a:solidFill>
                  <a:schemeClr val="bg1"/>
                </a:solidFill>
              </a:rPr>
              <a:t>CalcArea</a:t>
            </a:r>
            <a:r>
              <a:rPr lang="en-US" sz="2599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2444" y="5311964"/>
            <a:ext cx="3472114" cy="91937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2444" y="2619212"/>
            <a:ext cx="3561194" cy="638166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62444" y="3518517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/>
              <a:t>Полетата на класа имат </a:t>
            </a:r>
            <a:r>
              <a:rPr lang="bg-BG" sz="3397" b="1">
                <a:solidFill>
                  <a:schemeClr val="bg1"/>
                </a:solidFill>
              </a:rPr>
              <a:t>тип</a:t>
            </a:r>
            <a:r>
              <a:rPr lang="en-US" sz="3397"/>
              <a:t> </a:t>
            </a:r>
            <a:r>
              <a:rPr lang="bg-BG" sz="3397"/>
              <a:t>и</a:t>
            </a:r>
            <a:r>
              <a:rPr lang="en-US" sz="3397"/>
              <a:t> </a:t>
            </a:r>
            <a:r>
              <a:rPr lang="bg-BG" sz="3397" b="1">
                <a:solidFill>
                  <a:schemeClr val="bg1"/>
                </a:solidFill>
              </a:rPr>
              <a:t>име</a:t>
            </a:r>
            <a:endParaRPr lang="en-US" sz="3397" b="1">
              <a:solidFill>
                <a:schemeClr val="bg1"/>
              </a:solidFill>
            </a:endParaRPr>
          </a:p>
          <a:p>
            <a:pPr indent="-356509"/>
            <a:r>
              <a:rPr lang="bg-BG" sz="3397"/>
              <a:t>Модификаторите определят достъпността (видимостта)</a:t>
            </a:r>
            <a:endParaRPr lang="en-US" sz="3397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Свойства</a:t>
            </a:r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58330" y="3730572"/>
            <a:ext cx="1709554" cy="1327571"/>
          </a:xfrm>
          <a:prstGeom prst="wedgeRoundRectCallout">
            <a:avLst>
              <a:gd name="adj1" fmla="val 89565"/>
              <a:gd name="adj2" fmla="val -42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90334"/>
              <a:gd name="adj2" fmla="val 67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71750"/>
              <a:gd name="adj2" fmla="val -70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/>
              <a:t>Използват се, за да се създадат </a:t>
            </a:r>
            <a:r>
              <a:rPr lang="en-US" sz="3600" b="1">
                <a:solidFill>
                  <a:schemeClr val="bg1"/>
                </a:solidFill>
              </a:rPr>
              <a:t>accessor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mutator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(</a:t>
            </a:r>
            <a:r>
              <a:rPr lang="en-US" sz="3600" b="1">
                <a:solidFill>
                  <a:schemeClr val="bg1"/>
                </a:solidFill>
              </a:rPr>
              <a:t>getter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 </a:t>
            </a:r>
            <a:r>
              <a:rPr lang="bg-BG" sz="3600"/>
              <a:t>и</a:t>
            </a:r>
            <a:r>
              <a:rPr lang="en-US" sz="3600"/>
              <a:t> </a:t>
            </a:r>
            <a:r>
              <a:rPr lang="en-US" sz="3600" b="1">
                <a:solidFill>
                  <a:schemeClr val="bg1"/>
                </a:solidFill>
              </a:rPr>
              <a:t>setter</a:t>
            </a:r>
            <a:r>
              <a:rPr lang="bg-BG" sz="3600" b="1">
                <a:solidFill>
                  <a:schemeClr val="bg1"/>
                </a:solidFill>
              </a:rPr>
              <a:t>-и</a:t>
            </a:r>
            <a:r>
              <a:rPr lang="en-US" sz="3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 </a:t>
            </a:r>
            <a:r>
              <a:rPr lang="bg-BG"/>
              <a:t>Кола</a:t>
            </a:r>
            <a:endParaRPr lang="en-US"/>
          </a:p>
        </p:txBody>
      </p:sp>
      <p:sp>
        <p:nvSpPr>
          <p:cNvPr id="13" name="Right Arrow 7"/>
          <p:cNvSpPr/>
          <p:nvPr/>
        </p:nvSpPr>
        <p:spPr>
          <a:xfrm>
            <a:off x="3936000" y="379772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69333" y="1952011"/>
            <a:ext cx="7083698" cy="4076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>
                <a:solidFill>
                  <a:schemeClr val="accent2"/>
                </a:solidFill>
              </a:rPr>
              <a:t>// TODO: </a:t>
            </a:r>
            <a:r>
              <a:rPr lang="bg-BG" sz="2399" i="1">
                <a:solidFill>
                  <a:schemeClr val="accent2"/>
                </a:solidFill>
              </a:rPr>
              <a:t>Добавете </a:t>
            </a:r>
            <a:r>
              <a:rPr lang="en-GB" sz="2399" i="1">
                <a:solidFill>
                  <a:schemeClr val="accent2"/>
                </a:solidFill>
              </a:rPr>
              <a:t>Getter </a:t>
            </a:r>
            <a:r>
              <a:rPr lang="bg-BG" sz="2399" i="1">
                <a:solidFill>
                  <a:schemeClr val="accent2"/>
                </a:solidFill>
              </a:rPr>
              <a:t>и</a:t>
            </a:r>
            <a:r>
              <a:rPr lang="en-GB" sz="2399" i="1">
                <a:solidFill>
                  <a:schemeClr val="accent2"/>
                </a:solidFill>
              </a:rPr>
              <a:t> Setter</a:t>
            </a:r>
            <a:r>
              <a:rPr lang="bg-BG" sz="2399" i="1">
                <a:solidFill>
                  <a:schemeClr val="accent2"/>
                </a:solidFill>
              </a:rPr>
              <a:t> за модела и годината</a:t>
            </a:r>
            <a:endParaRPr lang="en-GB" sz="2399" i="1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3389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/>
              <a:t>Проверете решението си тук</a:t>
            </a:r>
            <a:r>
              <a:rPr lang="en-US" sz="1799"/>
              <a:t>: </a:t>
            </a:r>
            <a:r>
              <a:rPr lang="en-US" sz="1799" u="sng">
                <a:hlinkClick r:id="rId3"/>
              </a:rPr>
              <a:t>https://judge.softuni.bg/Contests/Practice/Index/3161#0</a:t>
            </a:r>
            <a:endParaRPr lang="en-US" sz="1799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  <a:p>
            <a:pPr>
              <a:lnSpc>
                <a:spcPct val="100000"/>
              </a:lnSpc>
            </a:pPr>
            <a:endParaRPr lang="en-US" sz="3397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970A341-48F0-396E-5B53-70E80C9D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Методи, параметри и връщана стойност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7020" y="4704825"/>
            <a:ext cx="12057961" cy="768084"/>
          </a:xfrm>
        </p:spPr>
        <p:txBody>
          <a:bodyPr/>
          <a:lstStyle/>
          <a:p>
            <a:r>
              <a:rPr lang="bg-BG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>
                <a:solidFill>
                  <a:schemeClr val="tx1"/>
                </a:solidFill>
              </a:rPr>
              <a:t>  public </a:t>
            </a:r>
            <a:r>
              <a:rPr lang="en-US" sz="2799">
                <a:solidFill>
                  <a:schemeClr val="tx1"/>
                </a:solidFill>
              </a:rPr>
              <a:t>int</a:t>
            </a:r>
            <a:r>
              <a:rPr lang="en-GB" sz="2799">
                <a:solidFill>
                  <a:schemeClr val="tx1"/>
                </a:solidFill>
              </a:rPr>
              <a:t> </a:t>
            </a:r>
            <a:r>
              <a:rPr lang="en-US" sz="2799">
                <a:solidFill>
                  <a:schemeClr val="tx1"/>
                </a:solidFill>
              </a:rPr>
              <a:t>Width</a:t>
            </a:r>
            <a:r>
              <a:rPr lang="en-GB" sz="2799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>
                <a:solidFill>
                  <a:schemeClr val="tx1"/>
                </a:solidFill>
              </a:rPr>
              <a:t>  public </a:t>
            </a:r>
            <a:r>
              <a:rPr lang="en-US" sz="2799">
                <a:solidFill>
                  <a:schemeClr val="tx1"/>
                </a:solidFill>
              </a:rPr>
              <a:t>int</a:t>
            </a:r>
            <a:r>
              <a:rPr lang="en-GB" sz="2799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>
                <a:solidFill>
                  <a:schemeClr val="tx1"/>
                </a:solidFill>
              </a:rPr>
              <a:t> { get; set; }</a:t>
            </a:r>
            <a:endParaRPr lang="en-US" sz="27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</a:t>
            </a:r>
            <a:r>
              <a:rPr lang="en-US" sz="2799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   </a:t>
            </a:r>
            <a:r>
              <a:rPr lang="en-US" sz="2799">
                <a:solidFill>
                  <a:schemeClr val="tx1"/>
                </a:solidFill>
              </a:rPr>
              <a:t>int area = </a:t>
            </a:r>
            <a:r>
              <a:rPr lang="en-US" sz="2799">
                <a:solidFill>
                  <a:schemeClr val="bg1"/>
                </a:solidFill>
              </a:rPr>
              <a:t>this</a:t>
            </a:r>
            <a:r>
              <a:rPr lang="en-US" sz="2799">
                <a:solidFill>
                  <a:schemeClr val="tx1"/>
                </a:solidFill>
              </a:rPr>
              <a:t>.Width * </a:t>
            </a:r>
            <a:r>
              <a:rPr lang="en-US" sz="2799">
                <a:solidFill>
                  <a:schemeClr val="bg1"/>
                </a:solidFill>
              </a:rPr>
              <a:t>this</a:t>
            </a:r>
            <a:r>
              <a:rPr lang="en-US" sz="2799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/>
              <a:t>  </a:t>
            </a:r>
            <a:r>
              <a:rPr lang="en-US" sz="2799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579960" y="5194597"/>
            <a:ext cx="2984748" cy="1531882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/>
              <a:t>Съхраняват</a:t>
            </a:r>
            <a:r>
              <a:rPr lang="en-US" sz="3600"/>
              <a:t> </a:t>
            </a:r>
            <a:r>
              <a:rPr lang="bg-BG" sz="3600" b="1">
                <a:solidFill>
                  <a:schemeClr val="bg1"/>
                </a:solidFill>
              </a:rPr>
              <a:t>изпълним код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</a:t>
            </a:r>
            <a:r>
              <a:rPr lang="en-US"/>
              <a:t>:</a:t>
            </a:r>
            <a:r>
              <a:rPr lang="bg-BG"/>
              <a:t> Разширение на класа </a:t>
            </a:r>
            <a:r>
              <a:rPr lang="en-US"/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(1)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</a:t>
            </a:r>
            <a:r>
              <a:rPr lang="bg-BG" sz="2399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Вземете останалите полета от предишната задача</a:t>
            </a:r>
            <a:endParaRPr lang="en-GB" sz="2399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</a:t>
            </a:r>
            <a:r>
              <a:rPr lang="en-GB" sz="2399" dirty="0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</a:t>
            </a:r>
            <a:r>
              <a:rPr lang="bg-BG" sz="2399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Вземете останалите свойства от предишната задача</a:t>
            </a:r>
            <a:endParaRPr lang="en-GB" sz="2399" i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public </a:t>
            </a:r>
            <a:r>
              <a:rPr lang="en-US" sz="2399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(2)</a:t>
            </a:r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bg-BG"/>
              <a:t>Разширение на класа </a:t>
            </a:r>
            <a:r>
              <a:rPr lang="en-US"/>
              <a:t>Car</a:t>
            </a:r>
            <a:r>
              <a:rPr lang="bg-BG"/>
              <a:t> (3)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/>
              <a:t>public </a:t>
            </a:r>
            <a:r>
              <a:rPr lang="en-US" sz="2399">
                <a:solidFill>
                  <a:schemeClr val="bg1"/>
                </a:solidFill>
              </a:rPr>
              <a:t>string WhoAmI</a:t>
            </a:r>
            <a:r>
              <a:rPr lang="en-US" sz="2399"/>
              <a:t>()</a:t>
            </a:r>
          </a:p>
          <a:p>
            <a:r>
              <a:rPr lang="en-US" sz="2399"/>
              <a:t>{</a:t>
            </a:r>
          </a:p>
          <a:p>
            <a:r>
              <a:rPr lang="en-US" sz="2399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/>
              <a:t>  return sb.ToString();</a:t>
            </a:r>
          </a:p>
          <a:p>
            <a:r>
              <a:rPr lang="en-US" sz="2399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/>
              <a:t>Проверете решението си тук</a:t>
            </a:r>
            <a:r>
              <a:rPr lang="en-US" sz="1799"/>
              <a:t>:</a:t>
            </a:r>
            <a:r>
              <a:rPr lang="bg-BG" sz="1799"/>
              <a:t> </a:t>
            </a:r>
            <a:r>
              <a:rPr lang="en-US" sz="1799">
                <a:hlinkClick r:id="rId2"/>
              </a:rPr>
              <a:t>https://judge.softuni.bg/Contests/Practice/Index/3161#1</a:t>
            </a:r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обект? Какво е клас?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Конструктори и вериги от конструктори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Инициализация на обекти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Когато </a:t>
            </a:r>
            <a:r>
              <a:rPr lang="bg-BG" sz="3000" b="1">
                <a:solidFill>
                  <a:schemeClr val="bg1"/>
                </a:solidFill>
              </a:rPr>
              <a:t>конструкторът</a:t>
            </a:r>
            <a:r>
              <a:rPr lang="bg-BG" sz="3000"/>
              <a:t> е извикан</a:t>
            </a:r>
            <a:r>
              <a:rPr lang="en-GB" sz="3000"/>
              <a:t>, </a:t>
            </a:r>
            <a:r>
              <a:rPr lang="bg-BG" sz="3000"/>
              <a:t>създава </a:t>
            </a: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bg-BG" sz="3000"/>
              <a:t> на класа и обикновено инициализира неговите членове</a:t>
            </a:r>
            <a:endParaRPr lang="en-GB" sz="3000"/>
          </a:p>
          <a:p>
            <a:r>
              <a:rPr lang="bg-BG" sz="3000"/>
              <a:t>Класовете в </a:t>
            </a:r>
            <a:r>
              <a:rPr lang="en-GB" sz="3000"/>
              <a:t>C# </a:t>
            </a:r>
            <a:r>
              <a:rPr lang="bg-BG" sz="3000"/>
              <a:t>се инициализират с </a:t>
            </a:r>
            <a:r>
              <a:rPr lang="bg-BG" sz="3000" b="1">
                <a:solidFill>
                  <a:schemeClr val="bg1"/>
                </a:solidFill>
              </a:rPr>
              <a:t>ключовата дума</a:t>
            </a:r>
            <a:r>
              <a:rPr lang="en-GB" sz="3000" b="1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public </a:t>
            </a:r>
            <a:r>
              <a:rPr lang="en-US" sz="2299">
                <a:solidFill>
                  <a:schemeClr val="bg1"/>
                </a:solidFill>
              </a:rPr>
              <a:t>Rectangle() </a:t>
            </a:r>
            <a:r>
              <a:rPr lang="en-US" sz="2299">
                <a:solidFill>
                  <a:schemeClr val="tx1"/>
                </a:solidFill>
              </a:rPr>
              <a:t>{</a:t>
            </a:r>
            <a:r>
              <a:rPr lang="bg-BG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>
                <a:solidFill>
                  <a:schemeClr val="tx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>
                <a:solidFill>
                  <a:schemeClr val="tx1"/>
                </a:solidFill>
              </a:rPr>
              <a:t> figure = </a:t>
            </a:r>
            <a:r>
              <a:rPr lang="en-US" sz="2299">
                <a:solidFill>
                  <a:schemeClr val="bg1"/>
                </a:solidFill>
              </a:rPr>
              <a:t>new</a:t>
            </a:r>
            <a:r>
              <a:rPr lang="en-US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bg1"/>
                </a:solidFill>
              </a:rPr>
              <a:t>Rectangle()</a:t>
            </a:r>
            <a:r>
              <a:rPr lang="en-US" sz="2299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bg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public class Rectangle</a:t>
            </a:r>
            <a:r>
              <a:rPr lang="bg-BG" sz="2799">
                <a:solidFill>
                  <a:schemeClr val="tx1"/>
                </a:solidFill>
              </a:rPr>
              <a:t> </a:t>
            </a: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string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Първоначално състояние на обекта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/>
              <a:t>Конструкторите</a:t>
            </a:r>
            <a:r>
              <a:rPr lang="en-GB" sz="3200"/>
              <a:t> </a:t>
            </a:r>
            <a:r>
              <a:rPr lang="bg-BG" sz="3200" b="1">
                <a:solidFill>
                  <a:schemeClr val="bg1"/>
                </a:solidFill>
              </a:rPr>
              <a:t>задават</a:t>
            </a:r>
            <a:r>
              <a:rPr lang="en-GB" sz="3200" b="1">
                <a:solidFill>
                  <a:schemeClr val="bg1"/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sz="3600" b="1">
                <a:solidFill>
                  <a:schemeClr val="bg1"/>
                </a:solidFill>
              </a:rPr>
              <a:t>множество</a:t>
            </a:r>
            <a:r>
              <a:rPr lang="bg-BG"/>
              <a:t> конструктори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43853" y="1854411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/>
              <a:t> </a:t>
            </a:r>
            <a:r>
              <a:rPr lang="en-US" sz="2499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>
                <a:solidFill>
                  <a:schemeClr val="tx1"/>
                </a:solidFill>
              </a:rPr>
              <a:t> color</a:t>
            </a:r>
            <a:r>
              <a:rPr lang="en-US" sz="2499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08054" y="3960371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41722" y="2338793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/>
              <a:t>Единият конструктор може да извика другия (</a:t>
            </a:r>
            <a:r>
              <a:rPr lang="en-US" b="1">
                <a:solidFill>
                  <a:schemeClr val="bg1"/>
                </a:solidFill>
              </a:rPr>
              <a:t>constructor chaining</a:t>
            </a:r>
            <a:r>
              <a:rPr lang="en-US"/>
              <a:t>)</a:t>
            </a:r>
            <a:endParaRPr lang="en-GB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</a:t>
            </a:r>
            <a:r>
              <a:rPr lang="en-US" sz="2499">
                <a:solidFill>
                  <a:schemeClr val="bg1"/>
                </a:solidFill>
              </a:rPr>
              <a:t>Person()</a:t>
            </a:r>
            <a:r>
              <a:rPr lang="en-US" sz="2499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Person(string name) : </a:t>
            </a:r>
            <a:r>
              <a:rPr lang="en-US" sz="2499">
                <a:solidFill>
                  <a:schemeClr val="bg1"/>
                </a:solidFill>
              </a:rPr>
              <a:t>this()</a:t>
            </a:r>
            <a:br>
              <a:rPr lang="bg-BG" sz="2499">
                <a:solidFill>
                  <a:schemeClr val="bg1"/>
                </a:solidFill>
              </a:rPr>
            </a:br>
            <a:r>
              <a:rPr lang="bg-BG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3411699" cy="1531882"/>
          </a:xfrm>
          <a:prstGeom prst="wedgeRoundRectCallout">
            <a:avLst>
              <a:gd name="adj1" fmla="val -64093"/>
              <a:gd name="adj2" fmla="val -59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/>
              <a:t>Множество конструктори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003C90-12CA-398D-8798-28D0F6581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Как да използваме </a:t>
            </a:r>
            <a:r>
              <a:rPr lang="en-US" b="1"/>
              <a:t>List&lt;T&gt;</a:t>
            </a:r>
            <a:r>
              <a:rPr lang="bg-BG"/>
              <a:t>?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556FD9-B580-2E6F-BE7E-ADF1C99610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Списъци от обекти</a:t>
            </a: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0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1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2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3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4</a:t>
              </a:r>
              <a:endParaRPr lang="en-US" sz="2999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обекти: </a:t>
            </a:r>
            <a:r>
              <a:rPr lang="en-US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/>
              <a:t>: </a:t>
            </a:r>
            <a:r>
              <a:rPr lang="bg-BG"/>
              <a:t>списък от обекти от даден тип </a:t>
            </a:r>
            <a:r>
              <a:rPr lang="en-US" b="1">
                <a:solidFill>
                  <a:schemeClr val="bg1"/>
                </a:solidFill>
              </a:rPr>
              <a:t>T</a:t>
            </a:r>
            <a:endParaRPr lang="en-US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using System.Collections.Generic;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>
                <a:solidFill>
                  <a:schemeClr val="accent2"/>
                </a:solidFill>
              </a:rPr>
              <a:t>// Create a list of strings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bg1"/>
                </a:solidFill>
              </a:rPr>
              <a:t>List&lt;string&gt;</a:t>
            </a:r>
            <a:r>
              <a:rPr lang="en-US" sz="2400">
                <a:solidFill>
                  <a:schemeClr val="tx1"/>
                </a:solidFill>
              </a:rPr>
              <a:t> names = </a:t>
            </a:r>
            <a:r>
              <a:rPr lang="en-US" sz="2400">
                <a:solidFill>
                  <a:schemeClr val="bg1"/>
                </a:solidFill>
              </a:rPr>
              <a:t>new List&lt;string&gt;()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"Peter"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"Maria"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names.</a:t>
            </a:r>
            <a:r>
              <a:rPr lang="en-US" sz="2400">
                <a:solidFill>
                  <a:schemeClr val="bg1"/>
                </a:solidFill>
              </a:rPr>
              <a:t>Add(</a:t>
            </a:r>
            <a:r>
              <a:rPr lang="en-US" sz="2400">
                <a:solidFill>
                  <a:schemeClr val="tx1"/>
                </a:solidFill>
              </a:rPr>
              <a:t>"George"</a:t>
            </a:r>
            <a:r>
              <a:rPr lang="en-US" sz="2400">
                <a:solidFill>
                  <a:schemeClr val="bg1"/>
                </a:solidFill>
              </a:rPr>
              <a:t>)</a:t>
            </a:r>
            <a:r>
              <a:rPr lang="en-US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>
                <a:solidFill>
                  <a:schemeClr val="accent2"/>
                </a:solidFill>
              </a:rPr>
            </a:br>
            <a:r>
              <a:rPr lang="en-US" sz="2400" i="1">
                <a:solidFill>
                  <a:schemeClr val="accent2"/>
                </a:solidFill>
              </a:rPr>
              <a:t>// Enumerate and print the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>
                <a:solidFill>
                  <a:schemeClr val="tx1"/>
                </a:solidFill>
              </a:rPr>
              <a:t>  Console.WriteLine(name);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6811506" y="342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chemeClr val="tx1"/>
                  </a:solidFill>
                </a:rPr>
                <a:t>Maria</a:t>
              </a:r>
              <a:endParaRPr lang="en-US" sz="2799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chemeClr val="tx1"/>
                  </a:solidFill>
                </a:rPr>
                <a:t>George</a:t>
              </a:r>
              <a:endParaRPr lang="en-US" sz="2799" b="1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0</a:t>
              </a:r>
              <a:endParaRPr lang="en-US" sz="2999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1</a:t>
              </a:r>
              <a:endParaRPr lang="en-US" sz="2999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2</a:t>
              </a:r>
              <a:endParaRPr lang="en-US" sz="2999"/>
            </a:p>
          </p:txBody>
        </p:sp>
      </p:grp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Printing a list using a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/>
              <a:t>-loop: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Lists On the Console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И</a:t>
            </a:r>
            <a:r>
              <a:rPr lang="bg-BG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зход</a:t>
            </a: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правоъгълници – пример </a:t>
            </a:r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с правоъгълници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елементи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правоъгълници – пример </a:t>
            </a:r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Премахване</a:t>
            </a:r>
            <a:r>
              <a:rPr lang="en-US" sz="2400" i="1" dirty="0">
                <a:solidFill>
                  <a:schemeClr val="accent2"/>
                </a:solidFill>
              </a:rPr>
              <a:t> / </a:t>
            </a:r>
            <a:r>
              <a:rPr lang="bg-BG" sz="2400" i="1" dirty="0">
                <a:solidFill>
                  <a:schemeClr val="accent2"/>
                </a:solidFill>
              </a:rPr>
              <a:t>вмъкване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RemoveAt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Insert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=0;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en-US" sz="2400" dirty="0" err="1">
                <a:solidFill>
                  <a:schemeClr val="tx1"/>
                </a:solidFill>
              </a:rPr>
              <a:t>rects.Count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#{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Width: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Height: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Color: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 </a:t>
            </a:r>
            <a:r>
              <a:rPr lang="bg-BG" sz="2800" b="1">
                <a:solidFill>
                  <a:schemeClr val="bg1"/>
                </a:solidFill>
              </a:rPr>
              <a:t>Обектът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bg-BG" sz="2800"/>
              <a:t>съдържа</a:t>
            </a:r>
            <a:r>
              <a:rPr lang="en-US" sz="2800"/>
              <a:t> </a:t>
            </a:r>
            <a:r>
              <a:rPr lang="bg-BG" sz="2800"/>
              <a:t>поредица от именувани стойности.</a:t>
            </a:r>
            <a:endParaRPr lang="en-US" sz="280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Например обект за рожден ден съдържа  </a:t>
            </a:r>
            <a:r>
              <a:rPr lang="bg-BG" sz="2800" b="1">
                <a:solidFill>
                  <a:schemeClr val="bg1"/>
                </a:solidFill>
              </a:rPr>
              <a:t>ден</a:t>
            </a:r>
            <a:r>
              <a:rPr lang="bg-BG" sz="2800"/>
              <a:t>,</a:t>
            </a:r>
            <a:r>
              <a:rPr lang="bg-BG" sz="2800" b="1">
                <a:solidFill>
                  <a:schemeClr val="bg1"/>
                </a:solidFill>
              </a:rPr>
              <a:t> месец </a:t>
            </a:r>
            <a:r>
              <a:rPr lang="bg-BG" sz="2800"/>
              <a:t>и</a:t>
            </a:r>
            <a:r>
              <a:rPr lang="bg-BG" sz="2800" b="1">
                <a:solidFill>
                  <a:schemeClr val="bg1"/>
                </a:solidFill>
              </a:rPr>
              <a:t> година.</a:t>
            </a:r>
            <a:endParaRPr lang="en-US" sz="2800" b="1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/>
              <a:t>Създаване</a:t>
            </a:r>
            <a:r>
              <a:rPr lang="en-US" sz="2800"/>
              <a:t> </a:t>
            </a:r>
            <a:r>
              <a:rPr lang="bg-BG" sz="2800"/>
              <a:t>на обект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bg-BG" sz="2800"/>
              <a:t>за</a:t>
            </a:r>
            <a:r>
              <a:rPr lang="bg-BG" sz="2800" b="1">
                <a:solidFill>
                  <a:schemeClr val="bg1"/>
                </a:solidFill>
              </a:rPr>
              <a:t> рожден ден</a:t>
            </a:r>
            <a:r>
              <a:rPr lang="en-US" sz="2800" b="1">
                <a:solidFill>
                  <a:schemeClr val="bg1"/>
                </a:solidFill>
              </a:rPr>
              <a:t> </a:t>
            </a:r>
            <a:r>
              <a:rPr lang="en-US" sz="2800"/>
              <a:t>:</a:t>
            </a:r>
            <a:endParaRPr lang="en-US" sz="28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837687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Операторът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en-US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създава нов обект</a:t>
            </a:r>
            <a:r>
              <a:rPr lang="en-US" sz="2399" b="1">
                <a:solidFill>
                  <a:srgbClr val="FFFFFF"/>
                </a:solidFill>
              </a:rPr>
              <a:t> (</a:t>
            </a:r>
            <a:r>
              <a:rPr lang="bg-BG" sz="2399" b="1" err="1">
                <a:solidFill>
                  <a:srgbClr val="FFFFFF"/>
                </a:solidFill>
              </a:rPr>
              <a:t>безтипов</a:t>
            </a:r>
            <a:r>
              <a:rPr lang="en-US" sz="2399" b="1">
                <a:solidFill>
                  <a:srgbClr val="FFFFFF"/>
                </a:solidFill>
              </a:rPr>
              <a:t>)</a:t>
            </a:r>
            <a:endParaRPr lang="bg-BG" sz="2399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07" y="2215058"/>
            <a:ext cx="3299605" cy="1002927"/>
          </a:xfrm>
          <a:prstGeom prst="wedgeRoundRectCallout">
            <a:avLst>
              <a:gd name="adj1" fmla="val -64156"/>
              <a:gd name="adj2" fmla="val 61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Създаваме </a:t>
            </a:r>
            <a:r>
              <a:rPr lang="bg-BG" sz="2399" b="1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обект</a:t>
            </a:r>
            <a:r>
              <a:rPr lang="en-US" sz="2399" b="1">
                <a:solidFill>
                  <a:srgbClr val="FFFFFF"/>
                </a:solidFill>
              </a:rPr>
              <a:t> </a:t>
            </a:r>
            <a:r>
              <a:rPr lang="bg-BG" sz="2399" b="1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Сортиране на списък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1277060"/>
            <a:ext cx="11263337" cy="537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class Person</a:t>
            </a:r>
            <a:br>
              <a:rPr lang="en-US" sz="2600" noProof="1"/>
            </a:b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public string Name { get; set; }</a:t>
            </a:r>
            <a:br>
              <a:rPr lang="en-US" sz="2600" noProof="1"/>
            </a:br>
            <a:r>
              <a:rPr lang="en-US" sz="2600" noProof="1"/>
              <a:t>   public int Age { get; set; }</a:t>
            </a:r>
            <a:br>
              <a:rPr lang="en-US" sz="2600" noProof="1"/>
            </a:b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people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{Name="Peter", Age=17});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{Name="Maria", Age=15});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{Name="Steve", Age=11});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sortedPeople = people.</a:t>
            </a:r>
            <a:r>
              <a:rPr lang="en-US" sz="2600" noProof="1">
                <a:solidFill>
                  <a:schemeClr val="bg1"/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 =&gt; p.Age</a:t>
            </a:r>
            <a:r>
              <a:rPr lang="en-US" sz="2600" noProof="1"/>
              <a:t>).ToList();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>
                <a:solidFill>
                  <a:schemeClr val="accent2"/>
                </a:solidFill>
              </a:rPr>
              <a:t>// TODO: </a:t>
            </a:r>
            <a:r>
              <a:rPr lang="bg-BG" sz="2600" noProof="1">
                <a:solidFill>
                  <a:schemeClr val="accent2"/>
                </a:solidFill>
              </a:rPr>
              <a:t>Отпечатайте списъка</a:t>
            </a:r>
            <a:r>
              <a:rPr lang="en-US" sz="2600" noProof="1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775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Класовете дефинират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за обектите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Обектите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са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900">
                <a:solidFill>
                  <a:schemeClr val="bg2"/>
                </a:solidFill>
              </a:rPr>
              <a:t>.NET Core </a:t>
            </a:r>
            <a:r>
              <a:rPr lang="bg-BG" sz="3900">
                <a:solidFill>
                  <a:schemeClr val="bg2"/>
                </a:solidFill>
              </a:rPr>
              <a:t>предоставя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хиляди готови за използване класове</a:t>
            </a:r>
            <a:endParaRPr lang="en-US" sz="39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задават структура за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и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на обекти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Класовете имат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>
                <a:solidFill>
                  <a:schemeClr val="bg2"/>
                </a:solidFill>
              </a:rPr>
              <a:t>, </a:t>
            </a:r>
            <a:r>
              <a:rPr lang="bg-BG" sz="3900" b="1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>
                <a:solidFill>
                  <a:schemeClr val="bg2"/>
                </a:solidFill>
              </a:rPr>
              <a:t> </a:t>
            </a:r>
            <a:r>
              <a:rPr lang="bg-BG" sz="3900">
                <a:solidFill>
                  <a:schemeClr val="bg2"/>
                </a:solidFill>
              </a:rPr>
              <a:t>и други членове</a:t>
            </a:r>
            <a:endParaRPr lang="en-US" sz="390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>
                <a:solidFill>
                  <a:schemeClr val="bg2"/>
                </a:solidFill>
              </a:rPr>
              <a:t>Конструктори</a:t>
            </a:r>
            <a:r>
              <a:rPr lang="en-US" sz="390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bg-BG" sz="3600">
                <a:solidFill>
                  <a:schemeClr val="bg2"/>
                </a:solidFill>
              </a:rPr>
              <a:t>при създаване на </a:t>
            </a: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600">
                <a:solidFill>
                  <a:schemeClr val="bg2"/>
                </a:solidFill>
              </a:rPr>
              <a:t> </a:t>
            </a:r>
            <a:r>
              <a:rPr lang="bg-BG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>
                <a:solidFill>
                  <a:schemeClr val="bg2"/>
                </a:solidFill>
              </a:rPr>
              <a:t>на обекта</a:t>
            </a:r>
            <a:endParaRPr lang="en-US" sz="3600" b="1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 err="1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/>
              <a:t>В програмирането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класовете</a:t>
            </a:r>
            <a:r>
              <a:rPr lang="en-US" sz="3200"/>
              <a:t> </a:t>
            </a:r>
            <a:r>
              <a:rPr lang="bg-BG" sz="3200"/>
              <a:t>задават </a:t>
            </a:r>
            <a:r>
              <a:rPr lang="bg-BG" sz="3200" b="1">
                <a:solidFill>
                  <a:schemeClr val="bg1"/>
                </a:solidFill>
              </a:rPr>
              <a:t>структура</a:t>
            </a:r>
            <a:r>
              <a:rPr lang="en-US" sz="3200"/>
              <a:t> </a:t>
            </a:r>
            <a:r>
              <a:rPr lang="bg-BG" sz="3200"/>
              <a:t>на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обектите</a:t>
            </a:r>
            <a:endParaRPr lang="en-US" sz="3200" b="1">
              <a:solidFill>
                <a:schemeClr val="bg1"/>
              </a:solidFill>
            </a:endParaRPr>
          </a:p>
          <a:p>
            <a:pPr lvl="1"/>
            <a:r>
              <a:rPr lang="bg-BG" sz="3200"/>
              <a:t>Имат ролята на </a:t>
            </a:r>
            <a:r>
              <a:rPr lang="bg-BG" sz="3200" b="1">
                <a:solidFill>
                  <a:schemeClr val="bg1"/>
                </a:solidFill>
              </a:rPr>
              <a:t>шаблон</a:t>
            </a:r>
            <a:r>
              <a:rPr lang="bg-BG" sz="3200"/>
              <a:t> за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</a:t>
            </a:r>
            <a:r>
              <a:rPr lang="en-US" sz="3200"/>
              <a:t> </a:t>
            </a:r>
            <a:r>
              <a:rPr lang="bg-BG" sz="3200"/>
              <a:t>от един и същ тип</a:t>
            </a:r>
            <a:endParaRPr lang="en-US" sz="3200"/>
          </a:p>
          <a:p>
            <a:r>
              <a:rPr lang="bg-BG" sz="3200"/>
              <a:t>Класовете дефинират</a:t>
            </a:r>
            <a:r>
              <a:rPr lang="en-US" sz="320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Данни</a:t>
            </a:r>
            <a:r>
              <a:rPr lang="en-US" sz="3200"/>
              <a:t> (</a:t>
            </a:r>
            <a:r>
              <a:rPr lang="bg-BG" sz="3200"/>
              <a:t>свойства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Действия</a:t>
            </a:r>
            <a:r>
              <a:rPr lang="en-US" sz="3200"/>
              <a:t> (</a:t>
            </a:r>
            <a:r>
              <a:rPr lang="bg-BG" sz="3200"/>
              <a:t>методи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/>
              <a:t>,</a:t>
            </a:r>
            <a:r>
              <a:rPr lang="en-US" sz="3200">
                <a:solidFill>
                  <a:schemeClr val="bg1"/>
                </a:solidFill>
              </a:rPr>
              <a:t>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Един клас може да има множество инстанции </a:t>
            </a:r>
            <a:r>
              <a:rPr lang="en-US" sz="3200"/>
              <a:t>(</a:t>
            </a:r>
            <a:r>
              <a:rPr lang="bg-BG" sz="3200"/>
              <a:t>обекти</a:t>
            </a:r>
            <a:r>
              <a:rPr lang="en-US" sz="3200"/>
              <a:t>)</a:t>
            </a:r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 lvl="1">
              <a:lnSpc>
                <a:spcPct val="100000"/>
              </a:lnSpc>
            </a:pPr>
            <a:r>
              <a:rPr lang="bg-BG" sz="3200"/>
              <a:t>Примерен клас</a:t>
            </a:r>
            <a:r>
              <a:rPr lang="en-US" sz="320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/>
              <a:t>Примерни обекти</a:t>
            </a:r>
            <a:r>
              <a:rPr lang="en-US" sz="3200"/>
              <a:t>:</a:t>
            </a:r>
            <a:r>
              <a:rPr lang="bg-BG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/>
              <a:t>,</a:t>
            </a:r>
            <a:br>
              <a:rPr lang="bg-BG" sz="320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Обекти</a:t>
            </a:r>
            <a:r>
              <a:rPr lang="en-GB"/>
              <a:t> </a:t>
            </a:r>
            <a:r>
              <a:rPr lang="en-US"/>
              <a:t>(</a:t>
            </a:r>
            <a:r>
              <a:rPr lang="bg-BG"/>
              <a:t>Инстанции на класове</a:t>
            </a:r>
            <a:r>
              <a:rPr lang="en-GB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/>
              <a:t>Създаването на обект от дефиниран клас се нарича </a:t>
            </a:r>
            <a:r>
              <a:rPr lang="bg-BG" sz="3599" b="1" err="1">
                <a:solidFill>
                  <a:schemeClr val="bg1"/>
                </a:solidFill>
              </a:rPr>
              <a:t>инстанциране</a:t>
            </a:r>
            <a:endParaRPr lang="en-GB" sz="3599" b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</a:rPr>
              <a:t>Инстанцията</a:t>
            </a:r>
            <a:r>
              <a:rPr lang="en-GB" sz="3599"/>
              <a:t> </a:t>
            </a:r>
            <a:r>
              <a:rPr lang="bg-BG" sz="3599"/>
              <a:t>е самият обект</a:t>
            </a:r>
            <a:r>
              <a:rPr lang="en-GB" sz="3599"/>
              <a:t>, </a:t>
            </a:r>
            <a:r>
              <a:rPr lang="bg-BG" sz="3599"/>
              <a:t>който се създава по време на изпълнение (</a:t>
            </a:r>
            <a:r>
              <a:rPr lang="en-US" sz="3599"/>
              <a:t>runtime)</a:t>
            </a:r>
            <a:endParaRPr lang="en-GB" sz="3599"/>
          </a:p>
          <a:p>
            <a:pPr>
              <a:lnSpc>
                <a:spcPct val="100000"/>
              </a:lnSpc>
            </a:pPr>
            <a:r>
              <a:rPr lang="bg-BG" sz="3599"/>
              <a:t>Всички инстанции имат еднакво </a:t>
            </a:r>
            <a:r>
              <a:rPr lang="bg-BG" sz="3599" b="1">
                <a:solidFill>
                  <a:schemeClr val="bg1"/>
                </a:solidFill>
              </a:rPr>
              <a:t>поведение</a:t>
            </a:r>
            <a:r>
              <a:rPr lang="en-GB" sz="3599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 и класове - примери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3491</TotalTime>
  <Words>3459</Words>
  <Application>Microsoft Macintosh PowerPoint</Application>
  <PresentationFormat>Widescreen</PresentationFormat>
  <Paragraphs>583</Paragraphs>
  <Slides>43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Обекти и класове - примери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Референция към обекта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Кола</vt:lpstr>
      <vt:lpstr>Дефиниране на поведение на класа</vt:lpstr>
      <vt:lpstr>Методи</vt:lpstr>
      <vt:lpstr>Задача: Разширение на класа Car</vt:lpstr>
      <vt:lpstr>Решение: Разширение на класа Car (1)</vt:lpstr>
      <vt:lpstr>Решение: Разширение на класа Car (2)</vt:lpstr>
      <vt:lpstr>Решение: Разширение на класа Car (3)</vt:lpstr>
      <vt:lpstr>Инициализация на обекти</vt:lpstr>
      <vt:lpstr>Конструктори</vt:lpstr>
      <vt:lpstr>Първоначално състояние на обекта</vt:lpstr>
      <vt:lpstr>Множество конструктори</vt:lpstr>
      <vt:lpstr>Множество конструктори</vt:lpstr>
      <vt:lpstr>Списъци от обекти</vt:lpstr>
      <vt:lpstr>Списък от обекти: List&lt;T&gt;</vt:lpstr>
      <vt:lpstr>Printing Lists On the Console</vt:lpstr>
      <vt:lpstr>Списък от правоъгълници – пример </vt:lpstr>
      <vt:lpstr>Списък от правоъгълници – пример </vt:lpstr>
      <vt:lpstr>Сортиране на списък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195</cp:revision>
  <dcterms:created xsi:type="dcterms:W3CDTF">2018-05-23T13:08:44Z</dcterms:created>
  <dcterms:modified xsi:type="dcterms:W3CDTF">2023-01-18T11:03:58Z</dcterms:modified>
  <cp:category>programming;education;software engineering;software development</cp:category>
</cp:coreProperties>
</file>