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42"/>
  </p:notesMasterIdLst>
  <p:handoutMasterIdLst>
    <p:handoutMasterId r:id="rId43"/>
  </p:handoutMasterIdLst>
  <p:sldIdLst>
    <p:sldId id="274" r:id="rId3"/>
    <p:sldId id="581" r:id="rId4"/>
    <p:sldId id="470" r:id="rId5"/>
    <p:sldId id="586" r:id="rId6"/>
    <p:sldId id="449" r:id="rId7"/>
    <p:sldId id="476" r:id="rId8"/>
    <p:sldId id="611" r:id="rId9"/>
    <p:sldId id="612" r:id="rId10"/>
    <p:sldId id="473" r:id="rId11"/>
    <p:sldId id="587" r:id="rId12"/>
    <p:sldId id="588" r:id="rId13"/>
    <p:sldId id="589" r:id="rId14"/>
    <p:sldId id="590" r:id="rId15"/>
    <p:sldId id="494" r:id="rId16"/>
    <p:sldId id="495" r:id="rId17"/>
    <p:sldId id="600" r:id="rId18"/>
    <p:sldId id="592" r:id="rId19"/>
    <p:sldId id="601" r:id="rId20"/>
    <p:sldId id="479" r:id="rId21"/>
    <p:sldId id="496" r:id="rId22"/>
    <p:sldId id="602" r:id="rId23"/>
    <p:sldId id="485" r:id="rId24"/>
    <p:sldId id="614" r:id="rId25"/>
    <p:sldId id="615" r:id="rId26"/>
    <p:sldId id="464" r:id="rId27"/>
    <p:sldId id="465" r:id="rId28"/>
    <p:sldId id="616" r:id="rId29"/>
    <p:sldId id="617" r:id="rId30"/>
    <p:sldId id="618" r:id="rId31"/>
    <p:sldId id="619" r:id="rId32"/>
    <p:sldId id="620" r:id="rId33"/>
    <p:sldId id="621" r:id="rId34"/>
    <p:sldId id="622" r:id="rId35"/>
    <p:sldId id="623" r:id="rId36"/>
    <p:sldId id="624" r:id="rId37"/>
    <p:sldId id="577" r:id="rId38"/>
    <p:sldId id="504" r:id="rId39"/>
    <p:sldId id="505" r:id="rId40"/>
    <p:sldId id="50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FF76D40-0975-44D2-A83F-F9842B610762}">
          <p14:sldIdLst>
            <p14:sldId id="274"/>
            <p14:sldId id="581"/>
          </p14:sldIdLst>
        </p14:section>
        <p14:section name="Логически изрази и проверки" id="{F4285D61-74D3-406E-A3CF-E6A31D0C1C08}">
          <p14:sldIdLst>
            <p14:sldId id="470"/>
            <p14:sldId id="586"/>
            <p14:sldId id="449"/>
            <p14:sldId id="476"/>
            <p14:sldId id="611"/>
            <p14:sldId id="612"/>
          </p14:sldIdLst>
        </p14:section>
        <p14:section name="Условни конструкции" id="{37849531-0BFE-4938-8980-11D2C26D40F4}">
          <p14:sldIdLst>
            <p14:sldId id="473"/>
            <p14:sldId id="587"/>
            <p14:sldId id="588"/>
            <p14:sldId id="589"/>
            <p14:sldId id="590"/>
            <p14:sldId id="494"/>
            <p14:sldId id="495"/>
            <p14:sldId id="600"/>
            <p14:sldId id="592"/>
            <p14:sldId id="601"/>
            <p14:sldId id="479"/>
          </p14:sldIdLst>
        </p14:section>
        <p14:section name="Серии от проверки" id="{AD222CBF-5FF0-4C2B-B591-0DF6BB68EFE9}">
          <p14:sldIdLst>
            <p14:sldId id="496"/>
            <p14:sldId id="602"/>
            <p14:sldId id="485"/>
            <p14:sldId id="614"/>
            <p14:sldId id="615"/>
          </p14:sldIdLst>
        </p14:section>
        <p14:section name="Живот на променлива" id="{1B908475-9AF7-4463-9CB2-4201455DAC41}">
          <p14:sldIdLst>
            <p14:sldId id="464"/>
            <p14:sldId id="465"/>
          </p14:sldIdLst>
        </p14:section>
        <p14:section name="Условна конструкция Switch-case" id="{212A59FC-C5C3-4A2B-AED9-377ADFF266B9}">
          <p14:sldIdLst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</p14:sldIdLst>
        </p14:section>
        <p14:section name="Обобщение" id="{AF8DF84A-0515-4E34-ADFD-EC257BB9552E}">
          <p14:sldIdLst>
            <p14:sldId id="577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4" autoAdjust="0"/>
    <p:restoredTop sz="95238" autoAdjust="0"/>
  </p:normalViewPr>
  <p:slideViewPr>
    <p:cSldViewPr showGuides="1">
      <p:cViewPr varScale="1">
        <p:scale>
          <a:sx n="107" d="100"/>
          <a:sy n="107" d="100"/>
        </p:scale>
        <p:origin x="184" y="48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121" d="100"/>
          <a:sy n="121" d="100"/>
        </p:scale>
        <p:origin x="3096" y="17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3.01.23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1/3/23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E1B1B-1E92-4116-AD00-9D2E484F9E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16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9E9CED-B470-4F71-965D-04CBC86149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5626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5824AA6-8FBF-4C16-8D23-473ACB0C5D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9685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DC55C3C-DC72-46EC-BF3D-CC472E3878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9087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40A631-5D32-45DE-AE80-2742FDC83E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7623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8330663-0006-4BB0-B50F-EFDA42CE4C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9195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AE1916-5B09-4329-99A7-6CF4C285AA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7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customXml" Target="../../customXml/item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0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1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2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5" TargetMode="Externa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6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7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14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3599" dirty="0"/>
              <a:t>Логически изрази и проверки</a:t>
            </a:r>
            <a:endParaRPr lang="en-US" sz="3599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3" y="5368363"/>
            <a:ext cx="3288983" cy="444420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65" y="3048406"/>
            <a:ext cx="2211541" cy="5515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304" y="2793136"/>
            <a:ext cx="3978920" cy="258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399" dirty="0"/>
              <a:t>Често проверяваме условия и извършваме действия според резултата</a:t>
            </a:r>
          </a:p>
          <a:p>
            <a:pPr marL="0" indent="0">
              <a:spcBef>
                <a:spcPts val="10197"/>
              </a:spcBef>
              <a:spcAft>
                <a:spcPts val="10197"/>
              </a:spcAft>
              <a:buNone/>
            </a:pPr>
            <a:endParaRPr lang="en-US" sz="3199" b="1" dirty="0"/>
          </a:p>
          <a:p>
            <a:r>
              <a:rPr lang="bg-BG" sz="3399" dirty="0"/>
              <a:t>Резултатът е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399" dirty="0"/>
              <a:t> </a:t>
            </a:r>
            <a:r>
              <a:rPr lang="bg-BG" sz="3399" dirty="0"/>
              <a:t>или</a:t>
            </a:r>
            <a:r>
              <a:rPr lang="en-US" sz="3399" dirty="0"/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199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268" y="3460022"/>
            <a:ext cx="4865655" cy="18584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7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496938" y="2339099"/>
            <a:ext cx="2431851" cy="1055333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400" y="3328841"/>
            <a:ext cx="3951171" cy="1055333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60A7034-5A1F-4EFC-918C-963E743B87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5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479" y="1196706"/>
            <a:ext cx="11706010" cy="5199712"/>
          </a:xfrm>
        </p:spPr>
        <p:txBody>
          <a:bodyPr/>
          <a:lstStyle/>
          <a:p>
            <a:r>
              <a:rPr lang="bg-BG" sz="3399" dirty="0"/>
              <a:t>Напишете </a:t>
            </a:r>
            <a:r>
              <a:rPr lang="bg-BG" sz="3399" b="1" dirty="0">
                <a:solidFill>
                  <a:schemeClr val="bg1"/>
                </a:solidFill>
              </a:rPr>
              <a:t>програма</a:t>
            </a:r>
            <a:r>
              <a:rPr lang="bg-BG" sz="3399" dirty="0"/>
              <a:t>, която:</a:t>
            </a:r>
          </a:p>
          <a:p>
            <a:pPr lvl="1"/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b="1" dirty="0">
                <a:solidFill>
                  <a:schemeClr val="bg1"/>
                </a:solidFill>
              </a:rPr>
              <a:t>Чете</a:t>
            </a:r>
            <a:r>
              <a:rPr lang="bg-BG" sz="3199" dirty="0"/>
              <a:t> оценка </a:t>
            </a:r>
            <a:r>
              <a:rPr lang="en-US" sz="3199" dirty="0"/>
              <a:t>(</a:t>
            </a:r>
            <a:r>
              <a:rPr lang="bg-BG" sz="3199" b="1" dirty="0">
                <a:solidFill>
                  <a:schemeClr val="bg1"/>
                </a:solidFill>
              </a:rPr>
              <a:t>число</a:t>
            </a:r>
            <a:r>
              <a:rPr lang="en-US" sz="3199" dirty="0"/>
              <a:t>)</a:t>
            </a:r>
            <a:r>
              <a:rPr lang="bg-BG" sz="3199" dirty="0"/>
              <a:t>, въведена от потребителя</a:t>
            </a:r>
          </a:p>
          <a:p>
            <a:pPr lvl="1"/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b="1" dirty="0">
                <a:solidFill>
                  <a:schemeClr val="bg1"/>
                </a:solidFill>
              </a:rPr>
              <a:t>Проверява</a:t>
            </a:r>
            <a:r>
              <a:rPr lang="bg-BG" sz="3199" dirty="0"/>
              <a:t> дали е отлична</a:t>
            </a:r>
            <a:endParaRPr lang="en-US" sz="3199" dirty="0"/>
          </a:p>
          <a:p>
            <a:pPr lvl="1"/>
            <a:r>
              <a:rPr lang="bg-BG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199" dirty="0"/>
              <a:t>"</a:t>
            </a:r>
            <a:r>
              <a:rPr lang="en-US" sz="2999" b="1" dirty="0">
                <a:latin typeface="Consolas" panose="020B0609020204030204" pitchFamily="49" charset="0"/>
              </a:rPr>
              <a:t>Excellent!</a:t>
            </a:r>
            <a:r>
              <a:rPr lang="en-US" sz="2999" dirty="0"/>
              <a:t>"</a:t>
            </a:r>
            <a:r>
              <a:rPr lang="bg-BG" sz="3199" dirty="0"/>
              <a:t>, ако оценката е по</a:t>
            </a:r>
            <a:r>
              <a:rPr lang="en-US" sz="3199" dirty="0"/>
              <a:t>-</a:t>
            </a:r>
            <a:r>
              <a:rPr lang="bg-BG" sz="3199" dirty="0"/>
              <a:t>голяма или равна на 5</a:t>
            </a:r>
            <a:r>
              <a:rPr lang="en-US" sz="3199" dirty="0"/>
              <a:t>.</a:t>
            </a:r>
            <a:r>
              <a:rPr lang="bg-BG" sz="3199" dirty="0"/>
              <a:t>50</a:t>
            </a:r>
            <a:endParaRPr lang="en-US" sz="3199" dirty="0"/>
          </a:p>
          <a:p>
            <a:r>
              <a:rPr lang="bg-BG" sz="3399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150" y="5835142"/>
            <a:ext cx="102305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5</a:t>
            </a:r>
            <a:r>
              <a:rPr lang="en-US" sz="2799" b="1" noProof="1">
                <a:latin typeface="Consolas" panose="020B0609020204030204" pitchFamily="49" charset="0"/>
              </a:rPr>
              <a:t>.50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923" y="5875143"/>
            <a:ext cx="230721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Excellent!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150" y="5046200"/>
            <a:ext cx="102305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3197134" y="5165936"/>
            <a:ext cx="380901" cy="314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923" y="5046200"/>
            <a:ext cx="230721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няма изход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3197134" y="5939614"/>
            <a:ext cx="380901" cy="314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AB82B11-2B68-4627-AE12-4EB5B224C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005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4031939" y="954646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>
            <a:endCxn id="20" idx="0"/>
          </p:cNvCxnSpPr>
          <p:nvPr/>
        </p:nvCxnSpPr>
        <p:spPr>
          <a:xfrm>
            <a:off x="5264504" y="1654428"/>
            <a:ext cx="6770" cy="5218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87523" y="2176278"/>
            <a:ext cx="2567503" cy="2162315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799" b="1" dirty="0">
                  <a:solidFill>
                    <a:schemeClr val="bg2"/>
                  </a:solidFill>
                </a:rPr>
                <a:t>grade &gt;</a:t>
              </a:r>
              <a:r>
                <a:rPr lang="bg-BG" sz="2799" b="1" dirty="0">
                  <a:solidFill>
                    <a:schemeClr val="bg2"/>
                  </a:solidFill>
                </a:rPr>
                <a:t>=</a:t>
              </a:r>
              <a:r>
                <a:rPr lang="it-IT" sz="2799" b="1" dirty="0">
                  <a:solidFill>
                    <a:schemeClr val="bg2"/>
                  </a:solidFill>
                </a:rPr>
                <a:t> 5.50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6545884" y="3249048"/>
            <a:ext cx="759235" cy="52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27140" y="4194139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6324" y="3274991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4005320" y="4733661"/>
            <a:ext cx="2630540" cy="66473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220708" y="2934130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1FBE4B3D-F636-41EE-88DD-3E82F063B462}"/>
              </a:ext>
            </a:extLst>
          </p:cNvPr>
          <p:cNvSpPr/>
          <p:nvPr/>
        </p:nvSpPr>
        <p:spPr bwMode="auto">
          <a:xfrm>
            <a:off x="5209659" y="4338592"/>
            <a:ext cx="104914" cy="400006"/>
          </a:xfrm>
          <a:prstGeom prst="downArrow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1BBDD8EA-8E6A-4844-90D3-6AB304853663}"/>
              </a:ext>
            </a:extLst>
          </p:cNvPr>
          <p:cNvSpPr/>
          <p:nvPr/>
        </p:nvSpPr>
        <p:spPr>
          <a:xfrm>
            <a:off x="1219149" y="6263262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https://judge.softuni.bg/Contests/Practice/Index/3155#0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61E30DEC-48AC-4676-BE58-7D792E3A2F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5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7173" y="1121745"/>
            <a:ext cx="10531491" cy="5545145"/>
          </a:xfrm>
        </p:spPr>
        <p:txBody>
          <a:bodyPr>
            <a:normAutofit/>
          </a:bodyPr>
          <a:lstStyle/>
          <a:p>
            <a:r>
              <a:rPr lang="bg-BG" sz="3399" dirty="0"/>
              <a:t>При </a:t>
            </a:r>
            <a:r>
              <a:rPr lang="bg-BG" sz="3399" b="1" dirty="0">
                <a:solidFill>
                  <a:schemeClr val="bg1"/>
                </a:solidFill>
              </a:rPr>
              <a:t>невярност</a:t>
            </a:r>
            <a:r>
              <a:rPr lang="bg-BG" sz="3399" dirty="0"/>
              <a:t> </a:t>
            </a:r>
            <a:r>
              <a:rPr lang="en-US" sz="3399" dirty="0"/>
              <a:t>(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399" dirty="0"/>
              <a:t>)</a:t>
            </a:r>
            <a:r>
              <a:rPr lang="bg-BG" sz="3399" dirty="0"/>
              <a:t> на условието, можем да</a:t>
            </a:r>
            <a:r>
              <a:rPr lang="en-US" sz="3399" dirty="0"/>
              <a:t> </a:t>
            </a:r>
            <a:r>
              <a:rPr lang="bg-BG" sz="3399" dirty="0"/>
              <a:t>изпълним други действия – чрез </a:t>
            </a:r>
            <a:r>
              <a:rPr lang="bg-BG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399" dirty="0"/>
              <a:t> </a:t>
            </a:r>
            <a:r>
              <a:rPr lang="bg-BG" sz="3399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950" y="2529235"/>
            <a:ext cx="5533559" cy="39815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31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31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1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it-IT" sz="31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endParaRPr lang="en-US" sz="3199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199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3199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1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120472" y="4551375"/>
            <a:ext cx="3341688" cy="1531935"/>
          </a:xfrm>
          <a:prstGeom prst="wedgeRoundRectCallout">
            <a:avLst>
              <a:gd name="adj1" fmla="val -58513"/>
              <a:gd name="adj2" fmla="val 23698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невярност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113C95F-1F1A-4516-9ADF-27EC2034424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1D8332-6F94-44AD-B2F4-2E9C8D7055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Къдравите скоби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599" b="1" dirty="0">
                <a:solidFill>
                  <a:schemeClr val="bg1"/>
                </a:solidFill>
              </a:rPr>
              <a:t>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bg-BG" sz="3599" b="1" dirty="0">
                <a:solidFill>
                  <a:schemeClr val="bg1"/>
                </a:solidFill>
              </a:rPr>
              <a:t> </a:t>
            </a:r>
            <a:r>
              <a:rPr lang="bg-BG" sz="3599" dirty="0"/>
              <a:t>въвеждат блок</a:t>
            </a:r>
            <a:r>
              <a:rPr lang="en-US" sz="3599" dirty="0"/>
              <a:t> (</a:t>
            </a:r>
            <a:r>
              <a:rPr lang="bg-BG" sz="3599" dirty="0"/>
              <a:t>група команди</a:t>
            </a:r>
            <a:r>
              <a:rPr lang="en-US" sz="3599" dirty="0"/>
              <a:t>)</a:t>
            </a:r>
            <a:endParaRPr lang="bg-BG" sz="3599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1</a:t>
            </a:r>
            <a:r>
              <a:rPr lang="en-US" dirty="0"/>
              <a:t>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655" y="2013117"/>
            <a:ext cx="6002763" cy="456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string </a:t>
            </a:r>
            <a:r>
              <a:rPr lang="en-US" sz="2399" b="1" noProof="1">
                <a:latin typeface="Consolas" pitchFamily="49" charset="0"/>
              </a:rPr>
              <a:t>color</a:t>
            </a:r>
            <a:r>
              <a:rPr lang="it-IT" sz="2399" b="1" noProof="1">
                <a:latin typeface="Consolas" pitchFamily="49" charset="0"/>
              </a:rPr>
              <a:t> = "red";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if (</a:t>
            </a:r>
            <a:r>
              <a:rPr lang="en-US" sz="2399" b="1" noProof="1">
                <a:latin typeface="Consolas" pitchFamily="49" charset="0"/>
              </a:rPr>
              <a:t>color == </a:t>
            </a:r>
            <a:r>
              <a:rPr lang="it-IT" sz="2399" b="1" noProof="1">
                <a:latin typeface="Consolas" pitchFamily="49" charset="0"/>
              </a:rPr>
              <a:t>"red")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{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</a:t>
            </a:r>
            <a:r>
              <a:rPr lang="bg-BG" sz="2399" b="1" noProof="1">
                <a:latin typeface="Consolas" pitchFamily="49" charset="0"/>
              </a:rPr>
              <a:t> </a:t>
            </a:r>
            <a:r>
              <a:rPr lang="it-IT" sz="2399" b="1" noProof="1">
                <a:latin typeface="Consolas" pitchFamily="49" charset="0"/>
              </a:rPr>
              <a:t>Console.WriteLine("</a:t>
            </a:r>
            <a:r>
              <a:rPr lang="en-US" sz="2399" b="1" noProof="1">
                <a:latin typeface="Consolas" pitchFamily="49" charset="0"/>
              </a:rPr>
              <a:t>tomato</a:t>
            </a:r>
            <a:r>
              <a:rPr lang="it-IT" sz="2399" b="1" noProof="1">
                <a:latin typeface="Consolas" pitchFamily="49" charset="0"/>
              </a:rPr>
              <a:t>");</a:t>
            </a:r>
            <a:endParaRPr lang="bg-BG" sz="2399" b="1" noProof="1"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  Console.WriteLine("strawberry");</a:t>
            </a:r>
            <a:r>
              <a:rPr lang="it-IT" sz="2399" b="1" noProof="1">
                <a:latin typeface="Consolas" pitchFamily="49" charset="0"/>
              </a:rPr>
              <a:t> 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}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else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{</a:t>
            </a:r>
            <a:endParaRPr lang="it-IT" sz="2399" b="1" noProof="1"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 </a:t>
            </a:r>
            <a:r>
              <a:rPr lang="it-IT" sz="2399" b="1" noProof="1">
                <a:latin typeface="Consolas" pitchFamily="49" charset="0"/>
              </a:rPr>
              <a:t> Console.WriteLine("banana");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  </a:t>
            </a:r>
            <a:r>
              <a:rPr lang="it-IT" sz="2399" b="1" noProof="1">
                <a:latin typeface="Consolas" pitchFamily="49" charset="0"/>
              </a:rPr>
              <a:t>Console.WriteLine</a:t>
            </a:r>
            <a:r>
              <a:rPr lang="en-US" sz="2399" b="1" noProof="1">
                <a:latin typeface="Consolas" pitchFamily="49" charset="0"/>
              </a:rPr>
              <a:t>("bye");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7130731" y="2709188"/>
            <a:ext cx="2969227" cy="1531935"/>
          </a:xfrm>
          <a:prstGeom prst="wedgeRoundRectCallout">
            <a:avLst>
              <a:gd name="adj1" fmla="val -63893"/>
              <a:gd name="adj2" fmla="val 16660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Изпълняват се редовете в съответния блок</a:t>
            </a: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4AE21BFE-4677-4F91-93B5-C064065091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5" b="85660"/>
          <a:stretch/>
        </p:blipFill>
        <p:spPr>
          <a:xfrm>
            <a:off x="6744073" y="4725144"/>
            <a:ext cx="4474295" cy="12961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0EE6A4E4-DCB5-4431-9EF4-C8B4AB8A83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844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3129" y="1196706"/>
            <a:ext cx="11811941" cy="5199712"/>
          </a:xfrm>
        </p:spPr>
        <p:txBody>
          <a:bodyPr/>
          <a:lstStyle/>
          <a:p>
            <a:r>
              <a:rPr lang="bg-BG" sz="3599" dirty="0"/>
              <a:t>Ако </a:t>
            </a:r>
            <a:r>
              <a:rPr lang="bg-BG" sz="3599" b="1" dirty="0">
                <a:solidFill>
                  <a:schemeClr val="bg1"/>
                </a:solidFill>
              </a:rPr>
              <a:t>махнем скобите</a:t>
            </a:r>
            <a:r>
              <a:rPr lang="bg-BG" sz="3599" dirty="0"/>
              <a:t>, се изпълнява съответния блок</a:t>
            </a:r>
            <a:endParaRPr lang="en-US" sz="3599" b="1" dirty="0">
              <a:latin typeface="Consolas" panose="020B06090202040302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7209" y="2210491"/>
            <a:ext cx="5617590" cy="27323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99" b="1" noProof="1">
                <a:latin typeface="Consolas" pitchFamily="49" charset="0"/>
              </a:rPr>
              <a:t>string </a:t>
            </a:r>
            <a:r>
              <a:rPr lang="en-US" sz="2599" b="1" noProof="1">
                <a:latin typeface="Consolas" pitchFamily="49" charset="0"/>
              </a:rPr>
              <a:t>color</a:t>
            </a:r>
            <a:r>
              <a:rPr lang="it-IT" sz="2599" b="1" noProof="1">
                <a:latin typeface="Consolas" pitchFamily="49" charset="0"/>
              </a:rPr>
              <a:t> = "</a:t>
            </a:r>
            <a:r>
              <a:rPr lang="en-US" sz="2599" b="1" noProof="1">
                <a:latin typeface="Consolas" pitchFamily="49" charset="0"/>
              </a:rPr>
              <a:t>red</a:t>
            </a:r>
            <a:r>
              <a:rPr lang="it-IT" sz="2599" b="1" noProof="1">
                <a:latin typeface="Consolas" pitchFamily="49" charset="0"/>
              </a:rPr>
              <a:t>";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99" b="1" noProof="1">
                <a:latin typeface="Consolas" pitchFamily="49" charset="0"/>
              </a:rPr>
              <a:t>if (</a:t>
            </a:r>
            <a:r>
              <a:rPr lang="en-US" sz="2599" b="1" noProof="1">
                <a:latin typeface="Consolas" pitchFamily="49" charset="0"/>
              </a:rPr>
              <a:t>color == </a:t>
            </a:r>
            <a:r>
              <a:rPr lang="it-IT" sz="2599" b="1" noProof="1">
                <a:latin typeface="Consolas" pitchFamily="49" charset="0"/>
              </a:rPr>
              <a:t>"red") 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599" b="1" noProof="1">
                <a:solidFill>
                  <a:schemeClr val="bg1"/>
                </a:solidFill>
                <a:latin typeface="Consolas" pitchFamily="49" charset="0"/>
              </a:rPr>
              <a:t>Console.WriteLine("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599" b="1" noProof="1">
                <a:solidFill>
                  <a:schemeClr val="bg1"/>
                </a:solidFill>
                <a:latin typeface="Consolas" pitchFamily="49" charset="0"/>
              </a:rPr>
              <a:t>");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else</a:t>
            </a:r>
            <a:endParaRPr lang="it-IT" sz="2599" b="1" noProof="1"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599" b="1" noProof="1">
                <a:solidFill>
                  <a:schemeClr val="bg1"/>
                </a:solidFill>
                <a:latin typeface="Consolas" pitchFamily="49" charset="0"/>
              </a:rPr>
              <a:t>Console.WriteLine("banana");</a:t>
            </a:r>
            <a:endParaRPr lang="bg-BG" sz="2599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99" b="1" noProof="1">
                <a:latin typeface="Consolas" pitchFamily="49" charset="0"/>
              </a:rPr>
              <a:t>Console.WriteLine</a:t>
            </a:r>
            <a:r>
              <a:rPr lang="en-US" sz="2599" b="1" noProof="1">
                <a:latin typeface="Consolas" pitchFamily="49" charset="0"/>
              </a:rPr>
              <a:t>("bye");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12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5349409" y="5162941"/>
            <a:ext cx="4750549" cy="1055333"/>
          </a:xfrm>
          <a:prstGeom prst="wedgeRoundRectCallout">
            <a:avLst>
              <a:gd name="adj1" fmla="val -58888"/>
              <a:gd name="adj2" fmla="val -54792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Изпълнява се винаги – не е част от </a:t>
            </a:r>
            <a:r>
              <a:rPr lang="en-US" sz="2800" b="1" dirty="0">
                <a:solidFill>
                  <a:srgbClr val="FFFFFF"/>
                </a:solidFill>
              </a:rPr>
              <a:t>if/else</a:t>
            </a:r>
            <a:r>
              <a:rPr lang="bg-BG" sz="2800" b="1" dirty="0">
                <a:solidFill>
                  <a:srgbClr val="FFFFFF"/>
                </a:solidFill>
              </a:rPr>
              <a:t> конструкцията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1D27CD5-3DF7-44F1-828E-9EC31E765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9" b="87130"/>
          <a:stretch/>
        </p:blipFill>
        <p:spPr>
          <a:xfrm>
            <a:off x="7032106" y="2780928"/>
            <a:ext cx="3600399" cy="1261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A8456EB-6975-474D-8D68-6914D1AA45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400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7547" y="1196707"/>
            <a:ext cx="11815018" cy="5527326"/>
          </a:xfrm>
        </p:spPr>
        <p:txBody>
          <a:bodyPr/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399" dirty="0"/>
              <a:t>Чете две </a:t>
            </a:r>
            <a:r>
              <a:rPr lang="bg-BG" sz="3399" b="1" dirty="0">
                <a:solidFill>
                  <a:schemeClr val="bg1"/>
                </a:solidFill>
              </a:rPr>
              <a:t>цели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399" dirty="0"/>
              <a:t>числа</a:t>
            </a:r>
          </a:p>
          <a:p>
            <a:pPr lvl="1"/>
            <a:r>
              <a:rPr lang="bg-BG" sz="3399" dirty="0"/>
              <a:t>Отпечатва на конзолата </a:t>
            </a:r>
            <a:r>
              <a:rPr lang="bg-BG" sz="3399" b="1" dirty="0">
                <a:solidFill>
                  <a:schemeClr val="bg1"/>
                </a:solidFill>
              </a:rPr>
              <a:t>по-голямото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399" dirty="0"/>
              <a:t>от тях</a:t>
            </a:r>
            <a:endParaRPr lang="en-US" sz="3399" dirty="0"/>
          </a:p>
          <a:p>
            <a:r>
              <a:rPr lang="bg-BG" sz="3599" dirty="0"/>
              <a:t>Пример</a:t>
            </a:r>
            <a:r>
              <a:rPr lang="en-US" sz="3599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DA18B-75A6-43C0-BE1F-B879AE5A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918" y="4193804"/>
            <a:ext cx="444486" cy="11384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8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91BA3807-E394-4F37-B52A-BB877C5ED1E1}"/>
              </a:ext>
            </a:extLst>
          </p:cNvPr>
          <p:cNvSpPr/>
          <p:nvPr/>
        </p:nvSpPr>
        <p:spPr>
          <a:xfrm>
            <a:off x="1218265" y="4588222"/>
            <a:ext cx="444486" cy="349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5B51C-2ECB-4B8F-9DFF-BECC38526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054" y="4503902"/>
            <a:ext cx="444486" cy="518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8</a:t>
            </a:r>
            <a:endParaRPr lang="en-US" sz="3399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AAB06-2565-401E-98EB-780E763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2366" y="4193802"/>
            <a:ext cx="444486" cy="11384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399" b="1" noProof="1">
                <a:latin typeface="Consolas" panose="020B0609020204030204" pitchFamily="49" charset="0"/>
              </a:rPr>
              <a:t>7</a:t>
            </a:r>
            <a:endParaRPr lang="bg-BG" sz="3399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3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27F55289-FEFF-4505-A449-8AABEE27C818}"/>
              </a:ext>
            </a:extLst>
          </p:cNvPr>
          <p:cNvSpPr/>
          <p:nvPr/>
        </p:nvSpPr>
        <p:spPr>
          <a:xfrm>
            <a:off x="4886713" y="4588221"/>
            <a:ext cx="444486" cy="349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4AACC-5302-466A-86FB-25619E32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502" y="4503901"/>
            <a:ext cx="444486" cy="518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7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1084" y="3021466"/>
            <a:ext cx="3333347" cy="3609539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3E81F8F8-B9D3-4725-83D1-C22FCEB33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067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rallelogram 18"/>
          <p:cNvSpPr/>
          <p:nvPr/>
        </p:nvSpPr>
        <p:spPr bwMode="auto">
          <a:xfrm>
            <a:off x="4211892" y="909658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458" y="1609439"/>
            <a:ext cx="24569" cy="533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7476" y="2131290"/>
            <a:ext cx="2567503" cy="2162315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799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462000" y="4322338"/>
            <a:ext cx="24569" cy="533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461" y="3229989"/>
            <a:ext cx="759235" cy="52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741" y="4148813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277" y="3226456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4185273" y="4878718"/>
            <a:ext cx="2630540" cy="66473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29" name="Parallelogram 28"/>
          <p:cNvSpPr/>
          <p:nvPr/>
        </p:nvSpPr>
        <p:spPr bwMode="auto">
          <a:xfrm>
            <a:off x="7451048" y="2891670"/>
            <a:ext cx="2738887" cy="66473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0D976A3D-5007-41BC-AE6E-B7228BC30A7D}"/>
              </a:ext>
            </a:extLst>
          </p:cNvPr>
          <p:cNvSpPr/>
          <p:nvPr/>
        </p:nvSpPr>
        <p:spPr>
          <a:xfrm>
            <a:off x="1219149" y="6363526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</a:t>
            </a:r>
            <a:r>
              <a:rPr lang="en-US" sz="1999" dirty="0"/>
              <a:t> </a:t>
            </a:r>
            <a:r>
              <a:rPr lang="bg-BG" sz="1999" dirty="0"/>
              <a:t>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https://judge.softuni.bg/Contests/Practice/Index/3155#1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F240F5B6-F4A4-4277-B706-9D42CA87B8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1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 </a:t>
            </a:r>
          </a:p>
          <a:p>
            <a:pPr lvl="1"/>
            <a:r>
              <a:rPr lang="bg-BG" sz="3399" dirty="0"/>
              <a:t>Проверява дали едно число е </a:t>
            </a:r>
            <a:r>
              <a:rPr lang="bg-BG" sz="3399" b="1" dirty="0"/>
              <a:t>четно</a:t>
            </a:r>
            <a:r>
              <a:rPr lang="bg-BG" sz="3399" dirty="0"/>
              <a:t> или </a:t>
            </a:r>
            <a:r>
              <a:rPr lang="bg-BG" sz="3399" b="1" dirty="0"/>
              <a:t>нечетно</a:t>
            </a:r>
            <a:endParaRPr lang="bg-BG" sz="3399" dirty="0"/>
          </a:p>
          <a:p>
            <a:pPr lvl="1"/>
            <a:r>
              <a:rPr lang="bg-BG" sz="3399" dirty="0"/>
              <a:t>Ако е четно отпечатва на конзолата </a:t>
            </a:r>
            <a:r>
              <a:rPr lang="en-US" sz="3399" dirty="0"/>
              <a:t>"</a:t>
            </a:r>
            <a:r>
              <a:rPr lang="en-US" sz="3199" b="1" dirty="0">
                <a:solidFill>
                  <a:schemeClr val="bg1"/>
                </a:solidFill>
              </a:rPr>
              <a:t>even</a:t>
            </a:r>
            <a:r>
              <a:rPr lang="en-US" sz="3399" dirty="0"/>
              <a:t>"</a:t>
            </a:r>
          </a:p>
          <a:p>
            <a:pPr lvl="1"/>
            <a:r>
              <a:rPr lang="bg-BG" sz="3399" dirty="0"/>
              <a:t>Ако е нечетно отпечатва на конзолата </a:t>
            </a:r>
            <a:r>
              <a:rPr lang="en-US" sz="3399" dirty="0"/>
              <a:t>"</a:t>
            </a:r>
            <a:r>
              <a:rPr lang="en-US" sz="3199" b="1" dirty="0">
                <a:solidFill>
                  <a:schemeClr val="bg1"/>
                </a:solidFill>
              </a:rPr>
              <a:t>odd</a:t>
            </a:r>
            <a:r>
              <a:rPr lang="en-US" sz="3399" dirty="0"/>
              <a:t>"</a:t>
            </a:r>
            <a:endParaRPr lang="bg-BG" sz="3399" dirty="0"/>
          </a:p>
          <a:p>
            <a:r>
              <a:rPr lang="bg-BG" sz="3599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119" y="4868625"/>
            <a:ext cx="696901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3087948" y="5015897"/>
            <a:ext cx="308757" cy="228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040" y="4868625"/>
            <a:ext cx="1281161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е</a:t>
            </a:r>
            <a:r>
              <a:rPr lang="en-US" sz="2799" b="1" noProof="1">
                <a:latin typeface="Consolas" panose="020B0609020204030204" pitchFamily="49" charset="0"/>
              </a:rPr>
              <a:t>ven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116" y="5812412"/>
            <a:ext cx="69690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7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3087948" y="5973203"/>
            <a:ext cx="308757" cy="228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036" y="5825931"/>
            <a:ext cx="1281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о</a:t>
            </a:r>
            <a:r>
              <a:rPr lang="en-US" sz="2799" b="1" noProof="1">
                <a:latin typeface="Consolas" panose="020B0609020204030204" pitchFamily="49" charset="0"/>
              </a:rPr>
              <a:t>dd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2BCF473-6E00-47A8-B512-B10D7A15B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175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39642" y="1764000"/>
            <a:ext cx="8106358" cy="4095000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int num = int.Parse(Console.ReadLine());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if (</a:t>
            </a:r>
            <a:r>
              <a:rPr lang="en-US" sz="2799" dirty="0">
                <a:solidFill>
                  <a:schemeClr val="bg1"/>
                </a:solidFill>
              </a:rPr>
              <a:t>num % 2 == 0</a:t>
            </a:r>
            <a:r>
              <a:rPr lang="en-US" sz="2799" dirty="0"/>
              <a:t>)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  Console.WriteLine("even");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else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  Console.WriteLine("odd");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решение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F0FEDF-539B-46F5-926D-102E1FB2908E}"/>
              </a:ext>
            </a:extLst>
          </p:cNvPr>
          <p:cNvSpPr/>
          <p:nvPr/>
        </p:nvSpPr>
        <p:spPr>
          <a:xfrm>
            <a:off x="710842" y="6381328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https://judge.softuni.bg/Contests/Practice/Index/3155#2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E93C0C4-1F6A-4140-BC74-C1C3CA3C4C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2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196" indent="-514196"/>
            <a:r>
              <a:rPr lang="bg-BG" sz="3199" dirty="0"/>
              <a:t>Логически изрази и проверки</a:t>
            </a:r>
          </a:p>
          <a:p>
            <a:pPr marL="514196" indent="-514196"/>
            <a:r>
              <a:rPr lang="bg-BG" sz="3199" dirty="0"/>
              <a:t>Условни</a:t>
            </a:r>
            <a:r>
              <a:rPr lang="en-US" sz="3199" dirty="0"/>
              <a:t> </a:t>
            </a:r>
            <a:r>
              <a:rPr lang="bg-BG" sz="3199" dirty="0"/>
              <a:t>конструкции </a:t>
            </a:r>
            <a:r>
              <a:rPr lang="en-US" sz="3200" b="1" dirty="0">
                <a:solidFill>
                  <a:schemeClr val="bg1"/>
                </a:solidFill>
              </a:rPr>
              <a:t>if</a:t>
            </a:r>
            <a:r>
              <a:rPr lang="en-US" sz="3199" dirty="0"/>
              <a:t> </a:t>
            </a:r>
            <a:r>
              <a:rPr lang="bg-BG" sz="3199" dirty="0"/>
              <a:t>и</a:t>
            </a:r>
            <a:r>
              <a:rPr lang="en-US" sz="3199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if-else</a:t>
            </a:r>
          </a:p>
          <a:p>
            <a:pPr marL="514196" indent="-514196"/>
            <a:r>
              <a:rPr lang="bg-BG" sz="3199" dirty="0"/>
              <a:t>Серии от проверки</a:t>
            </a:r>
            <a:r>
              <a:rPr lang="en-US" sz="3199" dirty="0"/>
              <a:t> – </a:t>
            </a:r>
            <a:r>
              <a:rPr lang="en-US" sz="3200" b="1" dirty="0">
                <a:solidFill>
                  <a:schemeClr val="bg1"/>
                </a:solidFill>
              </a:rPr>
              <a:t>else if</a:t>
            </a:r>
            <a:endParaRPr lang="bg-BG" sz="3199" b="1" dirty="0">
              <a:latin typeface="Consolas" panose="020B0609020204030204" pitchFamily="49" charset="0"/>
            </a:endParaRPr>
          </a:p>
          <a:p>
            <a:pPr marL="514196" indent="-514196"/>
            <a:r>
              <a:rPr lang="bg-BG" sz="3199" dirty="0"/>
              <a:t>Живот на променлива</a:t>
            </a:r>
            <a:endParaRPr lang="en-US" sz="3199" dirty="0"/>
          </a:p>
          <a:p>
            <a:r>
              <a:rPr lang="bg-BG" sz="3200" dirty="0"/>
              <a:t>Условна конструкция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switch-case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286F22E-C3A1-4C4F-9115-DF31D8ACD1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6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620" y="1219777"/>
            <a:ext cx="2666762" cy="2666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D19E532-A434-4D58-9C9A-3F6E0D977B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375477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2798" y="999633"/>
            <a:ext cx="10746645" cy="5274674"/>
          </a:xfrm>
        </p:spPr>
        <p:txBody>
          <a:bodyPr>
            <a:noAutofit/>
          </a:bodyPr>
          <a:lstStyle/>
          <a:p>
            <a:pPr marL="457063" indent="-457063">
              <a:lnSpc>
                <a:spcPct val="100000"/>
              </a:lnSpc>
            </a:pPr>
            <a:r>
              <a:rPr lang="bg-BG" sz="3199" dirty="0"/>
              <a:t>Конструкцията </a:t>
            </a:r>
            <a:r>
              <a:rPr lang="en-US" sz="2999" b="1" dirty="0">
                <a:latin typeface="Consolas" panose="020B0609020204030204" pitchFamily="49" charset="0"/>
              </a:rPr>
              <a:t>if/else - if/else…</a:t>
            </a:r>
            <a:r>
              <a:rPr lang="en-US" sz="2999" dirty="0"/>
              <a:t> </a:t>
            </a:r>
            <a:r>
              <a:rPr lang="bg-BG" sz="3199" dirty="0"/>
              <a:t>е серия от проверки</a:t>
            </a:r>
          </a:p>
          <a:p>
            <a:pPr marL="0" indent="0">
              <a:lnSpc>
                <a:spcPct val="100000"/>
              </a:lnSpc>
              <a:spcBef>
                <a:spcPts val="11996"/>
              </a:spcBef>
              <a:spcAft>
                <a:spcPts val="11996"/>
              </a:spcAft>
              <a:buNone/>
            </a:pPr>
            <a:endParaRPr lang="bg-BG" sz="3199" dirty="0"/>
          </a:p>
          <a:p>
            <a:pPr marL="457063" indent="-457063">
              <a:lnSpc>
                <a:spcPct val="100000"/>
              </a:lnSpc>
            </a:pPr>
            <a:r>
              <a:rPr lang="bg-BG" sz="3199" dirty="0"/>
              <a:t>При истинност на едно условие, </a:t>
            </a:r>
            <a:r>
              <a:rPr lang="bg-BG" sz="3199" b="1" dirty="0">
                <a:solidFill>
                  <a:schemeClr val="bg1"/>
                </a:solidFill>
              </a:rPr>
              <a:t>не се продължава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bg-BG" sz="3199" dirty="0"/>
              <a:t>към</a:t>
            </a:r>
            <a:r>
              <a:rPr lang="en-US" sz="3199" dirty="0"/>
              <a:t> </a:t>
            </a:r>
            <a:r>
              <a:rPr lang="bg-BG" sz="3199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962" y="1800882"/>
            <a:ext cx="3867956" cy="3202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if (</a:t>
            </a:r>
            <a:r>
              <a:rPr lang="bg-BG" sz="2399" b="1" noProof="1">
                <a:latin typeface="Consolas" pitchFamily="49" charset="0"/>
              </a:rPr>
              <a:t>...</a:t>
            </a:r>
            <a:r>
              <a:rPr lang="it-IT" sz="2399" b="1" noProof="1">
                <a:latin typeface="Consolas" pitchFamily="49" charset="0"/>
              </a:rPr>
              <a:t>) </a:t>
            </a: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3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else if (...) </a:t>
            </a: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3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else if (...) </a:t>
            </a: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427" y="3267585"/>
            <a:ext cx="3690082" cy="67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61C2B5D6-FD7F-4B0A-95BD-64509DF4BB2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5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0203" y="2413971"/>
            <a:ext cx="6609776" cy="39842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int a = 7;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if (a &gt; 4)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 Console.WriteLine("Bigger than 4");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else if (a &gt; 5)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 Console.WriteLine("Bigger than 5");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else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 Console.WriteLine("Equal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240" y="3973029"/>
            <a:ext cx="2891272" cy="1531935"/>
          </a:xfrm>
          <a:prstGeom prst="wedgeRoundRectCallout">
            <a:avLst>
              <a:gd name="adj1" fmla="val -68579"/>
              <a:gd name="adj2" fmla="val -4083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642161" y="1048776"/>
            <a:ext cx="10395893" cy="1200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bg-BG" sz="3599" dirty="0"/>
              <a:t>Програмата проверява първото условие,</a:t>
            </a:r>
            <a:r>
              <a:rPr lang="en-US" sz="3599" dirty="0"/>
              <a:t> </a:t>
            </a:r>
            <a:r>
              <a:rPr lang="bg-BG" sz="3599" dirty="0"/>
              <a:t>установява</a:t>
            </a:r>
            <a:r>
              <a:rPr lang="en-US" sz="3599" dirty="0"/>
              <a:t>, </a:t>
            </a:r>
            <a:r>
              <a:rPr lang="bg-BG" sz="3599" dirty="0"/>
              <a:t>че е вярно и приключва</a:t>
            </a:r>
            <a:endParaRPr lang="en-US" sz="3599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098F024-11B6-4B08-91A6-3D2A0A7FD1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6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79000"/>
            <a:ext cx="11818096" cy="5528766"/>
          </a:xfrm>
        </p:spPr>
        <p:txBody>
          <a:bodyPr/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399" dirty="0"/>
              <a:t>Прочита </a:t>
            </a:r>
            <a:r>
              <a:rPr lang="bg-BG" sz="3399" b="1" dirty="0">
                <a:solidFill>
                  <a:schemeClr val="bg1"/>
                </a:solidFill>
              </a:rPr>
              <a:t>вид</a:t>
            </a:r>
            <a:r>
              <a:rPr lang="bg-BG" sz="3399" dirty="0"/>
              <a:t> на </a:t>
            </a:r>
            <a:r>
              <a:rPr lang="bg-BG" sz="3399" b="1" dirty="0">
                <a:solidFill>
                  <a:schemeClr val="bg1"/>
                </a:solidFill>
              </a:rPr>
              <a:t>геометрична фигура</a:t>
            </a:r>
            <a:br>
              <a:rPr lang="en-US" sz="3399" dirty="0"/>
            </a:br>
            <a:r>
              <a:rPr lang="en-US" sz="3399" dirty="0"/>
              <a:t>("</a:t>
            </a:r>
            <a:r>
              <a:rPr lang="en-US" sz="3199" b="1" dirty="0">
                <a:latin typeface="Consolas" panose="020B0609020204030204" pitchFamily="49" charset="0"/>
              </a:rPr>
              <a:t>square</a:t>
            </a:r>
            <a:r>
              <a:rPr lang="en-US" sz="3399" dirty="0"/>
              <a:t>"</a:t>
            </a:r>
            <a:r>
              <a:rPr lang="bg-BG" sz="3399" dirty="0"/>
              <a:t>, </a:t>
            </a:r>
            <a:r>
              <a:rPr lang="en-US" sz="3399" dirty="0"/>
              <a:t>"</a:t>
            </a:r>
            <a:r>
              <a:rPr lang="en-US" sz="3199" b="1" dirty="0">
                <a:latin typeface="Consolas" panose="020B0609020204030204" pitchFamily="49" charset="0"/>
              </a:rPr>
              <a:t>rectangle</a:t>
            </a:r>
            <a:r>
              <a:rPr lang="en-US" sz="3399" dirty="0"/>
              <a:t>"</a:t>
            </a:r>
            <a:r>
              <a:rPr lang="bg-BG" sz="3399" dirty="0"/>
              <a:t>, </a:t>
            </a:r>
            <a:r>
              <a:rPr lang="en-US" sz="3399" dirty="0"/>
              <a:t>"</a:t>
            </a:r>
            <a:r>
              <a:rPr lang="en-US" sz="3199" b="1" dirty="0">
                <a:latin typeface="Consolas" panose="020B0609020204030204" pitchFamily="49" charset="0"/>
              </a:rPr>
              <a:t>circle</a:t>
            </a:r>
            <a:r>
              <a:rPr lang="en-US" sz="3399" dirty="0"/>
              <a:t>" </a:t>
            </a:r>
            <a:r>
              <a:rPr lang="bg-BG" sz="3399" dirty="0"/>
              <a:t>или </a:t>
            </a:r>
            <a:r>
              <a:rPr lang="en-US" sz="3399" dirty="0"/>
              <a:t>"</a:t>
            </a:r>
            <a:r>
              <a:rPr lang="en-US" sz="3199" b="1" dirty="0">
                <a:latin typeface="Consolas" panose="020B0609020204030204" pitchFamily="49" charset="0"/>
              </a:rPr>
              <a:t>triangle</a:t>
            </a:r>
            <a:r>
              <a:rPr lang="en-US" sz="3399" dirty="0"/>
              <a:t>")</a:t>
            </a:r>
            <a:endParaRPr lang="bg-BG" sz="3399" dirty="0"/>
          </a:p>
          <a:p>
            <a:pPr lvl="1"/>
            <a:r>
              <a:rPr lang="bg-BG" sz="3399" dirty="0"/>
              <a:t>Пресмята </a:t>
            </a:r>
            <a:r>
              <a:rPr lang="bg-BG" sz="3399" b="1" dirty="0">
                <a:solidFill>
                  <a:schemeClr val="bg1"/>
                </a:solidFill>
              </a:rPr>
              <a:t>лицето</a:t>
            </a:r>
            <a:r>
              <a:rPr lang="bg-BG" sz="3399" dirty="0"/>
              <a:t> спрямо вида на фигурата</a:t>
            </a:r>
          </a:p>
          <a:p>
            <a:r>
              <a:rPr lang="bg-BG" sz="3599" dirty="0"/>
              <a:t>Примерен вход и изход: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73" y="3988495"/>
            <a:ext cx="2034814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8324420" y="4351152"/>
            <a:ext cx="380901" cy="228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5227" y="4203880"/>
            <a:ext cx="102843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75" y="5148558"/>
            <a:ext cx="2034815" cy="13846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anose="020B0609020204030204" pitchFamily="49" charset="0"/>
              </a:rPr>
              <a:t>2.5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324420" y="5726604"/>
            <a:ext cx="380901" cy="228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5227" y="5579332"/>
            <a:ext cx="102843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17.5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99F12191-5FFE-44F3-BB7D-A343EADAC5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649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9641" y="1292684"/>
            <a:ext cx="8826360" cy="4791316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/>
              <a:t>string shape = Console.ReadLine();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/>
              <a:t>double area = 0;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>
                <a:solidFill>
                  <a:schemeClr val="bg1"/>
                </a:solidFill>
              </a:rPr>
              <a:t>if</a:t>
            </a:r>
            <a:r>
              <a:rPr lang="en-US" sz="2399" dirty="0"/>
              <a:t>(shape == "square")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/>
              <a:t>  double side = double.Parse(Console.ReadLine());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/>
              <a:t>  area = side * side;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>
                <a:solidFill>
                  <a:schemeClr val="bg1"/>
                </a:solidFill>
              </a:rPr>
              <a:t>else if</a:t>
            </a:r>
            <a:r>
              <a:rPr lang="en-US" sz="2399" dirty="0"/>
              <a:t>(shape == "rectangle")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/>
              <a:t>  double sideA = double.Parse(Console.ReadLine());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/>
              <a:t>  double sideB = double.Parse(Console.ReadLine());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/>
              <a:t>  area = sideA * sideB;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>
                <a:solidFill>
                  <a:schemeClr val="accent2"/>
                </a:solidFill>
              </a:rPr>
              <a:t>//TODO: </a:t>
            </a:r>
            <a:r>
              <a:rPr lang="bg-BG" sz="2399" i="1" dirty="0">
                <a:solidFill>
                  <a:schemeClr val="accent2"/>
                </a:solidFill>
              </a:rPr>
              <a:t>добавете останалите условия</a:t>
            </a:r>
            <a:endParaRPr lang="en-US" sz="2399" i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/>
              <a:t>Console.WriteLine(area);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 – решение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E3D9AE-B892-4AD5-9F44-73128160B58E}"/>
              </a:ext>
            </a:extLst>
          </p:cNvPr>
          <p:cNvSpPr/>
          <p:nvPr/>
        </p:nvSpPr>
        <p:spPr>
          <a:xfrm>
            <a:off x="744516" y="6352702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https://judge.softuni.bg/Contests/Practice/Index/3155#5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EF11F24-5E3C-4DED-898D-C3CF4CFA9A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3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633" y="1400862"/>
            <a:ext cx="2592736" cy="247120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6E41922-0F89-40EF-AA6A-49CD4A12D0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Диапазон на използване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245543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872F487-7CBE-4FBA-8934-8B6BD0FE364C}"/>
              </a:ext>
            </a:extLst>
          </p:cNvPr>
          <p:cNvSpPr txBox="1">
            <a:spLocks/>
          </p:cNvSpPr>
          <p:nvPr/>
        </p:nvSpPr>
        <p:spPr>
          <a:xfrm>
            <a:off x="1104612" y="3180124"/>
            <a:ext cx="9578605" cy="35236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4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string currentDay = "Monday"; </a:t>
            </a:r>
          </a:p>
          <a:p>
            <a:pPr eaLnBrk="0" hangingPunct="0">
              <a:lnSpc>
                <a:spcPct val="14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if (currentDay == "Monday") </a:t>
            </a:r>
          </a:p>
          <a:p>
            <a:pPr eaLnBrk="0" hangingPunct="0">
              <a:lnSpc>
                <a:spcPct val="14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lnSpc>
                <a:spcPct val="14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  double </a:t>
            </a:r>
            <a:r>
              <a:rPr lang="en-GB" sz="2599" dirty="0">
                <a:solidFill>
                  <a:schemeClr val="bg1"/>
                </a:solidFill>
              </a:rPr>
              <a:t>salary</a:t>
            </a:r>
            <a:r>
              <a:rPr lang="en-GB" sz="2599" dirty="0"/>
              <a:t> = double.Parse(Console.ReadLine());</a:t>
            </a:r>
          </a:p>
          <a:p>
            <a:pPr eaLnBrk="0" hangingPunct="0">
              <a:lnSpc>
                <a:spcPct val="14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lnSpc>
                <a:spcPct val="14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Console.WriteLine(</a:t>
            </a:r>
            <a:r>
              <a:rPr lang="en-GB" sz="2599" dirty="0">
                <a:solidFill>
                  <a:schemeClr val="bg1"/>
                </a:solidFill>
              </a:rPr>
              <a:t>salary</a:t>
            </a:r>
            <a:r>
              <a:rPr lang="en-GB" sz="2599" dirty="0"/>
              <a:t>);</a:t>
            </a:r>
            <a:r>
              <a:rPr lang="bg-BG" sz="2599" noProof="1">
                <a:solidFill>
                  <a:schemeClr val="accent2"/>
                </a:solidFill>
                <a:cs typeface="Consolas" pitchFamily="49" charset="0"/>
              </a:rPr>
              <a:t> // </a:t>
            </a:r>
            <a:r>
              <a:rPr lang="en-US" sz="2599" i="1" noProof="1">
                <a:solidFill>
                  <a:schemeClr val="accent2"/>
                </a:solidFill>
                <a:cs typeface="Consolas" pitchFamily="49" charset="0"/>
              </a:rPr>
              <a:t>Error!</a:t>
            </a:r>
            <a:endParaRPr lang="en-US" sz="2599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78864D5-2E78-48E2-8EAA-A35AB650047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355C72B-4482-432F-8946-A63677E16E94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en-US" sz="3599" dirty="0"/>
              <a:t>Обхват, в който може да бъде използвана</a:t>
            </a:r>
          </a:p>
          <a:p>
            <a:pPr marL="1370618" lvl="2" indent="-457063"/>
            <a:r>
              <a:rPr lang="en-US" sz="3399" dirty="0"/>
              <a:t>Пример: Променливата </a:t>
            </a:r>
            <a:r>
              <a:rPr lang="en-US" sz="3199" b="1" dirty="0">
                <a:latin typeface="Consolas" panose="020B0609020204030204" pitchFamily="49" charset="0"/>
              </a:rPr>
              <a:t>salary</a:t>
            </a:r>
            <a:r>
              <a:rPr lang="en-US" sz="3399" dirty="0"/>
              <a:t> съществува </a:t>
            </a:r>
            <a:r>
              <a:rPr lang="en-US" sz="3399" b="1" dirty="0">
                <a:solidFill>
                  <a:schemeClr val="bg1"/>
                </a:solidFill>
              </a:rPr>
              <a:t>само</a:t>
            </a:r>
            <a:r>
              <a:rPr lang="en-US" sz="3399" dirty="0"/>
              <a:t> в блока от код на </a:t>
            </a:r>
            <a:r>
              <a:rPr lang="en-US" sz="3199" b="1" dirty="0">
                <a:latin typeface="Consolas" panose="020B0609020204030204" pitchFamily="49" charset="0"/>
              </a:rPr>
              <a:t>if</a:t>
            </a:r>
            <a:r>
              <a:rPr lang="en-US" sz="3399" dirty="0"/>
              <a:t>-конструкцията</a:t>
            </a:r>
          </a:p>
        </p:txBody>
      </p:sp>
    </p:spTree>
    <p:extLst>
      <p:ext uri="{BB962C8B-B14F-4D97-AF65-F5344CB8AC3E}">
        <p14:creationId xmlns:p14="http://schemas.microsoft.com/office/powerpoint/2010/main" val="80512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91389" y="1600678"/>
            <a:ext cx="2209225" cy="2061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925FE-74C9-458C-8AA8-5B0C594212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GB" dirty="0"/>
              <a:t>Switch-case</a:t>
            </a:r>
          </a:p>
        </p:txBody>
      </p:sp>
    </p:spTree>
    <p:extLst>
      <p:ext uri="{BB962C8B-B14F-4D97-AF65-F5344CB8AC3E}">
        <p14:creationId xmlns:p14="http://schemas.microsoft.com/office/powerpoint/2010/main" val="76748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99" dirty="0"/>
              <a:t>Работи като поредица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if/else if/else if</a:t>
            </a:r>
            <a:r>
              <a:rPr lang="en-US" sz="3199" b="1" dirty="0">
                <a:latin typeface="Consolas" panose="020B0609020204030204" pitchFamily="49" charset="0"/>
              </a:rPr>
              <a:t>…</a:t>
            </a:r>
            <a:endParaRPr lang="en-US" sz="3199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GB" dirty="0"/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61512" y="1861772"/>
            <a:ext cx="3351927" cy="465237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599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default::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861" y="1844824"/>
            <a:ext cx="2569651" cy="1396062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rgbClr val="FFFFFF"/>
                </a:solidFill>
              </a:rPr>
              <a:t>switch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case</a:t>
            </a:r>
            <a:r>
              <a:rPr lang="bg-BG" sz="2800" b="1" dirty="0">
                <a:solidFill>
                  <a:srgbClr val="FFFFFF"/>
                </a:solidFill>
              </a:rPr>
              <a:t> 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26" y="3088526"/>
            <a:ext cx="3543818" cy="1396062"/>
          </a:xfrm>
          <a:prstGeom prst="wedgeRoundRectCallout">
            <a:avLst>
              <a:gd name="adj1" fmla="val 59107"/>
              <a:gd name="adj2" fmla="val -31067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стойности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9593" y="2633862"/>
            <a:ext cx="1723489" cy="2305391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743" y="4726114"/>
            <a:ext cx="4496215" cy="1396063"/>
          </a:xfrm>
          <a:prstGeom prst="wedgeRoundRectCallout">
            <a:avLst>
              <a:gd name="adj1" fmla="val -56361"/>
              <a:gd name="adj2" fmla="val -17237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ако няма съвпадение с 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9593" y="4939254"/>
            <a:ext cx="1723489" cy="1130959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7989528-F523-47F9-AB96-43096B570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84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</a:t>
            </a:r>
            <a:r>
              <a:rPr lang="bg-BG" b="1" dirty="0">
                <a:solidFill>
                  <a:schemeClr val="bg1"/>
                </a:solidFill>
              </a:rPr>
              <a:t>цяло число</a:t>
            </a:r>
            <a:r>
              <a:rPr lang="bg-BG" dirty="0"/>
              <a:t>, въведено от потребителя</a:t>
            </a:r>
            <a:endParaRPr lang="en-US" dirty="0"/>
          </a:p>
          <a:p>
            <a:pPr lvl="1"/>
            <a:r>
              <a:rPr lang="bg-BG" dirty="0"/>
              <a:t>Отпечатва на конзолата </a:t>
            </a:r>
            <a:r>
              <a:rPr lang="bg-BG" b="1" dirty="0">
                <a:solidFill>
                  <a:schemeClr val="bg1"/>
                </a:solidFill>
              </a:rPr>
              <a:t>деня от седмицата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 текст </a:t>
            </a:r>
            <a:r>
              <a:rPr lang="en-US" dirty="0"/>
              <a:t>(</a:t>
            </a:r>
            <a:r>
              <a:rPr lang="bg-BG" dirty="0"/>
              <a:t>на английски</a:t>
            </a:r>
            <a:r>
              <a:rPr lang="en-US" dirty="0"/>
              <a:t>) </a:t>
            </a:r>
            <a:r>
              <a:rPr lang="bg-BG" dirty="0"/>
              <a:t>според въведеното число</a:t>
            </a:r>
            <a:r>
              <a:rPr lang="en-US" dirty="0"/>
              <a:t> [1…7] </a:t>
            </a:r>
            <a:endParaRPr lang="bg-BG" dirty="0"/>
          </a:p>
          <a:p>
            <a:pPr lvl="1"/>
            <a:r>
              <a:rPr lang="bg-BG" dirty="0"/>
              <a:t>Отпечатва на конзолата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"</a:t>
            </a:r>
            <a:r>
              <a:rPr lang="bg-BG" dirty="0"/>
              <a:t>, ако числото не е в диапазона </a:t>
            </a:r>
          </a:p>
          <a:p>
            <a:r>
              <a:rPr lang="bg-BG" dirty="0"/>
              <a:t>Примерен вход и изход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Ден от седмицата – условие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64029" y="5131216"/>
            <a:ext cx="2578233" cy="547198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dirty="0">
                  <a:latin typeface="Consolas" panose="020B0609020204030204" pitchFamily="49" charset="0"/>
                </a:rPr>
                <a:t>Monday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bg-BG" sz="2799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799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775731" y="5107032"/>
            <a:ext cx="2873030" cy="571383"/>
            <a:chOff x="1438962" y="5661344"/>
            <a:chExt cx="2873778" cy="5715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61344"/>
              <a:ext cx="175260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dirty="0">
                  <a:latin typeface="Consolas" panose="020B0609020204030204" pitchFamily="49" charset="0"/>
                </a:rPr>
                <a:t>Thursday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799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3C7D6A2D-9A0A-4951-89B8-23D2E4189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727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4063" y="1532550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595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2C45C7-13CB-45AD-91CB-273D9326DB0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335097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Ден от седмицата – решение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289974" y="1204938"/>
            <a:ext cx="7535873" cy="50323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Console.WriteLine("Monday");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Console.WriteLine("Tuesday");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проверете останалите дни</a:t>
            </a:r>
            <a:endParaRPr lang="en-US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Console.WriteLine("Sunday");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Console.WriteLine("Error");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ADAC500-72BD-4050-A356-0DD717730C03}"/>
              </a:ext>
            </a:extLst>
          </p:cNvPr>
          <p:cNvSpPr/>
          <p:nvPr/>
        </p:nvSpPr>
        <p:spPr>
          <a:xfrm>
            <a:off x="346649" y="6309320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https://judge.softuni.bg/Contests/Practice/Index/3155#6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A521CCC-801F-42C4-9928-0B67C704A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74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999" dirty="0"/>
              <a:t>Чрез</a:t>
            </a:r>
            <a:r>
              <a:rPr lang="en-US" sz="2999" dirty="0"/>
              <a:t>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switch-case</a:t>
            </a:r>
            <a:r>
              <a:rPr lang="en-US" sz="2999" dirty="0"/>
              <a:t>, </a:t>
            </a:r>
            <a:r>
              <a:rPr lang="bg-BG" sz="2999" dirty="0"/>
              <a:t>можем да изпълняваме един и същ код за </a:t>
            </a:r>
            <a:br>
              <a:rPr lang="en-US" sz="2999" dirty="0"/>
            </a:br>
            <a:r>
              <a:rPr lang="bg-BG" sz="2999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 </a:t>
            </a:r>
            <a:r>
              <a:rPr lang="en-US" dirty="0"/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9586" y="1797110"/>
            <a:ext cx="3732828" cy="49080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е 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599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5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default: 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5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2397" y="2755365"/>
            <a:ext cx="2133044" cy="2133044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59B7537-8D30-497C-BB83-B491D90A0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3259" y="3220866"/>
            <a:ext cx="4387355" cy="1479008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Кодът ще се изпълни ако някое от трите условия в серията е вярно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5AF09DB-B265-441B-9927-3D1DA75984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718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268436"/>
            <a:ext cx="11801748" cy="5568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99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2999" dirty="0"/>
              <a:t>Чете ден от седмицата (</a:t>
            </a:r>
            <a:r>
              <a:rPr lang="bg-BG" sz="2999" b="1" dirty="0">
                <a:solidFill>
                  <a:schemeClr val="bg1"/>
                </a:solidFill>
              </a:rPr>
              <a:t>текст</a:t>
            </a:r>
            <a:r>
              <a:rPr lang="bg-BG" sz="2999" dirty="0"/>
              <a:t>)</a:t>
            </a:r>
            <a:r>
              <a:rPr lang="en-GB" sz="2999" dirty="0"/>
              <a:t> - </a:t>
            </a:r>
            <a:r>
              <a:rPr lang="bg-BG" sz="2999" dirty="0"/>
              <a:t>въведен от потребителя</a:t>
            </a:r>
            <a:endParaRPr lang="en-US" sz="2999" dirty="0"/>
          </a:p>
          <a:p>
            <a:pPr lvl="1">
              <a:lnSpc>
                <a:spcPct val="100000"/>
              </a:lnSpc>
            </a:pPr>
            <a:r>
              <a:rPr lang="bg-BG" sz="2999" dirty="0"/>
              <a:t>Ако денят е работен</a:t>
            </a:r>
            <a:r>
              <a:rPr lang="en-GB" sz="2999" dirty="0"/>
              <a:t> - </a:t>
            </a:r>
            <a:r>
              <a:rPr lang="bg-BG" sz="2999" dirty="0"/>
              <a:t>отпечатва на конзолата </a:t>
            </a:r>
            <a:r>
              <a:rPr lang="en-US" sz="2999" dirty="0"/>
              <a:t>"</a:t>
            </a:r>
            <a:r>
              <a:rPr lang="en-US" sz="2999" b="1" dirty="0">
                <a:solidFill>
                  <a:schemeClr val="bg1"/>
                </a:solidFill>
              </a:rPr>
              <a:t>Working day</a:t>
            </a:r>
            <a:r>
              <a:rPr lang="en-US" sz="2999" dirty="0"/>
              <a:t>"</a:t>
            </a:r>
          </a:p>
          <a:p>
            <a:pPr lvl="1">
              <a:lnSpc>
                <a:spcPct val="100000"/>
              </a:lnSpc>
            </a:pPr>
            <a:r>
              <a:rPr lang="bg-BG" sz="2999" dirty="0"/>
              <a:t>Ако денят е почивен</a:t>
            </a:r>
            <a:r>
              <a:rPr lang="en-GB" sz="2999" dirty="0"/>
              <a:t> - </a:t>
            </a:r>
            <a:r>
              <a:rPr lang="bg-BG" sz="2999" dirty="0"/>
              <a:t>отпечатва на конзолата </a:t>
            </a:r>
            <a:r>
              <a:rPr lang="en-GB" sz="2999" dirty="0"/>
              <a:t>"</a:t>
            </a:r>
            <a:r>
              <a:rPr lang="en-GB" sz="2999" b="1" dirty="0">
                <a:solidFill>
                  <a:schemeClr val="bg1"/>
                </a:solidFill>
              </a:rPr>
              <a:t>Weekend</a:t>
            </a:r>
            <a:r>
              <a:rPr lang="en-GB" sz="2999" dirty="0"/>
              <a:t>"</a:t>
            </a:r>
            <a:endParaRPr lang="bg-BG" sz="2999" dirty="0"/>
          </a:p>
          <a:p>
            <a:pPr lvl="1">
              <a:lnSpc>
                <a:spcPct val="100000"/>
              </a:lnSpc>
            </a:pPr>
            <a:r>
              <a:rPr lang="en-GB" sz="2999" dirty="0"/>
              <a:t>A</a:t>
            </a:r>
            <a:r>
              <a:rPr lang="bg-BG" sz="2999" dirty="0"/>
              <a:t>ко се въведе текст различен от ден от седмицата</a:t>
            </a:r>
            <a:r>
              <a:rPr lang="en-GB" sz="2999" dirty="0"/>
              <a:t> - o</a:t>
            </a:r>
            <a:r>
              <a:rPr lang="bg-BG" sz="2999" dirty="0"/>
              <a:t>тпечатва на конзолата </a:t>
            </a:r>
            <a:r>
              <a:rPr lang="en-US" sz="2999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999" dirty="0"/>
              <a:t>"</a:t>
            </a:r>
            <a:endParaRPr lang="bg-BG" sz="2999" dirty="0"/>
          </a:p>
          <a:p>
            <a:pPr>
              <a:lnSpc>
                <a:spcPct val="100000"/>
              </a:lnSpc>
            </a:pPr>
            <a:r>
              <a:rPr lang="bg-BG" sz="3199" dirty="0"/>
              <a:t>Примерен вход и изход</a:t>
            </a:r>
            <a:r>
              <a:rPr lang="en-US" sz="3199" dirty="0"/>
              <a:t>:</a:t>
            </a:r>
            <a:endParaRPr lang="bg-BG" sz="3199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Почивен или работен ден –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673304" y="5559089"/>
            <a:ext cx="4812352" cy="560831"/>
            <a:chOff x="1377621" y="4649440"/>
            <a:chExt cx="2395572" cy="5609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Working day</a:t>
              </a:r>
              <a:endParaRPr lang="bg-BG" sz="2799" b="1" dirty="0">
                <a:solidFill>
                  <a:srgbClr val="234465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621" y="4649440"/>
              <a:ext cx="843921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en-US" sz="2799" b="1" noProof="1">
                  <a:latin typeface="Consolas" panose="020B0609020204030204" pitchFamily="49" charset="0"/>
                  <a:cs typeface="Arial" panose="020B0604020202020204" pitchFamily="34" charset="0"/>
                </a:rPr>
                <a:t>Monday</a:t>
              </a:r>
              <a:endParaRPr lang="it-IT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3199" dirty="0">
                <a:solidFill>
                  <a:srgbClr val="FFA000"/>
                </a:solidFill>
                <a:latin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057911" y="5559089"/>
            <a:ext cx="4581533" cy="560831"/>
            <a:chOff x="1493111" y="5657514"/>
            <a:chExt cx="2266336" cy="5609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110" y="5657514"/>
              <a:ext cx="111533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Weekend</a:t>
              </a:r>
              <a:endParaRPr lang="bg-BG" sz="2799" b="1" dirty="0">
                <a:solidFill>
                  <a:srgbClr val="234465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111" y="5678343"/>
              <a:ext cx="77185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Sunday</a:t>
              </a:r>
              <a:endParaRPr lang="it-IT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316232" y="5841308"/>
              <a:ext cx="260576" cy="2416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 dirty="0">
                <a:solidFill>
                  <a:srgbClr val="FFA000"/>
                </a:solidFill>
                <a:latin typeface="Calibri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3B7D62D1-33EE-4D24-8BAA-350326E66C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169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Почивен или работен ден – решение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3081786" y="1134598"/>
            <a:ext cx="6163395" cy="52502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1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1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(day)</a:t>
            </a:r>
            <a:r>
              <a:rPr lang="bg-BG" sz="21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199" b="1" noProof="1">
              <a:solidFill>
                <a:srgbClr val="FFA000"/>
              </a:solidFill>
              <a:latin typeface="Consolas" pitchFamily="49" charset="0"/>
              <a:cs typeface="Consolas" pitchFamily="49" charset="0"/>
            </a:endParaRPr>
          </a:p>
          <a:p>
            <a:pPr indent="-457063"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21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Monday</a:t>
            </a:r>
            <a:r>
              <a:rPr lang="en-US" sz="2199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Tuesday</a:t>
            </a:r>
            <a:r>
              <a:rPr lang="en-US" sz="2199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en-US" sz="21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TODO</a:t>
            </a:r>
            <a:endParaRPr lang="bg-BG" sz="21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bg-BG" sz="2199" b="1" noProof="1">
                <a:latin typeface="Consolas" panose="020B0609020204030204" pitchFamily="49" charset="0"/>
              </a:rPr>
              <a:t>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("Working day");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break;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Saturday</a:t>
            </a:r>
            <a:r>
              <a:rPr lang="en-US" sz="2199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Sunday</a:t>
            </a:r>
            <a:r>
              <a:rPr lang="en-US" sz="2199" b="1" dirty="0">
                <a:latin typeface="Consolas" panose="020B0609020204030204" pitchFamily="49" charset="0"/>
              </a:rPr>
              <a:t>": </a:t>
            </a:r>
            <a:endParaRPr lang="bg-BG" sz="2199" b="1" dirty="0">
              <a:latin typeface="Consolas" panose="020B0609020204030204" pitchFamily="49" charset="0"/>
            </a:endParaRPr>
          </a:p>
          <a:p>
            <a:r>
              <a:rPr lang="bg-BG" sz="2199" b="1" noProof="1">
                <a:latin typeface="Consolas" panose="020B0609020204030204" pitchFamily="49" charset="0"/>
              </a:rPr>
              <a:t>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("Weekend");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break;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default:</a:t>
            </a:r>
            <a:endParaRPr lang="bg-BG" sz="2199" b="1" dirty="0">
              <a:latin typeface="Consolas" panose="020B0609020204030204" pitchFamily="49" charset="0"/>
            </a:endParaRPr>
          </a:p>
          <a:p>
            <a:r>
              <a:rPr lang="bg-BG" sz="2199" b="1" noProof="1">
                <a:latin typeface="Consolas" panose="020B0609020204030204" pitchFamily="49" charset="0"/>
              </a:rPr>
              <a:t>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("Error"); </a:t>
            </a:r>
            <a:endParaRPr lang="bg-BG" sz="2199" b="1" dirty="0">
              <a:latin typeface="Consolas" panose="020B0609020204030204" pitchFamily="49" charset="0"/>
            </a:endParaRPr>
          </a:p>
          <a:p>
            <a:r>
              <a:rPr lang="bg-BG" sz="2199" b="1" dirty="0">
                <a:latin typeface="Consolas" panose="020B0609020204030204" pitchFamily="49" charset="0"/>
              </a:rPr>
              <a:t>   </a:t>
            </a:r>
            <a:r>
              <a:rPr lang="en-US" sz="2199" b="1" dirty="0">
                <a:latin typeface="Consolas" panose="020B0609020204030204" pitchFamily="49" charset="0"/>
              </a:rPr>
              <a:t>break;</a:t>
            </a:r>
            <a:endParaRPr lang="en-US" sz="2199" b="1" noProof="1">
              <a:latin typeface="Consolas" panose="020B0609020204030204" pitchFamily="49" charset="0"/>
              <a:cs typeface="Consolas" pitchFamily="49" charset="0"/>
            </a:endParaRPr>
          </a:p>
          <a:p>
            <a:pPr indent="-457063"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199" b="1" noProof="1">
                <a:latin typeface="Consolas" panose="020B0609020204030204" pitchFamily="49" charset="0"/>
                <a:cs typeface="Consolas" pitchFamily="49" charset="0"/>
              </a:rPr>
              <a:t>}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9AAF95-68B3-4A04-AB68-54BBB692D7F9}"/>
              </a:ext>
            </a:extLst>
          </p:cNvPr>
          <p:cNvSpPr/>
          <p:nvPr/>
        </p:nvSpPr>
        <p:spPr>
          <a:xfrm>
            <a:off x="346649" y="6413370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https://judge.softuni.bg/Contests/Practice/Index/3155#7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1575B46-2D10-4745-AE66-DCD2492B4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49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</a:t>
            </a:r>
            <a:r>
              <a:rPr lang="bg-BG" b="1" dirty="0">
                <a:solidFill>
                  <a:schemeClr val="bg1"/>
                </a:solidFill>
              </a:rPr>
              <a:t>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banana, apple, kiwi, cherry, lemon, grapes</a:t>
            </a:r>
            <a:endParaRPr lang="bg-BG" dirty="0"/>
          </a:p>
          <a:p>
            <a:pPr lvl="2"/>
            <a:r>
              <a:rPr lang="bg-BG" dirty="0"/>
              <a:t>Зеленчуци:</a:t>
            </a:r>
            <a:r>
              <a:rPr lang="en-US" dirty="0"/>
              <a:t> tomato, cucumber, pepper, carrot</a:t>
            </a:r>
            <a:endParaRPr lang="bg-BG" dirty="0"/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199" dirty="0"/>
              <a:t>Примерен вход и изход:</a:t>
            </a:r>
            <a:endParaRPr lang="en-US" sz="3199" dirty="0"/>
          </a:p>
          <a:p>
            <a:pPr>
              <a:spcBef>
                <a:spcPts val="1000"/>
              </a:spcBef>
            </a:pP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Плод или зеленчук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559853" y="5726771"/>
            <a:ext cx="2942797" cy="523084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04273" y="5661248"/>
            <a:ext cx="3457318" cy="523084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86776" y="5693613"/>
            <a:ext cx="4098468" cy="540062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6216600A-8359-48E5-92EB-C75E8F4462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512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Плод или зеленчук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56845" y="1221860"/>
            <a:ext cx="6478313" cy="5014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99" b="1" noProof="1">
                <a:latin typeface="Consolas" panose="020B0609020204030204" pitchFamily="49" charset="0"/>
              </a:rPr>
              <a:t>switch (food)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{</a:t>
            </a:r>
          </a:p>
          <a:p>
            <a:r>
              <a:rPr lang="bg-BG" sz="1999" b="1" noProof="1">
                <a:latin typeface="Consolas" panose="020B0609020204030204" pitchFamily="49" charset="0"/>
              </a:rPr>
              <a:t>   </a:t>
            </a:r>
            <a:r>
              <a:rPr lang="en-US" sz="1999" b="1" noProof="1">
                <a:latin typeface="Consolas" panose="020B0609020204030204" pitchFamily="49" charset="0"/>
              </a:rPr>
              <a:t>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banana</a:t>
            </a:r>
            <a:r>
              <a:rPr lang="en-US" sz="1999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</a:t>
            </a:r>
            <a:r>
              <a:rPr lang="en-US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</a:t>
            </a:r>
            <a:r>
              <a:rPr lang="bg-BG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O</a:t>
            </a:r>
            <a:r>
              <a:rPr lang="en-US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: </a:t>
            </a:r>
            <a:r>
              <a:rPr lang="bg-BG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добавете всички плодове</a:t>
            </a:r>
            <a:endParaRPr lang="en-US" sz="1999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999" b="1" noProof="1">
                <a:latin typeface="Consolas" panose="020B0609020204030204" pitchFamily="49" charset="0"/>
              </a:rPr>
              <a:t>   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grapes</a:t>
            </a:r>
            <a:r>
              <a:rPr lang="en-US" sz="1999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</a:t>
            </a:r>
            <a:r>
              <a:rPr lang="bg-BG" sz="1999" b="1" noProof="1">
                <a:latin typeface="Consolas" panose="020B0609020204030204" pitchFamily="49" charset="0"/>
              </a:rPr>
              <a:t>  </a:t>
            </a:r>
            <a:r>
              <a:rPr lang="en-US" sz="1999" b="1" noProof="1">
                <a:latin typeface="Consolas" panose="020B0609020204030204" pitchFamily="49" charset="0"/>
              </a:rPr>
              <a:t>Console.WriteLine("fruit");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tomato</a:t>
            </a:r>
            <a:r>
              <a:rPr lang="en-US" sz="1999" b="1" noProof="1">
                <a:latin typeface="Consolas" panose="020B0609020204030204" pitchFamily="49" charset="0"/>
              </a:rPr>
              <a:t>"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</a:t>
            </a:r>
            <a:r>
              <a:rPr lang="en-US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TODO</a:t>
            </a:r>
            <a:r>
              <a:rPr lang="bg-BG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: добавете всички зеленчуци</a:t>
            </a:r>
            <a:endParaRPr lang="en-US" sz="1999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999" b="1" noProof="1">
                <a:latin typeface="Consolas" panose="020B0609020204030204" pitchFamily="49" charset="0"/>
              </a:rPr>
              <a:t>   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carrot</a:t>
            </a:r>
            <a:r>
              <a:rPr lang="en-US" sz="1999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Console.WriteLine("vegetable");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default: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Console.WriteLine("unknown");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}</a:t>
            </a:r>
            <a:endParaRPr lang="en-US" sz="1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613A2B0-2D54-4D4A-80D0-9CA617AE7646}"/>
              </a:ext>
            </a:extLst>
          </p:cNvPr>
          <p:cNvSpPr/>
          <p:nvPr/>
        </p:nvSpPr>
        <p:spPr>
          <a:xfrm>
            <a:off x="346649" y="6381288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https://judge.softuni.bg/Contests/Practice/Index/3155#14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524FCA-91C0-418C-8961-8126671A85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25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30149"/>
            <a:ext cx="11800593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65983" y="1626884"/>
            <a:ext cx="11053929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400" dirty="0">
                <a:solidFill>
                  <a:schemeClr val="bg2"/>
                </a:solidFill>
              </a:rPr>
              <a:t>Логически изрази и проверки</a:t>
            </a: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и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if-else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Серии от проверки -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else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Живот на променливата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Условна конструкция –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switch-case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8B4BDF5-8C0F-4609-8156-F36C0B6836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811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6580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A12DD2-2224-475B-B82C-4CCCB5DE2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663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23F4C1-803B-4F52-9DFF-90317B17CF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3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92609788"/>
              </p:ext>
            </p:extLst>
          </p:nvPr>
        </p:nvGraphicFramePr>
        <p:xfrm>
          <a:off x="2271997" y="1314552"/>
          <a:ext cx="9501097" cy="4875531"/>
        </p:xfrm>
        <a:graphic>
          <a:graphicData uri="http://schemas.openxmlformats.org/drawingml/2006/table">
            <a:tbl>
              <a:tblPr/>
              <a:tblGrid>
                <a:gridCol w="3677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7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1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155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6EF870F0-F6F3-4547-B542-CB6483E79A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6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Сравняване на стойности (1)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694" y="3429001"/>
            <a:ext cx="3047206" cy="228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271435" y="3536308"/>
            <a:ext cx="1633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271434" y="3997973"/>
            <a:ext cx="1633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258358" y="5021262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247140" y="4514328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258358" y="5466057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263445" y="5927722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6A5D077C-E5AF-4C1D-A017-9B9356988C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9360419A-F876-43DB-8A13-4F493312E117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en-US" sz="3599" dirty="0"/>
              <a:t>В програмирането можем да сравняваме стойности</a:t>
            </a:r>
          </a:p>
          <a:p>
            <a:pPr marL="1066099" lvl="1" indent="-457063"/>
            <a:r>
              <a:rPr lang="en-US" sz="3399" dirty="0"/>
              <a:t>Резултатът от логическите изрази е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399" dirty="0"/>
              <a:t> или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FC53F4A-CEC3-48C6-9F8D-330C6736AB37}"/>
              </a:ext>
            </a:extLst>
          </p:cNvPr>
          <p:cNvSpPr txBox="1">
            <a:spLocks/>
          </p:cNvSpPr>
          <p:nvPr/>
        </p:nvSpPr>
        <p:spPr>
          <a:xfrm>
            <a:off x="876000" y="2559273"/>
            <a:ext cx="5407475" cy="38909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int a = 5;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int b = 10;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&lt; b);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&gt; 0);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&gt; 100);    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&lt; a);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&lt;= 5);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Console.WriteLine(b == 2 * a); </a:t>
            </a:r>
          </a:p>
        </p:txBody>
      </p:sp>
    </p:spTree>
    <p:extLst>
      <p:ext uri="{BB962C8B-B14F-4D97-AF65-F5344CB8AC3E}">
        <p14:creationId xmlns:p14="http://schemas.microsoft.com/office/powerpoint/2010/main" val="119630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56526B1-2F88-444F-AF08-C1F3AA28099A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en-US" sz="3599" dirty="0"/>
              <a:t>Сравняване на текст чрез оператор за равенство (</a:t>
            </a:r>
            <a:r>
              <a:rPr lang="en-US" sz="3599" b="1" dirty="0">
                <a:solidFill>
                  <a:schemeClr val="bg1"/>
                </a:solidFill>
              </a:rPr>
              <a:t>==</a:t>
            </a:r>
            <a:r>
              <a:rPr lang="en-US" sz="3599" dirty="0"/>
              <a:t>) 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0A65DF2-3B30-4BCA-BC81-F29D678AC7A1}"/>
              </a:ext>
            </a:extLst>
          </p:cNvPr>
          <p:cNvSpPr txBox="1">
            <a:spLocks/>
          </p:cNvSpPr>
          <p:nvPr/>
        </p:nvSpPr>
        <p:spPr>
          <a:xfrm>
            <a:off x="837983" y="4501678"/>
            <a:ext cx="6937486" cy="19473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>
                <a:solidFill>
                  <a:schemeClr val="tx1"/>
                </a:solidFill>
              </a:rPr>
              <a:t>string a = </a:t>
            </a:r>
            <a:r>
              <a:rPr lang="en-US" sz="2799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>
                <a:solidFill>
                  <a:schemeClr val="tx1"/>
                </a:solidFill>
              </a:rPr>
              <a:t>string b = </a:t>
            </a:r>
            <a:r>
              <a:rPr lang="en-US" sz="2799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>
                <a:solidFill>
                  <a:schemeClr val="tx1"/>
                </a:solidFill>
              </a:rPr>
              <a:t>Console.WriteLine(a </a:t>
            </a:r>
            <a:r>
              <a:rPr lang="en-US" sz="2799" dirty="0">
                <a:solidFill>
                  <a:schemeClr val="bg1"/>
                </a:solidFill>
              </a:rPr>
              <a:t>==</a:t>
            </a:r>
            <a:r>
              <a:rPr lang="en-US" sz="2799" dirty="0">
                <a:solidFill>
                  <a:schemeClr val="tx1"/>
                </a:solidFill>
              </a:rPr>
              <a:t> b);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1FBC75C-E618-44FC-90CC-E3EB17D3A040}"/>
              </a:ext>
            </a:extLst>
          </p:cNvPr>
          <p:cNvSpPr txBox="1">
            <a:spLocks/>
          </p:cNvSpPr>
          <p:nvPr/>
        </p:nvSpPr>
        <p:spPr>
          <a:xfrm>
            <a:off x="837983" y="2162299"/>
            <a:ext cx="6937486" cy="19211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dirty="0"/>
              <a:t>string a = "Examplе";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dirty="0"/>
              <a:t>string b = 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dirty="0"/>
              <a:t>Console.WriteLine(a </a:t>
            </a:r>
            <a:r>
              <a:rPr lang="en-GB" sz="2799" dirty="0">
                <a:solidFill>
                  <a:schemeClr val="bg1"/>
                </a:solidFill>
              </a:rPr>
              <a:t>==</a:t>
            </a:r>
            <a:r>
              <a:rPr lang="en-GB" sz="2799" dirty="0"/>
              <a:t> b); 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761FA74A-9490-47EF-98EA-82A1E854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noProof="1"/>
              <a:t>Сравняване на стойности (2) </a:t>
            </a:r>
          </a:p>
        </p:txBody>
      </p:sp>
      <p:sp>
        <p:nvSpPr>
          <p:cNvPr id="21" name="Текстово поле 10">
            <a:extLst>
              <a:ext uri="{FF2B5EF4-FFF2-40B4-BE49-F238E27FC236}">
                <a16:creationId xmlns:a16="http://schemas.microsoft.com/office/drawing/2014/main" id="{1468B05A-A017-4F4F-80D6-E48143C1316B}"/>
              </a:ext>
            </a:extLst>
          </p:cNvPr>
          <p:cNvSpPr txBox="1"/>
          <p:nvPr/>
        </p:nvSpPr>
        <p:spPr>
          <a:xfrm>
            <a:off x="5936962" y="3166977"/>
            <a:ext cx="1838507" cy="52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699" i="0" noProof="1"/>
              <a:t> </a:t>
            </a:r>
            <a:r>
              <a:rPr lang="en-US" sz="2699" i="0" noProof="1">
                <a:solidFill>
                  <a:schemeClr val="accent2"/>
                </a:solidFill>
              </a:rPr>
              <a:t>// </a:t>
            </a:r>
            <a:r>
              <a:rPr lang="en-US" sz="2699" noProof="1">
                <a:solidFill>
                  <a:schemeClr val="accent2"/>
                </a:solidFill>
              </a:rPr>
              <a:t>true</a:t>
            </a:r>
            <a:endParaRPr lang="en-US" sz="2699" dirty="0">
              <a:solidFill>
                <a:schemeClr val="accent2"/>
              </a:solidFill>
            </a:endParaRPr>
          </a:p>
        </p:txBody>
      </p:sp>
      <p:sp>
        <p:nvSpPr>
          <p:cNvPr id="22" name="Текстово поле 12">
            <a:extLst>
              <a:ext uri="{FF2B5EF4-FFF2-40B4-BE49-F238E27FC236}">
                <a16:creationId xmlns:a16="http://schemas.microsoft.com/office/drawing/2014/main" id="{E7096311-35FD-4606-997C-4ADA879D0EE9}"/>
              </a:ext>
            </a:extLst>
          </p:cNvPr>
          <p:cNvSpPr txBox="1"/>
          <p:nvPr/>
        </p:nvSpPr>
        <p:spPr>
          <a:xfrm>
            <a:off x="6094414" y="5801380"/>
            <a:ext cx="1846288" cy="52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699" i="0" noProof="1">
                <a:solidFill>
                  <a:schemeClr val="accent2"/>
                </a:solidFill>
              </a:rPr>
              <a:t>// </a:t>
            </a:r>
            <a:r>
              <a:rPr lang="en-US" sz="2699" noProof="1">
                <a:solidFill>
                  <a:schemeClr val="accent2"/>
                </a:solidFill>
              </a:rPr>
              <a:t>true</a:t>
            </a:r>
            <a:endParaRPr lang="en-US" sz="2699" dirty="0">
              <a:solidFill>
                <a:schemeClr val="accent2"/>
              </a:solidFill>
            </a:endParaRPr>
          </a:p>
        </p:txBody>
      </p:sp>
      <p:sp>
        <p:nvSpPr>
          <p:cNvPr id="23" name="AutoShape 7">
            <a:extLst>
              <a:ext uri="{FF2B5EF4-FFF2-40B4-BE49-F238E27FC236}">
                <a16:creationId xmlns:a16="http://schemas.microsoft.com/office/drawing/2014/main" id="{18A181FD-DDA3-4F4C-9C39-F57DA0F71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924" y="4463731"/>
            <a:ext cx="3057387" cy="1055333"/>
          </a:xfrm>
          <a:prstGeom prst="wedgeRoundRectCallout">
            <a:avLst>
              <a:gd name="adj1" fmla="val -57003"/>
              <a:gd name="adj2" fmla="val 42587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Въвеждане на еднаква стойност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DD173CDC-BF1E-4064-AED9-DDDB3F121A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2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2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54C5E6C-C10D-457F-BE66-8225099BDE04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bool</a:t>
            </a:r>
            <a:r>
              <a:rPr lang="en-US" dirty="0"/>
              <a:t> – </a:t>
            </a:r>
            <a:r>
              <a:rPr lang="en-US" dirty="0">
                <a:solidFill>
                  <a:srgbClr val="234465"/>
                </a:solidFill>
              </a:rPr>
              <a:t>ключова</a:t>
            </a:r>
            <a:r>
              <a:rPr lang="en-US" dirty="0"/>
              <a:t> дума, с която се инициализира булева променлива </a:t>
            </a:r>
          </a:p>
          <a:p>
            <a:pPr marL="457063" indent="-457063"/>
            <a:r>
              <a:rPr lang="en-US" dirty="0"/>
              <a:t>Има само следните две стойности </a:t>
            </a:r>
            <a:r>
              <a:rPr lang="en-US" b="1" dirty="0">
                <a:solidFill>
                  <a:schemeClr val="bg1"/>
                </a:solidFill>
              </a:rPr>
              <a:t>true </a:t>
            </a:r>
            <a:r>
              <a:rPr lang="en-US" dirty="0"/>
              <a:t>(вярно) или </a:t>
            </a:r>
            <a:r>
              <a:rPr lang="en-US" b="1" dirty="0">
                <a:solidFill>
                  <a:schemeClr val="bg1"/>
                </a:solidFill>
              </a:rPr>
              <a:t>false </a:t>
            </a:r>
            <a:r>
              <a:rPr lang="en-US" dirty="0"/>
              <a:t>(грешно)</a:t>
            </a:r>
          </a:p>
          <a:p>
            <a:pPr marL="457063" indent="-457063"/>
            <a:endParaRPr lang="en-US" dirty="0"/>
          </a:p>
          <a:p>
            <a:pPr marL="457063" indent="-457063"/>
            <a:r>
              <a:rPr lang="en-US" dirty="0"/>
              <a:t>Може да се създаде и с условие, което се свежда до true или false</a:t>
            </a:r>
          </a:p>
          <a:p>
            <a:pPr marL="457063" indent="-457063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F63DAD8-8B6B-4A87-96DB-ADC08F2E4B64}"/>
              </a:ext>
            </a:extLst>
          </p:cNvPr>
          <p:cNvSpPr txBox="1">
            <a:spLocks/>
          </p:cNvSpPr>
          <p:nvPr/>
        </p:nvSpPr>
        <p:spPr>
          <a:xfrm>
            <a:off x="3991209" y="3429000"/>
            <a:ext cx="4206407" cy="6658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GB" sz="2799" dirty="0"/>
              <a:t>bool isValid = </a:t>
            </a:r>
            <a:r>
              <a:rPr lang="en-GB" sz="2799" dirty="0">
                <a:solidFill>
                  <a:schemeClr val="bg1"/>
                </a:solidFill>
              </a:rPr>
              <a:t>true</a:t>
            </a:r>
            <a:r>
              <a:rPr lang="en-GB" sz="2799" dirty="0"/>
              <a:t>;</a:t>
            </a: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A3EA4C2A-7184-4546-B067-FE13C1D5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dirty="0"/>
              <a:t>Булева променлива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BADC8A-913D-4878-B82D-5C3CB174B566}"/>
              </a:ext>
            </a:extLst>
          </p:cNvPr>
          <p:cNvSpPr txBox="1">
            <a:spLocks/>
          </p:cNvSpPr>
          <p:nvPr/>
        </p:nvSpPr>
        <p:spPr>
          <a:xfrm>
            <a:off x="3576970" y="5498461"/>
            <a:ext cx="5034883" cy="649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C15D463-1224-4CD6-9340-4F38491A17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 – Пример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2032060" y="1874776"/>
            <a:ext cx="8127883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int a = 5;</a:t>
            </a:r>
            <a:endParaRPr lang="bg-BG" sz="2799" dirty="0"/>
          </a:p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  <a:p>
            <a:r>
              <a:rPr lang="en-US" sz="2799" dirty="0"/>
              <a:t>Console.WriteLine(isPositive); </a:t>
            </a:r>
            <a:r>
              <a:rPr lang="en-US" sz="2799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2032060" y="4103825"/>
            <a:ext cx="8127883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int a = -5;</a:t>
            </a:r>
            <a:endParaRPr lang="bg-BG" sz="2799" dirty="0"/>
          </a:p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  <a:p>
            <a:r>
              <a:rPr lang="en-US" sz="2799" dirty="0"/>
              <a:t>Console.WriteLine(isPositive); </a:t>
            </a:r>
            <a:r>
              <a:rPr lang="en-US" sz="2799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D0B727D-EB78-4DF4-B08C-487ABA1B45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9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112" y="1600679"/>
            <a:ext cx="2973779" cy="192831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4A91321-777F-4D35-97D4-D70E34D74E0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304419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9AB75BA2-BE16-45C9-AE8C-B0BC0AD6DEA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3547</TotalTime>
  <Words>2101</Words>
  <Application>Microsoft Macintosh PowerPoint</Application>
  <PresentationFormat>Widescreen</PresentationFormat>
  <Paragraphs>419</Paragraphs>
  <Slides>39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</vt:lpstr>
      <vt:lpstr>Условни конструкции</vt:lpstr>
      <vt:lpstr>Съдържание</vt:lpstr>
      <vt:lpstr>Оператори за сравнение</vt:lpstr>
      <vt:lpstr>Оператори за сравнение</vt:lpstr>
      <vt:lpstr>Сравняване на стойности (1)</vt:lpstr>
      <vt:lpstr>Сравняване на стойности (2) </vt:lpstr>
      <vt:lpstr>Булева променлива</vt:lpstr>
      <vt:lpstr>Булева променлива – Пример</vt:lpstr>
      <vt:lpstr>Прости проверки</vt:lpstr>
      <vt:lpstr>Прости проверки</vt:lpstr>
      <vt:lpstr>Отлична оценка – условие</vt:lpstr>
      <vt:lpstr>PowerPoint Presentation</vt:lpstr>
      <vt:lpstr>Прости проверки – If-else</vt:lpstr>
      <vt:lpstr>Блок от код (1)</vt:lpstr>
      <vt:lpstr>Блок от код (2)</vt:lpstr>
      <vt:lpstr>По-голямото число – условие</vt:lpstr>
      <vt:lpstr>PowerPoint Presentation</vt:lpstr>
      <vt:lpstr>Четно или нечетно число – условие</vt:lpstr>
      <vt:lpstr>Четно или нечетно – решение</vt:lpstr>
      <vt:lpstr>Серии от проверки</vt:lpstr>
      <vt:lpstr>Серии от проверки</vt:lpstr>
      <vt:lpstr>Серия от проверки – пример</vt:lpstr>
      <vt:lpstr>Лица на фигури – условие</vt:lpstr>
      <vt:lpstr>Лица на фигури – решение</vt:lpstr>
      <vt:lpstr>Диапазон на използване</vt:lpstr>
      <vt:lpstr>Живот на променлива</vt:lpstr>
      <vt:lpstr>Условна конструкция Switch-case</vt:lpstr>
      <vt:lpstr>Условна конструкция Switch-case</vt:lpstr>
      <vt:lpstr>Ден от седмицата – условие</vt:lpstr>
      <vt:lpstr>Ден от седмицата – решение</vt:lpstr>
      <vt:lpstr>Множество случаи в Switch-case</vt:lpstr>
      <vt:lpstr>Почивен или работен ден – условие</vt:lpstr>
      <vt:lpstr>Почивен или работен ден – решение</vt:lpstr>
      <vt:lpstr>Плод или зеленчук – условие</vt:lpstr>
      <vt:lpstr>Плод или зеленчук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42</cp:revision>
  <dcterms:created xsi:type="dcterms:W3CDTF">2018-05-23T13:08:44Z</dcterms:created>
  <dcterms:modified xsi:type="dcterms:W3CDTF">2023-01-03T09:06:56Z</dcterms:modified>
  <cp:category>computer programming;programming;C#;програмиране;кодиране</cp:category>
</cp:coreProperties>
</file>