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0"/>
  </p:notesMasterIdLst>
  <p:handoutMasterIdLst>
    <p:handoutMasterId r:id="rId21"/>
  </p:handoutMasterIdLst>
  <p:sldIdLst>
    <p:sldId id="657" r:id="rId3"/>
    <p:sldId id="504" r:id="rId4"/>
    <p:sldId id="594" r:id="rId5"/>
    <p:sldId id="595" r:id="rId6"/>
    <p:sldId id="596" r:id="rId7"/>
    <p:sldId id="598" r:id="rId8"/>
    <p:sldId id="599" r:id="rId9"/>
    <p:sldId id="606" r:id="rId10"/>
    <p:sldId id="607" r:id="rId11"/>
    <p:sldId id="608" r:id="rId12"/>
    <p:sldId id="609" r:id="rId13"/>
    <p:sldId id="611" r:id="rId14"/>
    <p:sldId id="612" r:id="rId15"/>
    <p:sldId id="571" r:id="rId16"/>
    <p:sldId id="489" r:id="rId17"/>
    <p:sldId id="656" r:id="rId18"/>
    <p:sldId id="289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2FFFA0-CEB5-440C-ACA1-7FD5177D9441}">
          <p14:sldIdLst>
            <p14:sldId id="657"/>
            <p14:sldId id="504"/>
          </p14:sldIdLst>
        </p14:section>
        <p14:section name="Generating Combinations" id="{8F575EBC-EBF1-4273-AA3C-E3AB293880B9}">
          <p14:sldIdLst>
            <p14:sldId id="594"/>
            <p14:sldId id="595"/>
            <p14:sldId id="596"/>
            <p14:sldId id="598"/>
            <p14:sldId id="599"/>
          </p14:sldIdLst>
        </p14:section>
        <p14:section name="Backtracking" id="{42A7CEB6-3E01-4A47-A983-72CB714E6914}">
          <p14:sldIdLst>
            <p14:sldId id="606"/>
            <p14:sldId id="607"/>
            <p14:sldId id="608"/>
            <p14:sldId id="609"/>
            <p14:sldId id="611"/>
            <p14:sldId id="612"/>
          </p14:sldIdLst>
        </p14:section>
        <p14:section name="Conclusion" id="{BE19E946-C692-47D9-8222-184D4E68332D}">
          <p14:sldIdLst>
            <p14:sldId id="571"/>
            <p14:sldId id="489"/>
            <p14:sldId id="656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32737E"/>
    <a:srgbClr val="38808C"/>
    <a:srgbClr val="000000"/>
    <a:srgbClr val="6999A3"/>
    <a:srgbClr val="5E919B"/>
    <a:srgbClr val="A6C4E2"/>
    <a:srgbClr val="2F6B75"/>
    <a:srgbClr val="4193A1"/>
    <a:srgbClr val="50A9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533" autoAdjust="0"/>
  </p:normalViewPr>
  <p:slideViewPr>
    <p:cSldViewPr>
      <p:cViewPr varScale="1">
        <p:scale>
          <a:sx n="86" d="100"/>
          <a:sy n="86" d="100"/>
        </p:scale>
        <p:origin x="499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Recurre</a:t>
          </a:r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</dgm:pt>
    <dgm:pt modelId="{4DCBAF7D-212D-4007-8B6F-4054CE7F3658}" type="pres">
      <dgm:prSet presAssocID="{E9600514-A53D-404A-A8B6-0138B51D9268}" presName="Name9" presStyleLbl="parChTrans1D2" presStyleIdx="0" presStyleCnt="5"/>
      <dgm:spPr/>
    </dgm:pt>
    <dgm:pt modelId="{82A020A5-E374-4478-85D6-54078319851F}" type="pres">
      <dgm:prSet presAssocID="{E9600514-A53D-404A-A8B6-0138B51D9268}" presName="connTx" presStyleLbl="parChTrans1D2" presStyleIdx="0" presStyleCnt="5"/>
      <dgm:spPr/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</dgm:pt>
    <dgm:pt modelId="{3D6D2B50-61FA-49F4-845B-F9AF924D0474}" type="pres">
      <dgm:prSet presAssocID="{5884962F-1C8A-4730-9DCB-C3BC2563743A}" presName="Name9" presStyleLbl="parChTrans1D2" presStyleIdx="1" presStyleCnt="5"/>
      <dgm:spPr/>
    </dgm:pt>
    <dgm:pt modelId="{8270F1BA-1E78-43E0-955E-3CEBB777ED0A}" type="pres">
      <dgm:prSet presAssocID="{5884962F-1C8A-4730-9DCB-C3BC2563743A}" presName="connTx" presStyleLbl="parChTrans1D2" presStyleIdx="1" presStyleCnt="5"/>
      <dgm:spPr/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</dgm:pt>
    <dgm:pt modelId="{92862A26-66B6-46E0-A056-9651482197D9}" type="pres">
      <dgm:prSet presAssocID="{C0DC8B34-D31E-4703-939B-C72677B48A7D}" presName="Name9" presStyleLbl="parChTrans1D2" presStyleIdx="2" presStyleCnt="5"/>
      <dgm:spPr/>
    </dgm:pt>
    <dgm:pt modelId="{BA73FE5D-64CB-40CC-99D0-45C349B9520F}" type="pres">
      <dgm:prSet presAssocID="{C0DC8B34-D31E-4703-939B-C72677B48A7D}" presName="connTx" presStyleLbl="parChTrans1D2" presStyleIdx="2" presStyleCnt="5"/>
      <dgm:spPr/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</dgm:pt>
    <dgm:pt modelId="{2DA7A26D-BF10-498F-BA8A-502C39065E11}" type="pres">
      <dgm:prSet presAssocID="{D9A09114-D47C-468C-A656-E5590C2F00D9}" presName="Name9" presStyleLbl="parChTrans1D2" presStyleIdx="3" presStyleCnt="5"/>
      <dgm:spPr/>
    </dgm:pt>
    <dgm:pt modelId="{9E43B25D-F4B4-47B1-9988-D89ACC8630BF}" type="pres">
      <dgm:prSet presAssocID="{D9A09114-D47C-468C-A656-E5590C2F00D9}" presName="connTx" presStyleLbl="parChTrans1D2" presStyleIdx="3" presStyleCnt="5"/>
      <dgm:spPr/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</dgm:pt>
    <dgm:pt modelId="{834CA1BC-C6A1-497D-99A0-0E2F018C0754}" type="pres">
      <dgm:prSet presAssocID="{7888D73B-A773-418E-95E8-DC842AAECA7C}" presName="Name9" presStyleLbl="parChTrans1D2" presStyleIdx="4" presStyleCnt="5"/>
      <dgm:spPr/>
    </dgm:pt>
    <dgm:pt modelId="{9E0A144C-4344-4D4D-836C-B3C166E569B1}" type="pres">
      <dgm:prSet presAssocID="{7888D73B-A773-418E-95E8-DC842AAECA7C}" presName="connTx" presStyleLbl="parChTrans1D2" presStyleIdx="4" presStyleCnt="5"/>
      <dgm:spPr/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</dgm:pt>
  </dgm:ptLst>
  <dgm:cxnLst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6752" y="0"/>
          <a:ext cx="1681194" cy="16814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351" y="607054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351" y="607054"/>
        <a:ext cx="934207" cy="466992"/>
      </dsp:txXfrm>
    </dsp:sp>
    <dsp:sp modelId="{3E4DED2A-016B-4121-83A6-40FD6C841344}">
      <dsp:nvSpPr>
        <dsp:cNvPr id="0" name=""/>
        <dsp:cNvSpPr/>
      </dsp:nvSpPr>
      <dsp:spPr>
        <a:xfrm>
          <a:off x="979806" y="966118"/>
          <a:ext cx="1681194" cy="16814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300" y="1578761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Recurre</a:t>
          </a:r>
        </a:p>
      </dsp:txBody>
      <dsp:txXfrm>
        <a:off x="1353300" y="1578761"/>
        <a:ext cx="934207" cy="466992"/>
      </dsp:txXfrm>
    </dsp:sp>
    <dsp:sp modelId="{98108AB4-B95E-4F12-B914-84FCDC4BD013}">
      <dsp:nvSpPr>
        <dsp:cNvPr id="0" name=""/>
        <dsp:cNvSpPr/>
      </dsp:nvSpPr>
      <dsp:spPr>
        <a:xfrm>
          <a:off x="1566409" y="2047849"/>
          <a:ext cx="1444406" cy="1444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0561" y="2551865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0561" y="2551865"/>
        <a:ext cx="934207" cy="46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133" y="111709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1973573" y="1240539"/>
        <a:ext cx="596023" cy="596023"/>
      </dsp:txXfrm>
    </dsp:sp>
    <dsp:sp modelId="{4DCBAF7D-212D-4007-8B6F-4054CE7F3658}">
      <dsp:nvSpPr>
        <dsp:cNvPr id="0" name=""/>
        <dsp:cNvSpPr/>
      </dsp:nvSpPr>
      <dsp:spPr>
        <a:xfrm rot="16466550">
          <a:off x="2176199" y="963084"/>
          <a:ext cx="27756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56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8041" y="973062"/>
        <a:ext cx="13878" cy="13878"/>
      </dsp:txXfrm>
    </dsp:sp>
    <dsp:sp modelId="{A509F52F-DAF7-4CEA-B176-4037D74F115E}">
      <dsp:nvSpPr>
        <dsp:cNvPr id="0" name=""/>
        <dsp:cNvSpPr/>
      </dsp:nvSpPr>
      <dsp:spPr>
        <a:xfrm>
          <a:off x="1936923" y="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2060363" y="123440"/>
        <a:ext cx="596023" cy="596023"/>
      </dsp:txXfrm>
    </dsp:sp>
    <dsp:sp modelId="{3D6D2B50-61FA-49F4-845B-F9AF924D0474}">
      <dsp:nvSpPr>
        <dsp:cNvPr id="0" name=""/>
        <dsp:cNvSpPr/>
      </dsp:nvSpPr>
      <dsp:spPr>
        <a:xfrm rot="20195614">
          <a:off x="2613709" y="1138680"/>
          <a:ext cx="1085116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116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29139" y="1128469"/>
        <a:ext cx="54255" cy="54255"/>
      </dsp:txXfrm>
    </dsp:sp>
    <dsp:sp modelId="{42F74A79-3513-423C-B7D1-F32D26A4AA8E}">
      <dsp:nvSpPr>
        <dsp:cNvPr id="0" name=""/>
        <dsp:cNvSpPr/>
      </dsp:nvSpPr>
      <dsp:spPr>
        <a:xfrm>
          <a:off x="3619496" y="351192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742936" y="474632"/>
        <a:ext cx="596023" cy="596023"/>
      </dsp:txXfrm>
    </dsp:sp>
    <dsp:sp modelId="{92862A26-66B6-46E0-A056-9651482197D9}">
      <dsp:nvSpPr>
        <dsp:cNvPr id="0" name=""/>
        <dsp:cNvSpPr/>
      </dsp:nvSpPr>
      <dsp:spPr>
        <a:xfrm rot="1010472">
          <a:off x="2664577" y="1713884"/>
          <a:ext cx="48424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24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4592" y="1718695"/>
        <a:ext cx="24212" cy="24212"/>
      </dsp:txXfrm>
    </dsp:sp>
    <dsp:sp modelId="{5552192D-62D4-4B45-80BE-C6EE974793DD}">
      <dsp:nvSpPr>
        <dsp:cNvPr id="0" name=""/>
        <dsp:cNvSpPr/>
      </dsp:nvSpPr>
      <dsp:spPr>
        <a:xfrm>
          <a:off x="3120360" y="150160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243800" y="1625040"/>
        <a:ext cx="596023" cy="596023"/>
      </dsp:txXfrm>
    </dsp:sp>
    <dsp:sp modelId="{2DA7A26D-BF10-498F-BA8A-502C39065E11}">
      <dsp:nvSpPr>
        <dsp:cNvPr id="0" name=""/>
        <dsp:cNvSpPr/>
      </dsp:nvSpPr>
      <dsp:spPr>
        <a:xfrm rot="8007390">
          <a:off x="1658824" y="1966432"/>
          <a:ext cx="382610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610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840564" y="1973784"/>
        <a:ext cx="19130" cy="19130"/>
      </dsp:txXfrm>
    </dsp:sp>
    <dsp:sp modelId="{77D4084E-7865-41B3-85F7-92D20829E2A1}">
      <dsp:nvSpPr>
        <dsp:cNvPr id="0" name=""/>
        <dsp:cNvSpPr/>
      </dsp:nvSpPr>
      <dsp:spPr>
        <a:xfrm>
          <a:off x="1007221" y="2006696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</a:t>
          </a:r>
        </a:p>
      </dsp:txBody>
      <dsp:txXfrm>
        <a:off x="1130661" y="2130136"/>
        <a:ext cx="596023" cy="596023"/>
      </dsp:txXfrm>
    </dsp:sp>
    <dsp:sp modelId="{834CA1BC-C6A1-497D-99A0-0E2F018C0754}">
      <dsp:nvSpPr>
        <dsp:cNvPr id="0" name=""/>
        <dsp:cNvSpPr/>
      </dsp:nvSpPr>
      <dsp:spPr>
        <a:xfrm rot="11612055">
          <a:off x="861934" y="1304353"/>
          <a:ext cx="1013981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3981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43576" y="1295921"/>
        <a:ext cx="50699" cy="50699"/>
      </dsp:txXfrm>
    </dsp:sp>
    <dsp:sp modelId="{10B36EE8-494A-448E-84F0-461AF338E222}">
      <dsp:nvSpPr>
        <dsp:cNvPr id="0" name=""/>
        <dsp:cNvSpPr/>
      </dsp:nvSpPr>
      <dsp:spPr>
        <a:xfrm>
          <a:off x="44813" y="68253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</a:t>
          </a:r>
        </a:p>
      </dsp:txBody>
      <dsp:txXfrm>
        <a:off x="168253" y="805979"/>
        <a:ext cx="596023" cy="59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06/04/2021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06/04/2021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3337-5CAB-47A4-A23B-8FDFA4FA88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576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0E0A7F-B712-4355-9C74-16687232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088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5BE0B2-4DF2-413B-8FFA-ACF71C638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90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F82C7B-5ED7-4DD5-A6AD-ADBD039CEC3B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3492C08-41B1-4201-9EDB-F4D737083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341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FBD16A-E638-42D1-BD7B-6D7D093FF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16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FA7E9-F233-4F14-98E1-DB8F7881C4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1098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5425547-25CB-4BF1-850A-D00EA2BE21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191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1EA6C10-2317-47FB-BAA6-330726CD77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7664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817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D39F69C8-AC8D-4DD2-BDDC-0C2189974C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14451"/>
            <a:ext cx="11817789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F20B-6337-43C3-848D-CE00EE31D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2564" y="1476081"/>
            <a:ext cx="1444877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9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udge.softuni.bg/Contests/2726/Recursive-Algorithms-and-Backtracking-Exercise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oprogramming.info/wp-content/uploads/2018/07/CSharp-Principles-Book-Nakov-v2018.pdf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726/Recursive-Algorithms-and-Backtracking-Exerci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53F2987E-85D6-40DF-AC38-07FAB9E6CA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3270" y="6189708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8DEAB71E-F3E6-4068-B659-F4A073B036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3270" y="5807556"/>
            <a:ext cx="2950749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FC912BBB-DBDE-4C53-93AD-7BA0F10769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1572" y="5432608"/>
            <a:ext cx="370464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898DC158-A4C4-4726-B923-4E9EC81CB8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572" y="4940668"/>
            <a:ext cx="370464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378CC88-8861-418F-BEE2-CA62F2540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Recursive Algorithms and Backtracking</a:t>
            </a:r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23EC47-C254-48F9-A48C-9CA997D9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and Backtracking</a:t>
            </a:r>
            <a:endParaRPr lang="bg-BG" dirty="0"/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41EDCCA5-BEF4-4534-B23E-03C72BD75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27" y="2347932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How does backtracking work?</a:t>
            </a:r>
          </a:p>
          <a:p>
            <a:pPr lvl="1"/>
            <a:r>
              <a:rPr lang="en-US" sz="3399" dirty="0"/>
              <a:t>At each step </a:t>
            </a:r>
            <a:r>
              <a:rPr lang="en-US" sz="3399" b="1" dirty="0">
                <a:solidFill>
                  <a:schemeClr val="bg1"/>
                </a:solidFill>
              </a:rPr>
              <a:t>tries all perspective possibilities</a:t>
            </a:r>
            <a:r>
              <a:rPr lang="en-US" sz="3399" dirty="0">
                <a:solidFill>
                  <a:schemeClr val="bg1"/>
                </a:solidFill>
              </a:rPr>
              <a:t> </a:t>
            </a:r>
            <a:r>
              <a:rPr lang="en-US" sz="3399" dirty="0"/>
              <a:t>recursively</a:t>
            </a:r>
          </a:p>
          <a:p>
            <a:pPr lvl="1"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Drop</a:t>
            </a:r>
            <a:r>
              <a:rPr lang="en-US" sz="3399" dirty="0"/>
              <a:t> all </a:t>
            </a:r>
            <a:r>
              <a:rPr lang="en-US" sz="3399" b="1" dirty="0">
                <a:solidFill>
                  <a:schemeClr val="bg1"/>
                </a:solidFill>
              </a:rPr>
              <a:t>non-perspective possibilities </a:t>
            </a:r>
            <a:r>
              <a:rPr lang="en-US" sz="3399" dirty="0"/>
              <a:t>as early as possible</a:t>
            </a:r>
          </a:p>
          <a:p>
            <a:r>
              <a:rPr lang="en-US" sz="3600" dirty="0"/>
              <a:t>Backtracking has </a:t>
            </a:r>
            <a:r>
              <a:rPr lang="en-US" sz="3600" b="1" dirty="0">
                <a:solidFill>
                  <a:schemeClr val="bg1"/>
                </a:solidFill>
              </a:rPr>
              <a:t>exponential running time</a:t>
            </a:r>
            <a:r>
              <a:rPr lang="en-US" sz="3600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4E6BABA-F111-4E2A-AF16-80AD7AED4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0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35912" y="1387484"/>
            <a:ext cx="6550293" cy="516735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static void backtracking(Node </a:t>
            </a:r>
            <a:r>
              <a:rPr lang="en-US" sz="2399" i="1" dirty="0"/>
              <a:t>node</a:t>
            </a:r>
            <a:r>
              <a:rPr lang="en-US" sz="2399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if (</a:t>
            </a:r>
            <a:r>
              <a:rPr lang="en-US" sz="2399" i="1" dirty="0"/>
              <a:t>node</a:t>
            </a:r>
            <a:r>
              <a:rPr lang="en-US" sz="2399" dirty="0"/>
              <a:t> is solution)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  printSolution(</a:t>
            </a:r>
            <a:r>
              <a:rPr lang="en-US" sz="2399" i="1" dirty="0"/>
              <a:t>node</a:t>
            </a:r>
            <a:r>
              <a:rPr lang="en-US" sz="2399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  for each child </a:t>
            </a:r>
            <a:r>
              <a:rPr lang="en-US" sz="2399" i="1" dirty="0"/>
              <a:t>c</a:t>
            </a:r>
            <a:r>
              <a:rPr lang="en-US" sz="2399" dirty="0"/>
              <a:t> of </a:t>
            </a:r>
            <a:r>
              <a:rPr lang="en-US" sz="2399" i="1" dirty="0"/>
              <a:t>node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    if (</a:t>
            </a:r>
            <a:r>
              <a:rPr lang="en-US" sz="2399" i="1" dirty="0"/>
              <a:t>c</a:t>
            </a:r>
            <a:r>
              <a:rPr lang="en-US" sz="2399" dirty="0"/>
              <a:t> is perspective candidate)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    {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      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      backtracking(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      unmarkPositionVisited(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      }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3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"Backtracking" Algorithm (Pseudocode)</a:t>
            </a:r>
          </a:p>
        </p:txBody>
      </p:sp>
      <p:pic>
        <p:nvPicPr>
          <p:cNvPr id="1026" name="Picture 2" descr="State Space Tree">
            <a:extLst>
              <a:ext uri="{FF2B5EF4-FFF2-40B4-BE49-F238E27FC236}">
                <a16:creationId xmlns:a16="http://schemas.microsoft.com/office/drawing/2014/main" id="{D600C061-6B00-445F-ADAA-59F60E95D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1859" y="1387484"/>
            <a:ext cx="4934609" cy="34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1BCE6A2-0ABB-4C29-89FE-0D57F43B8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078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352" y="1196706"/>
            <a:ext cx="6120004" cy="519971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Write a program to find all possible placements of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8 queens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on a </a:t>
            </a:r>
            <a:r>
              <a:rPr lang="en-US" b="1" dirty="0">
                <a:solidFill>
                  <a:schemeClr val="bg1"/>
                </a:solidFill>
              </a:rPr>
              <a:t>chessboard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So that no two queens can attack each other</a:t>
            </a:r>
          </a:p>
          <a:p>
            <a:pPr>
              <a:lnSpc>
                <a:spcPct val="100000"/>
              </a:lnSpc>
            </a:pPr>
            <a:r>
              <a:rPr lang="en-US" noProof="1">
                <a:hlinkClick r:id="rId2"/>
              </a:rPr>
              <a:t>http://en.wikipedia.org/wiki/</a:t>
            </a:r>
            <a:br>
              <a:rPr lang="en-US" noProof="1">
                <a:hlinkClick r:id="rId2"/>
              </a:rPr>
            </a:br>
            <a:r>
              <a:rPr lang="en-US" noProof="1">
                <a:hlinkClick r:id="rId2"/>
              </a:rPr>
              <a:t>Eight_queens_puzzle</a:t>
            </a:r>
            <a:endParaRPr lang="en-US" noProof="1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"8 Queens" Puzzle</a:t>
            </a:r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5203" y="1602691"/>
            <a:ext cx="4387742" cy="43877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96E014B-89BD-46BE-B04F-5FF621FDE764}"/>
              </a:ext>
            </a:extLst>
          </p:cNvPr>
          <p:cNvSpPr txBox="1"/>
          <p:nvPr/>
        </p:nvSpPr>
        <p:spPr>
          <a:xfrm>
            <a:off x="1443725" y="6320612"/>
            <a:ext cx="9301375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4"/>
              </a:rPr>
              <a:t>https://judge.softuni.bg/Contests/2726/Recursive-Algorithms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BB4220-3CDD-4278-9C6E-F802C67C6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51" y="1196708"/>
            <a:ext cx="4895849" cy="5523910"/>
          </a:xfrm>
        </p:spPr>
        <p:txBody>
          <a:bodyPr>
            <a:normAutofit/>
          </a:bodyPr>
          <a:lstStyle/>
          <a:p>
            <a:pPr marL="457063" indent="-457063"/>
            <a:r>
              <a:rPr lang="en-US" sz="3400" dirty="0"/>
              <a:t>Find all solutions to "8 Queens Puzzle“</a:t>
            </a:r>
          </a:p>
          <a:p>
            <a:pPr marL="457063" indent="-457063"/>
            <a:r>
              <a:rPr lang="en-US" sz="3400" dirty="0"/>
              <a:t>At each step:</a:t>
            </a:r>
          </a:p>
          <a:p>
            <a:pPr marL="1066099" lvl="1" indent="-457063">
              <a:buClr>
                <a:schemeClr val="tx1"/>
              </a:buClr>
            </a:pPr>
            <a:r>
              <a:rPr lang="en-US" sz="3200" dirty="0"/>
              <a:t>Check for </a:t>
            </a:r>
            <a:r>
              <a:rPr lang="en-US" sz="3200" b="1" dirty="0">
                <a:solidFill>
                  <a:schemeClr val="bg1"/>
                </a:solidFill>
              </a:rPr>
              <a:t>solution</a:t>
            </a:r>
          </a:p>
          <a:p>
            <a:pPr marL="1066099" lvl="1" indent="-457063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Put</a:t>
            </a:r>
            <a:r>
              <a:rPr lang="en-US" sz="3200" dirty="0"/>
              <a:t> a queen at free position</a:t>
            </a:r>
          </a:p>
          <a:p>
            <a:pPr marL="1066099" lvl="1" indent="-457063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Recursive</a:t>
            </a:r>
            <a:r>
              <a:rPr lang="en-US" sz="3200" dirty="0"/>
              <a:t> call</a:t>
            </a:r>
          </a:p>
          <a:p>
            <a:pPr marL="1066099" lvl="1" indent="-457063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 the queen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332873" y="1285248"/>
            <a:ext cx="6408712" cy="534683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static void PlaceQueens(row)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if (row == 8)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   PrintSolution();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  for (col = 0 … 7)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    if (CanPlaceQueen(row, col))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SetQueen</a:t>
            </a:r>
            <a:r>
              <a:rPr lang="en-US" sz="26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      PlaceQueens(row + 1);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      </a:t>
            </a:r>
            <a:r>
              <a:rPr lang="en-US" sz="2600" dirty="0">
                <a:solidFill>
                  <a:schemeClr val="bg1"/>
                </a:solidFill>
              </a:rPr>
              <a:t>RemoveQueen</a:t>
            </a:r>
            <a:r>
              <a:rPr lang="en-US" sz="26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6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the "8 Queens" Puzzle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7507DBD-5B4A-44D1-9F3A-5869C912D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5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597" y="1327896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34472" y="1652676"/>
            <a:ext cx="10904556" cy="4799537"/>
          </a:xfrm>
          <a:prstGeom prst="rect">
            <a:avLst/>
          </a:prstGeom>
        </p:spPr>
        <p:txBody>
          <a:bodyPr vert="horz" lIns="107944" tIns="35982" rIns="107944" bIns="35982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Recursive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algorithms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 recursion to generate simple combinatorial objects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Combinations, variations, permutations, others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Backtracking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Use backtracking to check recursively all possibilities at each step</a:t>
            </a:r>
          </a:p>
          <a:p>
            <a:pPr lvl="1" latinLnBrk="0"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E. g. generate all possible configurations that match certain criteria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326A1E-00B3-4955-BD57-BDC1BF38D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3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1421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3572F83D-0254-4E35-9129-0BB8EDD16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E7AF80EC-A9E8-44D1-97A1-7624A3132D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"Fundamentals of Computer Programming with C#“ </a:t>
            </a:r>
            <a:r>
              <a:rPr lang="en-US" dirty="0">
                <a:sym typeface="Wingdings" panose="05000000000000000000" pitchFamily="2" charset="2"/>
              </a:rPr>
              <a:t> "Recursion“  pages 365-398</a:t>
            </a:r>
          </a:p>
          <a:p>
            <a:pPr lvl="1"/>
            <a:r>
              <a:rPr lang="en-GB" dirty="0">
                <a:hlinkClick r:id="rId2"/>
              </a:rPr>
              <a:t>https://introprogramming.info/wp-content/uploads/2018/07/CSharp-Principles-Book-Nakov-v2018.pdf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F8BF3F1-F020-48C8-AC3A-D8F51DBF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96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/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8788" y="304217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DF9A1DE-A990-469B-98E6-7F7890510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96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en-US" sz="3600" dirty="0"/>
              <a:t>Generating 0/1 Vectors</a:t>
            </a:r>
          </a:p>
          <a:p>
            <a:pPr marL="514196" indent="-514196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Backtracking</a:t>
            </a:r>
            <a:r>
              <a:rPr lang="en-US" sz="3600" dirty="0"/>
              <a:t>: Concepts</a:t>
            </a:r>
          </a:p>
          <a:p>
            <a:r>
              <a:rPr lang="en-US" sz="3600" dirty="0"/>
              <a:t>Backtracking Example</a:t>
            </a:r>
          </a:p>
          <a:p>
            <a:pPr lvl="1"/>
            <a:r>
              <a:rPr lang="en-US" sz="3400" dirty="0"/>
              <a:t>The 8 Queens Problem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8E54F1-081C-4799-B387-00382BA3E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7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35B1BC8-37FC-422E-90A0-ECDD3AD8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Recursive Algorithms</a:t>
            </a:r>
            <a:endParaRPr lang="bg-BG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70620"/>
              </p:ext>
            </p:extLst>
          </p:nvPr>
        </p:nvGraphicFramePr>
        <p:xfrm>
          <a:off x="5213111" y="1605157"/>
          <a:ext cx="1759611" cy="1972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537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F53E8877-0B5A-45D1-89FB-0AF732D2CD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Simple Combinatorial Generators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72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99" dirty="0"/>
              <a:t>How to generate all 8-bit vectors </a:t>
            </a:r>
            <a:r>
              <a:rPr lang="en-US" sz="3399" b="1" dirty="0">
                <a:solidFill>
                  <a:schemeClr val="bg1"/>
                </a:solidFill>
              </a:rPr>
              <a:t>recursively</a:t>
            </a:r>
            <a:r>
              <a:rPr lang="en-US" sz="3399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0/1 Vectors</a:t>
            </a:r>
            <a:endParaRPr lang="bg-B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225" y="2133338"/>
            <a:ext cx="3930756" cy="40308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F29542-89F2-4395-8097-2E3C9DC17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57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3600" dirty="0"/>
              <a:t>Start with a </a:t>
            </a:r>
            <a:r>
              <a:rPr lang="en-GB" sz="3600" b="1" dirty="0">
                <a:solidFill>
                  <a:schemeClr val="bg1"/>
                </a:solidFill>
              </a:rPr>
              <a:t>blank vector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  <a:p>
            <a:pPr>
              <a:lnSpc>
                <a:spcPct val="100000"/>
              </a:lnSpc>
            </a:pPr>
            <a:r>
              <a:rPr lang="en-GB" sz="3600" dirty="0"/>
              <a:t>Choose the </a:t>
            </a:r>
            <a:r>
              <a:rPr lang="en-GB" sz="3600" b="1" dirty="0">
                <a:solidFill>
                  <a:schemeClr val="bg1"/>
                </a:solidFill>
              </a:rPr>
              <a:t>first position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loop through all possibilities</a:t>
            </a:r>
          </a:p>
          <a:p>
            <a:pPr>
              <a:lnSpc>
                <a:spcPct val="100000"/>
              </a:lnSpc>
            </a:pPr>
            <a:endParaRPr lang="en-GB" sz="3600" dirty="0"/>
          </a:p>
          <a:p>
            <a:pPr>
              <a:lnSpc>
                <a:spcPct val="100000"/>
              </a:lnSpc>
            </a:pPr>
            <a:endParaRPr lang="en-GB" sz="3600" dirty="0"/>
          </a:p>
          <a:p>
            <a:pPr>
              <a:lnSpc>
                <a:spcPct val="100000"/>
              </a:lnSpc>
            </a:pPr>
            <a:endParaRPr lang="en-GB" sz="3600" dirty="0"/>
          </a:p>
          <a:p>
            <a:pPr>
              <a:lnSpc>
                <a:spcPct val="100000"/>
              </a:lnSpc>
            </a:pPr>
            <a:r>
              <a:rPr lang="en-GB" sz="3600" dirty="0"/>
              <a:t>For each possibility, generate all </a:t>
            </a:r>
            <a:r>
              <a:rPr lang="en-GB" sz="3600" b="1" dirty="0">
                <a:solidFill>
                  <a:schemeClr val="bg1"/>
                </a:solidFill>
              </a:rPr>
              <a:t>(n – 1)-bit </a:t>
            </a:r>
            <a:r>
              <a:rPr lang="en-GB" sz="3600" dirty="0"/>
              <a:t>vectors</a:t>
            </a:r>
            <a:endParaRPr lang="bg-BG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Generating 0/1 Vectors</a:t>
            </a:r>
            <a:endParaRPr lang="bg-BG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3100020" y="2765566"/>
            <a:ext cx="287262" cy="3468438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9083273" y="2810380"/>
            <a:ext cx="287262" cy="33788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806844" y="4741889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790097" y="4702332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562227"/>
              </p:ext>
            </p:extLst>
          </p:nvPr>
        </p:nvGraphicFramePr>
        <p:xfrm>
          <a:off x="693812" y="1933533"/>
          <a:ext cx="398371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96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3313"/>
              </p:ext>
            </p:extLst>
          </p:nvPr>
        </p:nvGraphicFramePr>
        <p:xfrm>
          <a:off x="1014507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48679"/>
              </p:ext>
            </p:extLst>
          </p:nvPr>
        </p:nvGraphicFramePr>
        <p:xfrm>
          <a:off x="6956559" y="3738304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sp>
        <p:nvSpPr>
          <p:cNvPr id="12" name="TextBox 10">
            <a:extLst>
              <a:ext uri="{FF2B5EF4-FFF2-40B4-BE49-F238E27FC236}">
                <a16:creationId xmlns:a16="http://schemas.microsoft.com/office/drawing/2014/main" id="{AC854BC6-14B7-41D7-B311-1110BD718B5E}"/>
              </a:ext>
            </a:extLst>
          </p:cNvPr>
          <p:cNvSpPr txBox="1"/>
          <p:nvPr/>
        </p:nvSpPr>
        <p:spPr>
          <a:xfrm>
            <a:off x="1443725" y="6320612"/>
            <a:ext cx="9301375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dirty="0"/>
              <a:t>Check your solution here: </a:t>
            </a:r>
            <a:r>
              <a:rPr lang="en-US" sz="1999" dirty="0">
                <a:hlinkClick r:id="rId3"/>
              </a:rPr>
              <a:t>https://judge.softuni.bg/Contests/2726/Recursive-Algorithms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E83B48E-BB1C-48C7-9E09-5EF4BFE99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2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96442" y="1412776"/>
            <a:ext cx="9995940" cy="488516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if (index &gt;= vector.Length)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Console.WriteLine(string.Join(" ", vector));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for (int i = 0; i &lt;= 1; i++)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	   </a:t>
            </a:r>
            <a:r>
              <a:rPr lang="en-US" dirty="0"/>
              <a:t> vector[index] = i;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  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}</a:t>
            </a: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Generate N-bit Vectors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61A3AFD-7CE4-4FF7-8E18-0202B8FF7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2801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13332"/>
              </p:ext>
            </p:extLst>
          </p:nvPr>
        </p:nvGraphicFramePr>
        <p:xfrm>
          <a:off x="2031475" y="1957978"/>
          <a:ext cx="134919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730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3-bit Vectors Recursion Tree </a:t>
            </a:r>
            <a:endParaRPr lang="bg-BG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699" y="135156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894" y="3723872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284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423" y="37230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815" y="372309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657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938" y="372309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398" y="495303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380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631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155" y="491494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522" y="49295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623" y="5986609"/>
            <a:ext cx="7749683" cy="609566"/>
          </a:xfrm>
          <a:prstGeom prst="roundRect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624" y="491054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2639" y="489150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601778" y="1871865"/>
            <a:ext cx="1503963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559819" y="1871865"/>
            <a:ext cx="1542506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7383977" y="3192883"/>
            <a:ext cx="718350" cy="530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8556405" y="3192883"/>
            <a:ext cx="887100" cy="530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9062604" y="4243391"/>
            <a:ext cx="153861" cy="6862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611016" y="4244169"/>
            <a:ext cx="232706" cy="6473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7021707" y="4244169"/>
            <a:ext cx="135230" cy="666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701059" y="4243391"/>
            <a:ext cx="221403" cy="690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5084479" y="4243391"/>
            <a:ext cx="16250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3561936" y="4243393"/>
            <a:ext cx="151302" cy="671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918714" y="4243393"/>
            <a:ext cx="189144" cy="69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3334896" y="3192883"/>
            <a:ext cx="812802" cy="5302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601778" y="3192881"/>
            <a:ext cx="872242" cy="530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986446" y="1871864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7311801" y="186489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3440028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59162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675224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721945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664344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693228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7427358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876884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939288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844014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793433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824762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842715" y="1905989"/>
            <a:ext cx="120001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vector: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49356" y="1372136"/>
            <a:ext cx="16311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0684" y="1895220"/>
            <a:ext cx="516125" cy="5735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11DF99-153B-43FB-A9B9-3814D30E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141" y="495302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283CFC-DF5D-4518-A477-10B62CF69768}"/>
              </a:ext>
            </a:extLst>
          </p:cNvPr>
          <p:cNvCxnSpPr>
            <a:cxnSpLocks/>
            <a:stCxn id="37" idx="5"/>
            <a:endCxn id="58" idx="0"/>
          </p:cNvCxnSpPr>
          <p:nvPr/>
        </p:nvCxnSpPr>
        <p:spPr>
          <a:xfrm>
            <a:off x="9670544" y="4243391"/>
            <a:ext cx="34968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7ECFCA-6F33-4FA8-B0FD-72A4870482E1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2918713" y="5543550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CE1846-678E-476C-A226-B544A582C801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3713237" y="5524505"/>
            <a:ext cx="0" cy="4621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BE9E08-F535-4351-8CFA-3CAEAA622C82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5084480" y="5562595"/>
            <a:ext cx="1" cy="4240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3B420F-6DB8-45D8-9D38-B355A57CFDD8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5922462" y="5543550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5CC04B-6F3B-4186-8649-DB0CACBC98A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7021707" y="5520115"/>
            <a:ext cx="9949" cy="466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60B4D7-BEE0-4E4C-BF7E-49569E08D31C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7843721" y="5501069"/>
            <a:ext cx="0" cy="485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DEA067-C9D7-4188-8E66-770AAEC2EA90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9062604" y="5539160"/>
            <a:ext cx="0" cy="447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855155-5498-4125-BFEB-C732EA60FD0D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10020223" y="5562595"/>
            <a:ext cx="0" cy="4240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">
            <a:extLst>
              <a:ext uri="{FF2B5EF4-FFF2-40B4-BE49-F238E27FC236}">
                <a16:creationId xmlns:a16="http://schemas.microsoft.com/office/drawing/2014/main" id="{55F8FD42-EBE1-4FEE-AC77-E90B6AF5B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80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DEE9F68-DBE2-4F6F-8479-DB84467B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Backtracking</a:t>
            </a:r>
            <a:endParaRPr lang="bg-BG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90331719"/>
              </p:ext>
            </p:extLst>
          </p:nvPr>
        </p:nvGraphicFramePr>
        <p:xfrm>
          <a:off x="3835894" y="845846"/>
          <a:ext cx="4107754" cy="349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132966E1-EE4F-49BD-93ED-5885E3B0C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Generating All Candidates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024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85900" y="1124744"/>
            <a:ext cx="10533216" cy="5276048"/>
          </a:xfrm>
        </p:spPr>
        <p:txBody>
          <a:bodyPr/>
          <a:lstStyle/>
          <a:p>
            <a:r>
              <a:rPr lang="en-US" sz="3600" dirty="0"/>
              <a:t>What is </a:t>
            </a:r>
            <a:r>
              <a:rPr lang="en-US" sz="3600" b="1" dirty="0">
                <a:solidFill>
                  <a:schemeClr val="bg1"/>
                </a:solidFill>
              </a:rPr>
              <a:t>backtracking</a:t>
            </a:r>
            <a:r>
              <a:rPr lang="en-US" sz="3600" dirty="0"/>
              <a:t>?</a:t>
            </a:r>
          </a:p>
          <a:p>
            <a:pPr lvl="1"/>
            <a:r>
              <a:rPr lang="en-US" sz="3400" dirty="0"/>
              <a:t>Class of algorithms for </a:t>
            </a:r>
            <a:r>
              <a:rPr lang="en-US" sz="3400" b="1" dirty="0">
                <a:solidFill>
                  <a:schemeClr val="bg1"/>
                </a:solidFill>
              </a:rPr>
              <a:t>finding all solutions</a:t>
            </a:r>
            <a:endParaRPr lang="en-US" sz="3400" dirty="0"/>
          </a:p>
          <a:p>
            <a:pPr lvl="2"/>
            <a:r>
              <a:rPr lang="en-US" sz="3200" dirty="0"/>
              <a:t>E. g. find all possible paths from Source to Destination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Backtracking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61083468"/>
              </p:ext>
            </p:extLst>
          </p:nvPr>
        </p:nvGraphicFramePr>
        <p:xfrm>
          <a:off x="5065340" y="3456197"/>
          <a:ext cx="4484173" cy="28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BDCCC6A4-0064-4246-8AAD-AF3DE1157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3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32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925</Words>
  <Application>Microsoft Office PowerPoint</Application>
  <PresentationFormat>По избор</PresentationFormat>
  <Paragraphs>230</Paragraphs>
  <Slides>17</Slides>
  <Notes>8</Notes>
  <HiddenSlides>1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Recursion and Backtracking</vt:lpstr>
      <vt:lpstr>Table of Contents</vt:lpstr>
      <vt:lpstr>Recursive Algorithms</vt:lpstr>
      <vt:lpstr>Generating 0/1 Vectors</vt:lpstr>
      <vt:lpstr>Generating 0/1 Vectors</vt:lpstr>
      <vt:lpstr>Solution: Generate N-bit Vectors</vt:lpstr>
      <vt:lpstr>Generating 3-bit Vectors Recursion Tree </vt:lpstr>
      <vt:lpstr>Backtracking</vt:lpstr>
      <vt:lpstr>Backtracking</vt:lpstr>
      <vt:lpstr>Backtracking</vt:lpstr>
      <vt:lpstr>The "Backtracking" Algorithm (Pseudocode)</vt:lpstr>
      <vt:lpstr>The "8 Queens" Puzzle</vt:lpstr>
      <vt:lpstr>Solving the "8 Queens" Puzzle</vt:lpstr>
      <vt:lpstr>Summary</vt:lpstr>
      <vt:lpstr>Questions?</vt:lpstr>
      <vt:lpstr>Resources</vt:lpstr>
      <vt:lpstr>License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and Backtracking</dc:title>
  <dc:subject>Software Development</dc:subject>
  <dc:creator>SoftUni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
© Software University – https://softuni.bg
Copyrighted document. Unauthorized copy, reproduction or use is not permitted.</dc:description>
  <cp:lastModifiedBy>Евелина Андонова</cp:lastModifiedBy>
  <cp:revision>118</cp:revision>
  <dcterms:created xsi:type="dcterms:W3CDTF">2020-05-22T09:36:57Z</dcterms:created>
  <dcterms:modified xsi:type="dcterms:W3CDTF">2021-04-06T15:24:28Z</dcterms:modified>
  <cp:category>© SoftUni – https://softuni.org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