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57" r:id="rId4"/>
    <p:sldId id="431" r:id="rId5"/>
    <p:sldId id="518" r:id="rId6"/>
    <p:sldId id="519" r:id="rId7"/>
    <p:sldId id="458" r:id="rId8"/>
    <p:sldId id="520" r:id="rId9"/>
    <p:sldId id="521" r:id="rId10"/>
    <p:sldId id="522" r:id="rId11"/>
    <p:sldId id="523" r:id="rId12"/>
    <p:sldId id="524" r:id="rId13"/>
    <p:sldId id="464" r:id="rId14"/>
    <p:sldId id="525" r:id="rId15"/>
    <p:sldId id="526" r:id="rId16"/>
    <p:sldId id="527" r:id="rId17"/>
    <p:sldId id="528" r:id="rId18"/>
    <p:sldId id="484" r:id="rId19"/>
    <p:sldId id="432" r:id="rId20"/>
    <p:sldId id="530" r:id="rId21"/>
    <p:sldId id="531" r:id="rId22"/>
    <p:sldId id="529" r:id="rId23"/>
    <p:sldId id="447" r:id="rId24"/>
    <p:sldId id="475" r:id="rId25"/>
    <p:sldId id="476" r:id="rId26"/>
    <p:sldId id="532" r:id="rId27"/>
    <p:sldId id="477" r:id="rId28"/>
    <p:sldId id="478" r:id="rId29"/>
    <p:sldId id="322" r:id="rId30"/>
    <p:sldId id="489" r:id="rId31"/>
    <p:sldId id="490" r:id="rId32"/>
    <p:sldId id="330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8D01B5D-0539-4780-A814-696007502A16}">
          <p14:sldIdLst>
            <p14:sldId id="256"/>
            <p14:sldId id="257"/>
          </p14:sldIdLst>
        </p14:section>
        <p14:section name="Choosing the Right Data Strucutre" id="{714C1BD6-B3E5-4493-98BF-7275D5F82F7A}">
          <p14:sldIdLst>
            <p14:sldId id="431"/>
            <p14:sldId id="518"/>
            <p14:sldId id="519"/>
            <p14:sldId id="458"/>
            <p14:sldId id="520"/>
            <p14:sldId id="521"/>
            <p14:sldId id="522"/>
            <p14:sldId id="523"/>
            <p14:sldId id="524"/>
            <p14:sldId id="464"/>
            <p14:sldId id="525"/>
            <p14:sldId id="526"/>
            <p14:sldId id="527"/>
            <p14:sldId id="528"/>
            <p14:sldId id="484"/>
            <p14:sldId id="432"/>
            <p14:sldId id="530"/>
            <p14:sldId id="531"/>
          </p14:sldIdLst>
        </p14:section>
        <p14:section name="Combining Data Structures" id="{9B87B840-39CB-4EAF-AF63-C43246EE9EC6}">
          <p14:sldIdLst>
            <p14:sldId id="529"/>
            <p14:sldId id="447"/>
            <p14:sldId id="475"/>
            <p14:sldId id="476"/>
            <p14:sldId id="532"/>
            <p14:sldId id="477"/>
            <p14:sldId id="478"/>
          </p14:sldIdLst>
        </p14:section>
        <p14:section name="Conclusion" id="{5A4C6D54-C487-470E-B98C-1819EDBCCC3C}">
          <p14:sldIdLst>
            <p14:sldId id="322"/>
            <p14:sldId id="489"/>
            <p14:sldId id="490"/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37E"/>
    <a:srgbClr val="A3ABBC"/>
    <a:srgbClr val="38808C"/>
    <a:srgbClr val="000000"/>
    <a:srgbClr val="6999A3"/>
    <a:srgbClr val="5E919B"/>
    <a:srgbClr val="A6C4E2"/>
    <a:srgbClr val="2F6B75"/>
    <a:srgbClr val="4193A1"/>
    <a:srgbClr val="50A9B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 autoAdjust="0"/>
    <p:restoredTop sz="95226" autoAdjust="0"/>
  </p:normalViewPr>
  <p:slideViewPr>
    <p:cSldViewPr>
      <p:cViewPr varScale="1">
        <p:scale>
          <a:sx n="65" d="100"/>
          <a:sy n="65" d="100"/>
        </p:scale>
        <p:origin x="62" y="29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13-Sep-2022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13-Sep-2022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09A618D-7438-4C11-B3B5-EDA055841E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33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B6D58E1-FD03-48AD-9036-10C74EF66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0627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185A-FFC5-891A-0A6E-8036D46161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1548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77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8BCF0DE-2781-4DE1-B0CB-36088E49C7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77141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DABE7B8-48D9-4ED4-8399-8AE8C12647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41510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CA158DD9-DAFC-42A0-A40D-6B554E352C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751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3D34E12-D885-4CD8-9FC4-0103523355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26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26268" y="6781800"/>
            <a:ext cx="12215093" cy="180611"/>
          </a:xfrm>
          <a:prstGeom prst="rect">
            <a:avLst/>
          </a:prstGeom>
          <a:solidFill>
            <a:srgbClr val="50A9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rgbClr val="38808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11" name="Picture Logo SoftUni" descr="SoftUni logo">
            <a:extLst>
              <a:ext uri="{FF2B5EF4-FFF2-40B4-BE49-F238E27FC236}">
                <a16:creationId xmlns:a16="http://schemas.microsoft.com/office/drawing/2014/main" id="{0DFB9743-7B88-4712-8A60-AD79FDAB60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999" y="5958860"/>
            <a:ext cx="1812856" cy="627064"/>
          </a:xfrm>
          <a:prstGeom prst="rect">
            <a:avLst/>
          </a:prstGeom>
        </p:spPr>
      </p:pic>
      <p:pic>
        <p:nvPicPr>
          <p:cNvPr id="8" name="Picture Logo Software University">
            <a:extLst>
              <a:ext uri="{FF2B5EF4-FFF2-40B4-BE49-F238E27FC236}">
                <a16:creationId xmlns:a16="http://schemas.microsoft.com/office/drawing/2014/main" id="{38F8E1A2-DB16-475C-A4E6-0345065D3E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73965" y="6010242"/>
            <a:ext cx="1859441" cy="524301"/>
          </a:xfrm>
          <a:prstGeom prst="rect">
            <a:avLst/>
          </a:prstGeom>
        </p:spPr>
      </p:pic>
      <p:pic>
        <p:nvPicPr>
          <p:cNvPr id="20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1E6AE6B1-34A6-9141-8CDD-1A493A0F7E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79" y="5995518"/>
            <a:ext cx="1669830" cy="553748"/>
          </a:xfrm>
          <a:prstGeom prst="rect">
            <a:avLst/>
          </a:prstGeom>
          <a:noFill/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61572" y="5432479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rgbClr val="32737E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61572" y="4940540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rgbClr val="2F6B75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423817" y="2710067"/>
            <a:ext cx="5437955" cy="2087085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308887"/>
            <a:ext cx="10962447" cy="121728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rgbClr val="2F6B75"/>
                </a:solidFill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254857"/>
            <a:ext cx="10962447" cy="9532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5400">
                <a:solidFill>
                  <a:srgbClr val="38808C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Bottom"/>
          <p:cNvSpPr/>
          <p:nvPr/>
        </p:nvSpPr>
        <p:spPr>
          <a:xfrm>
            <a:off x="1" y="6237312"/>
            <a:ext cx="12188825" cy="620691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8428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2" y="1195930"/>
            <a:ext cx="5760044" cy="492941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Oval Bottom"/>
          <p:cNvSpPr/>
          <p:nvPr/>
        </p:nvSpPr>
        <p:spPr>
          <a:xfrm>
            <a:off x="5160306" y="4816202"/>
            <a:ext cx="1868214" cy="1868701"/>
          </a:xfrm>
          <a:prstGeom prst="ellipse">
            <a:avLst/>
          </a:prstGeom>
          <a:solidFill>
            <a:srgbClr val="4193A1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7" name="Logo SoftUni Svetlina Down">
            <a:extLst>
              <a:ext uri="{FF2B5EF4-FFF2-40B4-BE49-F238E27FC236}">
                <a16:creationId xmlns:a16="http://schemas.microsoft.com/office/drawing/2014/main" id="{F0DB679B-864B-DE4C-8CE8-CCCA66F0C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71893" y="5110630"/>
            <a:ext cx="1060087" cy="1250664"/>
          </a:xfrm>
          <a:prstGeom prst="rect">
            <a:avLst/>
          </a:prstGeom>
        </p:spPr>
      </p:pic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912DE2F3-D132-445C-A9AD-F9E1168E1BC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3587" y="198529"/>
            <a:ext cx="1935481" cy="687096"/>
          </a:xfrm>
          <a:prstGeom prst="rect">
            <a:avLst/>
          </a:prstGeom>
          <a:noFill/>
        </p:spPr>
      </p:pic>
      <p:sp>
        <p:nvSpPr>
          <p:cNvPr id="13" name="Rectangle Top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17685F87-8495-4C56-8C0B-FFC13CD664C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353867"/>
            <a:ext cx="7424300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356" y="1355077"/>
            <a:ext cx="3888360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6703" y="1748999"/>
            <a:ext cx="239938" cy="3360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8713" y="1355073"/>
            <a:ext cx="47988" cy="550292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3624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6" y="100750"/>
            <a:ext cx="979248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1D0DF03B-A878-4127-9C21-2751496425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D39F69C8-AC8D-4DD2-BDDC-0C2189974C5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128" y="198529"/>
            <a:ext cx="2071940" cy="687096"/>
          </a:xfrm>
          <a:prstGeom prst="rect">
            <a:avLst/>
          </a:prstGeom>
          <a:noFill/>
        </p:spPr>
      </p:pic>
      <p:sp>
        <p:nvSpPr>
          <p:cNvPr id="37" name="Title 8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370" y="1186308"/>
            <a:ext cx="9182402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/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/>
            </a:lvl2pPr>
            <a:lvl3pPr>
              <a:buClr>
                <a:schemeClr val="tx1"/>
              </a:buClr>
              <a:defRPr/>
            </a:lvl3pPr>
          </a:lstStyle>
          <a:p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9810603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Logo SoftUni Svetlina">
            <a:extLst>
              <a:ext uri="{FF2B5EF4-FFF2-40B4-BE49-F238E27FC236}">
                <a16:creationId xmlns:a16="http://schemas.microsoft.com/office/drawing/2014/main" id="{BEBA2AEF-336F-4FB2-B20E-2AF89A0A92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pic>
        <p:nvPicPr>
          <p:cNvPr id="4" name="Picture Logo SoftUni" descr="SoftUni logo"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692" y="4998779"/>
            <a:ext cx="1812856" cy="627064"/>
          </a:xfrm>
          <a:prstGeom prst="rect">
            <a:avLst/>
          </a:prstGeom>
        </p:spPr>
      </p:pic>
      <p:pic>
        <p:nvPicPr>
          <p:cNvPr id="5" name="Picture Logo Software University"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48065" y="3709833"/>
            <a:ext cx="1859441" cy="524301"/>
          </a:xfrm>
          <a:prstGeom prst="rect">
            <a:avLst/>
          </a:prstGeom>
        </p:spPr>
      </p:pic>
      <p:pic>
        <p:nvPicPr>
          <p:cNvPr id="6" name="Picture 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91AB9272-2857-4CA2-9C75-7B9766ABBB3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2344010"/>
            <a:ext cx="1818966" cy="603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7203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13-Sep-2022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6660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0" y="0"/>
            <a:ext cx="12188825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8" name="Logo SoftUni Svetlina">
            <a:extLst>
              <a:ext uri="{FF2B5EF4-FFF2-40B4-BE49-F238E27FC236}">
                <a16:creationId xmlns:a16="http://schemas.microsoft.com/office/drawing/2014/main" id="{C6F8B0C1-9F2E-4CA9-96DD-943ADD51AF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Top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5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314451"/>
            <a:ext cx="11817789" cy="535491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2" name="Logo SoftUni Svetlina">
            <a:extLst>
              <a:ext uri="{FF2B5EF4-FFF2-40B4-BE49-F238E27FC236}">
                <a16:creationId xmlns:a16="http://schemas.microsoft.com/office/drawing/2014/main" id="{7B304674-314D-44C4-B485-DB6489C613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B2F20B-6337-43C3-848D-CE00EE31D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22564" y="1476081"/>
            <a:ext cx="1444877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44" y="1792355"/>
            <a:ext cx="1829828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4972" y="1121144"/>
            <a:ext cx="9927138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F52BAB8F-28D4-574C-8744-6F571747FB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91" y="3314703"/>
            <a:ext cx="1260337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1" y="1121144"/>
            <a:ext cx="10146172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Logo SoftUni Svetlina" descr="A picture containing circuit, drawing&#10;&#10;Description automatically generated">
            <a:extLst>
              <a:ext uri="{FF2B5EF4-FFF2-40B4-BE49-F238E27FC236}">
                <a16:creationId xmlns:a16="http://schemas.microsoft.com/office/drawing/2014/main" id="{7DC8090C-C6A7-452B-BE79-A76C05E16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249" y="198529"/>
            <a:ext cx="2071940" cy="687096"/>
          </a:xfrm>
          <a:prstGeom prst="rect">
            <a:avLst/>
          </a:prstGeom>
          <a:noFill/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0750"/>
            <a:ext cx="8542210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15018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9023" y="198529"/>
            <a:ext cx="1935481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9792489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22" y="1988840"/>
            <a:ext cx="10958580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rgbClr val="3880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3338387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rgbClr val="38808C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471048"/>
            <a:ext cx="6878490" cy="175433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Background" descr="SoftUni Background">
            <a:extLst>
              <a:ext uri="{FF2B5EF4-FFF2-40B4-BE49-F238E27FC236}">
                <a16:creationId xmlns:a16="http://schemas.microsoft.com/office/drawing/2014/main" id="{BDFD63EF-6D60-464A-A2CB-CAF22A242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8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89" r:id="rId12"/>
    <p:sldLayoutId id="2147483691" r:id="rId13"/>
    <p:sldLayoutId id="2147483695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3998" b="1" kern="1200">
          <a:solidFill>
            <a:srgbClr val="38808C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Choosing a Data Structure</a:t>
            </a:r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Combining Data Structures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>
          <a:xfrm>
            <a:off x="670972" y="5368364"/>
            <a:ext cx="2950749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670972" y="4876551"/>
            <a:ext cx="2950749" cy="50640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B70D63F-E7C1-ABE9-BDAD-C074A819E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92" y="2047600"/>
            <a:ext cx="3400640" cy="379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3400" dirty="0"/>
              <a:t>Balanced tree-based </a:t>
            </a:r>
            <a:r>
              <a:rPr lang="en-GB" sz="3400" dirty="0"/>
              <a:t>map</a:t>
            </a:r>
            <a:r>
              <a:rPr lang="en-US" sz="3400" dirty="0"/>
              <a:t>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5000"/>
              </a:lnSpc>
            </a:pPr>
            <a:r>
              <a:rPr lang="en-US" sz="3200" dirty="0"/>
              <a:t>Elements are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200" dirty="0"/>
              <a:t> by key</a:t>
            </a:r>
          </a:p>
          <a:p>
            <a:pPr lvl="1">
              <a:lnSpc>
                <a:spcPct val="95000"/>
              </a:lnSpc>
            </a:pPr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200" b="1" dirty="0"/>
              <a:t>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95000"/>
              </a:lnSpc>
            </a:pPr>
            <a:r>
              <a:rPr lang="en-US" sz="3200" dirty="0"/>
              <a:t>Keys should be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5000"/>
              </a:lnSpc>
            </a:pPr>
            <a:r>
              <a:rPr lang="en-US" sz="3200" dirty="0"/>
              <a:t>Balanced trees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slower than hash-tables: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O(log n)</a:t>
            </a:r>
            <a:r>
              <a:rPr lang="en-US" sz="3200" b="1" dirty="0"/>
              <a:t> </a:t>
            </a:r>
            <a:r>
              <a:rPr lang="en-US" sz="3200" dirty="0"/>
              <a:t>vs.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070D3E-228A-787E-A32B-336FEC69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D54B31A6-CA68-B1D8-5DB0-C4B58EAE4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2820917"/>
              </p:ext>
            </p:extLst>
          </p:nvPr>
        </p:nvGraphicFramePr>
        <p:xfrm>
          <a:off x="329998" y="4293096"/>
          <a:ext cx="11330060" cy="23126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5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9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537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43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1223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4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SortedDictionary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Hash-table-based multi-dictionary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 key-value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200" dirty="0"/>
              <a:t>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multiple values</a:t>
            </a:r>
            <a:r>
              <a:rPr lang="en-US" sz="3200" b="1" dirty="0"/>
              <a:t> </a:t>
            </a:r>
            <a:r>
              <a:rPr lang="en-US" sz="3200" dirty="0"/>
              <a:t>by key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Add by existing key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appends a new value</a:t>
            </a:r>
            <a:r>
              <a:rPr lang="en-US" sz="3200" dirty="0"/>
              <a:t> for the same key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Keys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9BA421-2D2B-C8DD-2286-A4FF0E497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5006333-C2E5-ADEF-CF76-D46114757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02565"/>
              </p:ext>
            </p:extLst>
          </p:nvPr>
        </p:nvGraphicFramePr>
        <p:xfrm>
          <a:off x="448371" y="3861048"/>
          <a:ext cx="11046641" cy="267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5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12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302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6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</a:t>
                      </a:r>
                      <a:r>
                        <a:rPr lang="en-US" sz="2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7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Tree-based multi-dictionary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OrderedMultiDictionary&lt;K,V&gt;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Keys are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ordered</a:t>
            </a:r>
            <a:r>
              <a:rPr lang="en-US" sz="3200" dirty="0"/>
              <a:t> by key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 key-value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Add by existing key appends a new value for the same key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Multi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997879-2BB0-3F94-4EE6-3B8D2A5E4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76AF38EC-073D-1D28-61A6-5C51D4D32B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314960"/>
              </p:ext>
            </p:extLst>
          </p:nvPr>
        </p:nvGraphicFramePr>
        <p:xfrm>
          <a:off x="429382" y="4077072"/>
          <a:ext cx="11323648" cy="25032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50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3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114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34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125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4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70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Hash-table-based set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HashSet&lt;T&gt;</a:t>
            </a:r>
            <a:r>
              <a:rPr lang="en-US" sz="3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/>
              <a:t> values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200" dirty="0"/>
          </a:p>
          <a:p>
            <a:pPr lvl="1">
              <a:lnSpc>
                <a:spcPct val="90000"/>
              </a:lnSpc>
            </a:pPr>
            <a:r>
              <a:rPr lang="en-US" sz="3200" dirty="0"/>
              <a:t>Elements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>
              <a:lnSpc>
                <a:spcPct val="90000"/>
              </a:lnSpc>
            </a:pPr>
            <a:r>
              <a:rPr lang="en-US" sz="3200" dirty="0"/>
              <a:t>Elements should implement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C4D426A-9E23-24B6-D616-60CD2A7D5A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95FF9DFB-8CDE-CDBD-401D-371D3CF2A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537770"/>
              </p:ext>
            </p:extLst>
          </p:nvPr>
        </p:nvGraphicFramePr>
        <p:xfrm>
          <a:off x="571091" y="3717032"/>
          <a:ext cx="11046641" cy="267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5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12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302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4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Balanced tree-based set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SortedSet&lt;T&gt;</a:t>
            </a:r>
            <a:r>
              <a:rPr lang="en-US" sz="3400" dirty="0"/>
              <a:t>)</a:t>
            </a:r>
          </a:p>
          <a:p>
            <a:pPr lvl="1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US" sz="3200" dirty="0"/>
              <a:t> values +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200" dirty="0"/>
          </a:p>
          <a:p>
            <a:pPr lvl="1"/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  <a:p>
            <a:pPr lvl="1"/>
            <a:r>
              <a:rPr lang="en-US" sz="3200" dirty="0"/>
              <a:t>Elements should be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IComparable&lt;T&gt;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Set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976CD0B-8CE2-B419-DE04-07DE091CE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0667BD0D-A83C-83AB-65C9-8EE1631F8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4010270"/>
              </p:ext>
            </p:extLst>
          </p:nvPr>
        </p:nvGraphicFramePr>
        <p:xfrm>
          <a:off x="422970" y="3827780"/>
          <a:ext cx="11330060" cy="2632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5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6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6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210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Tree-Based Set: </a:t>
                      </a:r>
                      <a:r>
                        <a:rPr lang="en-US" sz="24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lang="en-US"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lang="en-US"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2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400" dirty="0"/>
              <a:t>Hash-table-based bag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Bags allow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</a:p>
          <a:p>
            <a:pPr lvl="1"/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</a:p>
          <a:p>
            <a:pPr lvl="1"/>
            <a:r>
              <a:rPr lang="en-US" sz="3200" dirty="0"/>
              <a:t>Elements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Hash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75B6D8-10E2-DEBB-133C-B5D462DFA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F783083A-9DFA-9839-B6A1-6117B7ECE7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25709"/>
              </p:ext>
            </p:extLst>
          </p:nvPr>
        </p:nvGraphicFramePr>
        <p:xfrm>
          <a:off x="571091" y="3835791"/>
          <a:ext cx="11046641" cy="267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5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12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302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73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400" dirty="0"/>
              <a:t>Balanced tree-based bag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SortedBag&lt;T&gt;</a:t>
            </a:r>
            <a:r>
              <a:rPr lang="en-US" sz="3400" dirty="0"/>
              <a:t>)</a:t>
            </a:r>
          </a:p>
          <a:p>
            <a:pPr lvl="1"/>
            <a:r>
              <a:rPr lang="en-US" sz="3200" dirty="0"/>
              <a:t>Allow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duplicates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sorted order</a:t>
            </a:r>
            <a:endParaRPr lang="en-US" sz="3200" dirty="0"/>
          </a:p>
          <a:p>
            <a:pPr lvl="1"/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find</a:t>
            </a:r>
            <a:r>
              <a:rPr lang="en-US" sz="3200" dirty="0"/>
              <a:t> 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contains</a:t>
            </a:r>
            <a:endParaRPr lang="en-US" sz="3200" b="1" dirty="0"/>
          </a:p>
          <a:p>
            <a:pPr lvl="1"/>
            <a:r>
              <a:rPr lang="en-US" sz="3200" dirty="0"/>
              <a:t>Access 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sorted index</a:t>
            </a:r>
            <a:r>
              <a:rPr lang="en-US" sz="3200" dirty="0"/>
              <a:t> + extract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sub-range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Tree Bag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E5DE972-6315-C09F-4885-4D311B6FC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577870F3-E962-FF02-15ED-A7FDD231C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872553"/>
              </p:ext>
            </p:extLst>
          </p:nvPr>
        </p:nvGraphicFramePr>
        <p:xfrm>
          <a:off x="456878" y="3827780"/>
          <a:ext cx="11330060" cy="2632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52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5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561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867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210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Tree-Based Bag: </a:t>
                      </a:r>
                      <a:r>
                        <a:rPr lang="en-US" sz="2400" b="1" i="0" u="none" strike="noStrike" cap="none" dirty="0" err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SortedBag</a:t>
                      </a:r>
                      <a:r>
                        <a:rPr lang="en-US" sz="24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lang="en-US"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lang="en-US"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Priority Queue (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Heap</a:t>
            </a:r>
            <a:r>
              <a:rPr lang="en-US" sz="3200" dirty="0"/>
              <a:t>) –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fast </a:t>
            </a:r>
            <a:r>
              <a:rPr lang="en-US" sz="3200" b="1" dirty="0">
                <a:solidFill>
                  <a:schemeClr val="bg1"/>
                </a:solidFill>
              </a:rPr>
              <a:t>max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b="1" dirty="0">
                <a:solidFill>
                  <a:schemeClr val="bg1"/>
                </a:solidFill>
              </a:rPr>
              <a:t>min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element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Rope</a:t>
            </a:r>
            <a:r>
              <a:rPr lang="en-US" sz="3200" dirty="0"/>
              <a:t> – fast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1"/>
                </a:solidFill>
              </a:rPr>
              <a:t>/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by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>
              <a:spcBef>
                <a:spcPts val="1200"/>
              </a:spcBef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Prefix</a:t>
            </a:r>
            <a:r>
              <a:rPr lang="en-US" sz="3200" dirty="0"/>
              <a:t> tree (</a:t>
            </a:r>
            <a:r>
              <a:rPr lang="en-US" sz="3200" noProof="1"/>
              <a:t>Trie</a:t>
            </a:r>
            <a:r>
              <a:rPr lang="en-US" sz="3200" dirty="0"/>
              <a:t>) – fast </a:t>
            </a:r>
            <a:r>
              <a:rPr lang="en-US" sz="3200" b="1" dirty="0">
                <a:solidFill>
                  <a:schemeClr val="bg1"/>
                </a:solidFill>
              </a:rPr>
              <a:t>prefix search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Special DS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4FF312-3D50-A885-42EC-BDB56D3F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2E4FA5C-34DF-E8D0-6F08-AFCD6EC59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69" y="3253944"/>
            <a:ext cx="3953963" cy="3550056"/>
          </a:xfrm>
          <a:prstGeom prst="rect">
            <a:avLst/>
          </a:prstGeom>
        </p:spPr>
      </p:pic>
      <p:grpSp>
        <p:nvGrpSpPr>
          <p:cNvPr id="85" name="Групиране 4">
            <a:extLst>
              <a:ext uri="{FF2B5EF4-FFF2-40B4-BE49-F238E27FC236}">
                <a16:creationId xmlns:a16="http://schemas.microsoft.com/office/drawing/2014/main" id="{C9BBEDA3-22D8-E89F-F9F1-381DEF439A1D}"/>
              </a:ext>
            </a:extLst>
          </p:cNvPr>
          <p:cNvGrpSpPr/>
          <p:nvPr/>
        </p:nvGrpSpPr>
        <p:grpSpPr>
          <a:xfrm>
            <a:off x="4138943" y="4176537"/>
            <a:ext cx="3166610" cy="2518798"/>
            <a:chOff x="7520568" y="3657541"/>
            <a:chExt cx="3166610" cy="2518798"/>
          </a:xfrm>
        </p:grpSpPr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B3013948-649F-733D-A5B3-94F590106E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13588" y="4144712"/>
              <a:ext cx="500250" cy="475589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7" name="Line 12">
              <a:extLst>
                <a:ext uri="{FF2B5EF4-FFF2-40B4-BE49-F238E27FC236}">
                  <a16:creationId xmlns:a16="http://schemas.microsoft.com/office/drawing/2014/main" id="{93735363-E403-0D28-C0CD-3C44BB7E1D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72754" y="5138258"/>
              <a:ext cx="260383" cy="374467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8" name="Line 13">
              <a:extLst>
                <a:ext uri="{FF2B5EF4-FFF2-40B4-BE49-F238E27FC236}">
                  <a16:creationId xmlns:a16="http://schemas.microsoft.com/office/drawing/2014/main" id="{CA8913A2-512C-59DD-11F8-82DFF2366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9784" y="5195141"/>
              <a:ext cx="187790" cy="34602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9" name="Line 15">
              <a:extLst>
                <a:ext uri="{FF2B5EF4-FFF2-40B4-BE49-F238E27FC236}">
                  <a16:creationId xmlns:a16="http://schemas.microsoft.com/office/drawing/2014/main" id="{2BEDF1B2-6DC5-5C99-D570-5F5E97BBC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1414" y="4135231"/>
              <a:ext cx="468689" cy="50403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Oval 4">
              <a:extLst>
                <a:ext uri="{FF2B5EF4-FFF2-40B4-BE49-F238E27FC236}">
                  <a16:creationId xmlns:a16="http://schemas.microsoft.com/office/drawing/2014/main" id="{B1C0D9D2-BA14-B2BB-3F71-10D91048F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438" y="3657541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5</a:t>
              </a:r>
            </a:p>
          </p:txBody>
        </p:sp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FEFE7C62-EB43-925D-9323-C05D87080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4387" y="4569740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92" name="Oval 7">
              <a:extLst>
                <a:ext uri="{FF2B5EF4-FFF2-40B4-BE49-F238E27FC236}">
                  <a16:creationId xmlns:a16="http://schemas.microsoft.com/office/drawing/2014/main" id="{5CCCAB61-4EF0-F59F-FBB0-68E4F086F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2672" y="4569447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4</a:t>
              </a:r>
            </a:p>
          </p:txBody>
        </p:sp>
        <p:sp>
          <p:nvSpPr>
            <p:cNvPr id="93" name="Oval 8">
              <a:extLst>
                <a:ext uri="{FF2B5EF4-FFF2-40B4-BE49-F238E27FC236}">
                  <a16:creationId xmlns:a16="http://schemas.microsoft.com/office/drawing/2014/main" id="{203548AB-E6A2-7C5E-B3B7-8585E3DFE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0568" y="5498213"/>
              <a:ext cx="662791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</a:t>
              </a:r>
            </a:p>
          </p:txBody>
        </p:sp>
        <p:sp>
          <p:nvSpPr>
            <p:cNvPr id="94" name="Oval 9">
              <a:extLst>
                <a:ext uri="{FF2B5EF4-FFF2-40B4-BE49-F238E27FC236}">
                  <a16:creationId xmlns:a16="http://schemas.microsoft.com/office/drawing/2014/main" id="{465E79F7-7052-8813-54CF-27FD0887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4534" y="5528526"/>
              <a:ext cx="661213" cy="6478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69225F2-BFB4-7A41-5CFE-B099D46A231E}"/>
              </a:ext>
            </a:extLst>
          </p:cNvPr>
          <p:cNvGrpSpPr/>
          <p:nvPr/>
        </p:nvGrpSpPr>
        <p:grpSpPr>
          <a:xfrm>
            <a:off x="6062768" y="1354465"/>
            <a:ext cx="6057676" cy="3193402"/>
            <a:chOff x="170389" y="3383704"/>
            <a:chExt cx="7211830" cy="3801833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BEA79FDE-7E8E-414A-CB08-01787DFFA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89" y="5730187"/>
              <a:ext cx="1384292" cy="578333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Hello_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E70B2964-D751-199C-BDC5-6C6E8D7D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4548" y="4674736"/>
              <a:ext cx="298961" cy="14873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9" name="Oval 4">
              <a:extLst>
                <a:ext uri="{FF2B5EF4-FFF2-40B4-BE49-F238E27FC236}">
                  <a16:creationId xmlns:a16="http://schemas.microsoft.com/office/drawing/2014/main" id="{1CD44EDC-BB7D-3A0D-7F17-C1C26D0A1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9320" y="4100253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11</a:t>
              </a:r>
            </a:p>
          </p:txBody>
        </p:sp>
        <p:sp>
          <p:nvSpPr>
            <p:cNvPr id="10" name="Line 12">
              <a:extLst>
                <a:ext uri="{FF2B5EF4-FFF2-40B4-BE49-F238E27FC236}">
                  <a16:creationId xmlns:a16="http://schemas.microsoft.com/office/drawing/2014/main" id="{95EC8D9C-559E-E835-46DC-34DDB9AE9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975" y="4633142"/>
              <a:ext cx="451475" cy="324371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817E2B7-8A65-A886-5880-E641C8CA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0771" y="546271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12" name="Oval 4">
              <a:extLst>
                <a:ext uri="{FF2B5EF4-FFF2-40B4-BE49-F238E27FC236}">
                  <a16:creationId xmlns:a16="http://schemas.microsoft.com/office/drawing/2014/main" id="{BD5F265A-AF5A-41F3-6D76-2C337E3C3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152" y="4823471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517FEED0-08CA-8211-7E0A-A27D082BD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8028" y="5241306"/>
              <a:ext cx="237264" cy="29112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9767C09A-5873-F08E-C359-8822789C9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074" y="471352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4</a:t>
              </a:r>
            </a:p>
          </p:txBody>
        </p:sp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3E9EAA43-046F-2E7D-EC7B-9CC293579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9468" y="5456904"/>
              <a:ext cx="342909" cy="76148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27EC3666-8E1B-8B8D-F91A-1D5689F0D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2914" y="5430073"/>
              <a:ext cx="293572" cy="984432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5" name="Oval 4">
              <a:extLst>
                <a:ext uri="{FF2B5EF4-FFF2-40B4-BE49-F238E27FC236}">
                  <a16:creationId xmlns:a16="http://schemas.microsoft.com/office/drawing/2014/main" id="{B5634E9E-0DB2-9569-985B-69C0F07CF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6016" y="3383704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bg-BG" sz="1500" b="1" dirty="0">
                  <a:solidFill>
                    <a:schemeClr val="dk1"/>
                  </a:solidFill>
                  <a:latin typeface="Consolas"/>
                </a:rPr>
                <a:t>1</a:t>
              </a:r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7</a:t>
              </a: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F16476E5-DEF8-0DC7-0D53-3B80E2B9E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5246" y="3914171"/>
              <a:ext cx="391242" cy="340659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27" name="Oval 5">
              <a:extLst>
                <a:ext uri="{FF2B5EF4-FFF2-40B4-BE49-F238E27FC236}">
                  <a16:creationId xmlns:a16="http://schemas.microsoft.com/office/drawing/2014/main" id="{CD296255-5C7E-EC99-5BAF-ED9DD3C5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8684" y="5547031"/>
              <a:ext cx="1220637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I_am_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8" name="Oval 5">
              <a:extLst>
                <a:ext uri="{FF2B5EF4-FFF2-40B4-BE49-F238E27FC236}">
                  <a16:creationId xmlns:a16="http://schemas.microsoft.com/office/drawing/2014/main" id="{45B93672-A8BF-ED5A-8E51-A2DB2CA9C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863" y="6385153"/>
              <a:ext cx="1090766" cy="800384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a_ro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E4CC6D0C-AB4B-B249-8A12-C27AA7FC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8195" y="6172868"/>
              <a:ext cx="817455" cy="500178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pe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6B5283F6-5ABD-DF5C-2AF1-037248FCE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6844" y="5154771"/>
              <a:ext cx="1370115" cy="615890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_data_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DFE402B5-C610-5E6D-5B62-32305CE0E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657" y="4596203"/>
              <a:ext cx="1899562" cy="615891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noProof="1">
                  <a:solidFill>
                    <a:schemeClr val="dk1"/>
                  </a:solidFill>
                  <a:latin typeface="Consolas"/>
                </a:rPr>
                <a:t>structure</a:t>
              </a:r>
              <a:endParaRPr lang="bg-BG" sz="1500" b="1" noProof="1">
                <a:solidFill>
                  <a:schemeClr val="dk1"/>
                </a:solidFill>
                <a:latin typeface="Consolas"/>
              </a:endParaRPr>
            </a:p>
          </p:txBody>
        </p:sp>
        <p:sp>
          <p:nvSpPr>
            <p:cNvPr id="32" name="Line 12">
              <a:extLst>
                <a:ext uri="{FF2B5EF4-FFF2-40B4-BE49-F238E27FC236}">
                  <a16:creationId xmlns:a16="http://schemas.microsoft.com/office/drawing/2014/main" id="{9596C54E-30AC-E3AD-0E2C-7A8973D3BC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1173" y="4702389"/>
              <a:ext cx="127159" cy="590424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3" name="Line 12">
              <a:extLst>
                <a:ext uri="{FF2B5EF4-FFF2-40B4-BE49-F238E27FC236}">
                  <a16:creationId xmlns:a16="http://schemas.microsoft.com/office/drawing/2014/main" id="{7222B4F2-4231-F709-C9D2-4A064B2FD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5188" y="4561875"/>
              <a:ext cx="301902" cy="225720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  <p:sp>
          <p:nvSpPr>
            <p:cNvPr id="34" name="Oval 4">
              <a:extLst>
                <a:ext uri="{FF2B5EF4-FFF2-40B4-BE49-F238E27FC236}">
                  <a16:creationId xmlns:a16="http://schemas.microsoft.com/office/drawing/2014/main" id="{17641D41-F7AD-27DB-AF98-3F8FE42BD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874" y="3972757"/>
              <a:ext cx="817455" cy="761489"/>
            </a:xfrm>
            <a:prstGeom prst="ellipse">
              <a:avLst/>
            </a:prstGeom>
            <a:solidFill>
              <a:srgbClr val="A1AABC">
                <a:alpha val="49803"/>
              </a:srgbClr>
            </a:solidFill>
            <a:ln w="38100" cap="flat" cmpd="sng">
              <a:solidFill>
                <a:srgbClr val="B8BCC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01" tIns="45688" rIns="91401" bIns="45688" anchor="ctr" anchorCtr="0">
              <a:noAutofit/>
            </a:bodyPr>
            <a:lstStyle/>
            <a:p>
              <a:pPr algn="ctr"/>
              <a:r>
                <a:rPr lang="en-US" sz="1500" b="1" dirty="0">
                  <a:solidFill>
                    <a:schemeClr val="dk1"/>
                  </a:solidFill>
                  <a:latin typeface="Consolas"/>
                </a:rPr>
                <a:t>6</a:t>
              </a:r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A4D967AD-B920-7D7A-FD55-F03FBCF8CE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4272" y="3764448"/>
              <a:ext cx="485327" cy="335805"/>
            </a:xfrm>
            <a:prstGeom prst="line">
              <a:avLst/>
            </a:prstGeom>
            <a:noFill/>
            <a:ln w="38100" cap="flat" cmpd="sng">
              <a:solidFill>
                <a:srgbClr val="B8BCC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27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9279554"/>
              </p:ext>
            </p:extLst>
          </p:nvPr>
        </p:nvGraphicFramePr>
        <p:xfrm>
          <a:off x="420616" y="1195698"/>
          <a:ext cx="11304186" cy="5475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7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T[]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List&lt;T&gt;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4529385"/>
              </p:ext>
            </p:extLst>
          </p:nvPr>
        </p:nvGraphicFramePr>
        <p:xfrm>
          <a:off x="420616" y="1195698"/>
          <a:ext cx="11304186" cy="56122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 i="0" u="none" strike="noStrike" kern="1200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Tree-Based Dictionary: </a:t>
                      </a:r>
                      <a:r>
                        <a:rPr lang="en-US" sz="2600" b="1" i="0" u="none" strike="noStrike" cap="none" noProof="1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SortedDictionary&lt;K,V&gt;</a:t>
                      </a:r>
                      <a:endParaRPr lang="en-US" sz="2600" b="1" i="0" u="none" strike="noStrike" cap="none" noProof="1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kern="1200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Set: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400" dirty="0"/>
                        <a:t>O(1)</a:t>
                      </a:r>
                      <a:endParaRPr lang="en-US" sz="24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400" dirty="0"/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17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333772" y="1314451"/>
            <a:ext cx="11680731" cy="5354910"/>
          </a:xfrm>
        </p:spPr>
        <p:txBody>
          <a:bodyPr>
            <a:normAutofit/>
          </a:bodyPr>
          <a:lstStyle/>
          <a:p>
            <a:pPr marL="247887" indent="-376125"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Collection</a:t>
            </a:r>
            <a:r>
              <a:rPr lang="en-US" sz="3400" dirty="0"/>
              <a:t> Data Structures</a:t>
            </a:r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Linear</a:t>
            </a:r>
            <a:r>
              <a:rPr lang="en-US" sz="3200" dirty="0"/>
              <a:t> Data Structures</a:t>
            </a:r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Hash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</a:p>
          <a:p>
            <a:pPr marL="543470" lvl="1" indent="-37612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Binary Search </a:t>
            </a:r>
            <a:r>
              <a:rPr lang="en-US" sz="3200" b="1" dirty="0">
                <a:solidFill>
                  <a:schemeClr val="bg1"/>
                </a:solidFill>
              </a:rPr>
              <a:t>Trees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800" dirty="0"/>
              <a:t>2. </a:t>
            </a:r>
            <a:r>
              <a:rPr lang="en-US" sz="3400" b="1" dirty="0">
                <a:solidFill>
                  <a:schemeClr val="bg1"/>
                </a:solidFill>
              </a:rPr>
              <a:t>Choosing</a:t>
            </a:r>
            <a:r>
              <a:rPr lang="en-US" sz="3400" dirty="0"/>
              <a:t> a Data Structure</a:t>
            </a: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r>
              <a:rPr lang="en-US" sz="3800" dirty="0"/>
              <a:t>3. </a:t>
            </a:r>
            <a:r>
              <a:rPr lang="en-US" sz="3400" b="1" dirty="0">
                <a:solidFill>
                  <a:schemeClr val="bg1"/>
                </a:solidFill>
              </a:rPr>
              <a:t>Combining</a:t>
            </a:r>
            <a:r>
              <a:rPr lang="en-US" sz="3400" dirty="0"/>
              <a:t> Data Structures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129C71-E2E8-4363-BD79-7CEE349C4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Efficiency – Comparison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C36533B-11CA-F711-20F3-13F77906D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1FE871C-EDF4-B274-06DF-05C9F1CD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120140"/>
              </p:ext>
            </p:extLst>
          </p:nvPr>
        </p:nvGraphicFramePr>
        <p:xfrm>
          <a:off x="420616" y="1195698"/>
          <a:ext cx="11304186" cy="54248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6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4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61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13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89278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  <a:tabLst/>
                        <a:defRPr/>
                      </a:pPr>
                      <a:r>
                        <a:rPr lang="en-US" sz="22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Tree--Based Set: </a:t>
                      </a:r>
                      <a:r>
                        <a:rPr lang="en-US" sz="22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SortedSet&lt;T&gt;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66075"/>
                  </a:ext>
                </a:extLst>
              </a:tr>
              <a:tr h="89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2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Multi-Dictionary: </a:t>
                      </a:r>
                      <a:r>
                        <a:rPr lang="en-US" sz="22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653777"/>
                  </a:ext>
                </a:extLst>
              </a:tr>
              <a:tr h="89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2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Tree-Based Multi-Dictionary: </a:t>
                      </a:r>
                      <a:r>
                        <a:rPr lang="en-US" sz="2200" b="1" i="0" u="none" strike="noStrike" kern="1200" cap="none" noProof="1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OrderedMultiDictionary&lt;K,V&gt;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2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Hash-Table-Based Bag: </a:t>
                      </a:r>
                      <a:r>
                        <a:rPr lang="en-US" sz="22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dirty="0"/>
                        <a:t>O(1)</a:t>
                      </a: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O(1)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000" dirty="0"/>
                        <a:t>-</a:t>
                      </a: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61467"/>
                  </a:ext>
                </a:extLst>
              </a:tr>
              <a:tr h="8927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200" b="0" i="0" u="none" strike="noStrike" kern="1200" cap="none" noProof="1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Balanced Tree-Based Bag: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200" b="1" i="0" u="none" strike="noStrike" cap="none" noProof="1">
                          <a:solidFill>
                            <a:schemeClr val="lt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OrderedBag&lt;T&gt;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endParaRPr lang="en-US" sz="20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  <a:tabLst/>
                        <a:defRPr/>
                      </a:pPr>
                      <a:r>
                        <a:rPr lang="en-US" sz="20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O(log(n))</a:t>
                      </a:r>
                    </a:p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endParaRPr sz="20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0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2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072" y="2132857"/>
            <a:ext cx="2139358" cy="11827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459" y="1228991"/>
            <a:ext cx="2307906" cy="13145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679" y="3148336"/>
            <a:ext cx="1603466" cy="111385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637D09-CBAF-A56D-D9B5-589F42AAB5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/>
              <a:t>Use a Combination of Data Structures for Best Results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4C2A599-FE87-ED94-7A13-21283822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581128"/>
            <a:ext cx="10958928" cy="780383"/>
          </a:xfrm>
        </p:spPr>
        <p:txBody>
          <a:bodyPr/>
          <a:lstStyle/>
          <a:p>
            <a:r>
              <a:rPr lang="en-US" dirty="0"/>
              <a:t>Combining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80152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Many scenarios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combine </a:t>
            </a:r>
            <a:r>
              <a:rPr lang="en-US" b="1" dirty="0">
                <a:solidFill>
                  <a:schemeClr val="bg1"/>
                </a:solidFill>
              </a:rPr>
              <a:t>several</a:t>
            </a:r>
            <a:r>
              <a:rPr lang="en-US" dirty="0"/>
              <a:t> data structures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No </a:t>
            </a:r>
            <a:r>
              <a:rPr lang="en-US" sz="3100" b="1" dirty="0">
                <a:solidFill>
                  <a:schemeClr val="bg1"/>
                </a:solidFill>
              </a:rPr>
              <a:t>ideal</a:t>
            </a:r>
            <a:r>
              <a:rPr lang="en-US" sz="3100" dirty="0"/>
              <a:t> DS </a:t>
            </a:r>
            <a:r>
              <a:rPr lang="en-US" sz="3100" dirty="0">
                <a:sym typeface="Wingdings" panose="05000000000000000000" pitchFamily="2" charset="2"/>
              </a:rPr>
              <a:t> choose between </a:t>
            </a:r>
            <a:r>
              <a:rPr lang="en-US" sz="3100" b="1" dirty="0">
                <a:solidFill>
                  <a:schemeClr val="bg1"/>
                </a:solidFill>
                <a:sym typeface="Wingdings" panose="05000000000000000000" pitchFamily="2" charset="2"/>
              </a:rPr>
              <a:t>space</a:t>
            </a:r>
            <a:r>
              <a:rPr lang="en-US" sz="3100" dirty="0">
                <a:sym typeface="Wingdings" panose="05000000000000000000" pitchFamily="2" charset="2"/>
              </a:rPr>
              <a:t> or </a:t>
            </a:r>
            <a:r>
              <a:rPr lang="en-US" sz="3100" b="1" dirty="0">
                <a:solidFill>
                  <a:schemeClr val="bg1"/>
                </a:solidFill>
                <a:sym typeface="Wingdings" panose="05000000000000000000" pitchFamily="2" charset="2"/>
              </a:rPr>
              <a:t>time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For example, it is recommended to use: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b="1" dirty="0">
                <a:solidFill>
                  <a:schemeClr val="bg1"/>
                </a:solidFill>
              </a:rPr>
              <a:t>hash-table</a:t>
            </a:r>
            <a:r>
              <a:rPr lang="en-US" sz="3100" dirty="0"/>
              <a:t> for </a:t>
            </a:r>
            <a:r>
              <a:rPr lang="en-US" sz="3100" b="1" dirty="0"/>
              <a:t>fast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search by key</a:t>
            </a:r>
            <a:r>
              <a:rPr lang="en-US" sz="3100" b="1" baseline="-25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bg-BG" sz="3100" b="1" dirty="0"/>
              <a:t> </a:t>
            </a:r>
            <a:r>
              <a:rPr lang="bg-BG" sz="3100" dirty="0"/>
              <a:t>(</a:t>
            </a:r>
            <a:r>
              <a:rPr lang="en-US" sz="3100" dirty="0"/>
              <a:t>e.g. </a:t>
            </a:r>
            <a:r>
              <a:rPr lang="en-US" sz="3100" i="1" dirty="0"/>
              <a:t>name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b="1" dirty="0">
                <a:solidFill>
                  <a:schemeClr val="bg1"/>
                </a:solidFill>
              </a:rPr>
              <a:t>hash-table</a:t>
            </a:r>
            <a:r>
              <a:rPr lang="en-US" sz="3100" dirty="0"/>
              <a:t> for </a:t>
            </a:r>
            <a:r>
              <a:rPr lang="en-US" sz="3100" b="1" dirty="0"/>
              <a:t>fast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search by {key</a:t>
            </a:r>
            <a:r>
              <a:rPr lang="en-US" sz="3100" b="1" baseline="-25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 + key</a:t>
            </a:r>
            <a:r>
              <a:rPr lang="en-US" sz="3100" b="1" baseline="-25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US" sz="31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dirty="0"/>
              <a:t>(e.g. </a:t>
            </a:r>
            <a:r>
              <a:rPr lang="en-US" sz="3100" i="1" dirty="0"/>
              <a:t>name + town</a:t>
            </a:r>
            <a:r>
              <a:rPr lang="en-US" sz="31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b="1" dirty="0">
                <a:solidFill>
                  <a:schemeClr val="bg1"/>
                </a:solidFill>
              </a:rPr>
              <a:t>balanced search tree </a:t>
            </a:r>
            <a:r>
              <a:rPr lang="en-US" sz="3100" dirty="0"/>
              <a:t>for </a:t>
            </a:r>
            <a:r>
              <a:rPr lang="en-US" sz="3100" b="1" dirty="0"/>
              <a:t>fast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</a:rPr>
              <a:t>extract-range(start_key … end_key)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b="1" dirty="0">
                <a:solidFill>
                  <a:schemeClr val="bg1"/>
                </a:solidFill>
              </a:rPr>
              <a:t>rope</a:t>
            </a:r>
            <a:r>
              <a:rPr lang="en-US" sz="3100" dirty="0"/>
              <a:t> for </a:t>
            </a:r>
            <a:r>
              <a:rPr lang="en-US" sz="3100" b="1" dirty="0"/>
              <a:t>fast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bg-BG" sz="31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bg-BG" sz="31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dirty="0">
                <a:solidFill>
                  <a:schemeClr val="tx2">
                    <a:lumMod val="75000"/>
                  </a:schemeClr>
                </a:solidFill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sz="3100" dirty="0"/>
              <a:t>A </a:t>
            </a:r>
            <a:r>
              <a:rPr lang="en-US" sz="3100" b="1" dirty="0">
                <a:solidFill>
                  <a:schemeClr val="bg1"/>
                </a:solidFill>
              </a:rPr>
              <a:t>balanced search tree </a:t>
            </a:r>
            <a:r>
              <a:rPr lang="en-US" sz="3100" dirty="0"/>
              <a:t>for </a:t>
            </a:r>
            <a:r>
              <a:rPr lang="en-US" sz="3100" b="1" dirty="0"/>
              <a:t>fast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</a:rPr>
              <a:t>access</a:t>
            </a:r>
            <a:r>
              <a:rPr lang="bg-BG" sz="31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</a:rPr>
              <a:t>by</a:t>
            </a:r>
            <a:r>
              <a:rPr lang="bg-BG" sz="31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</a:rPr>
              <a:t>sorted</a:t>
            </a:r>
            <a:r>
              <a:rPr lang="bg-BG" sz="3100" b="1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00" b="1" noProof="1">
                <a:solidFill>
                  <a:schemeClr val="tx2">
                    <a:lumMod val="75000"/>
                  </a:schemeClr>
                </a:solidFill>
              </a:rPr>
              <a:t>index</a:t>
            </a:r>
            <a:endParaRPr lang="en-US" sz="31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Data Structures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0286CD-97F4-E5F9-7566-8A5D7F85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7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/>
              <a:t>You have a </a:t>
            </a:r>
            <a:r>
              <a:rPr lang="en-US" sz="3400" b="1" dirty="0">
                <a:solidFill>
                  <a:schemeClr val="bg1"/>
                </a:solidFill>
              </a:rPr>
              <a:t>Person</a:t>
            </a:r>
            <a:r>
              <a:rPr lang="en-US" sz="3400" dirty="0"/>
              <a:t> class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Design a </a:t>
            </a:r>
            <a:r>
              <a:rPr lang="en-US" sz="3400" b="1" dirty="0">
                <a:solidFill>
                  <a:schemeClr val="bg1"/>
                </a:solidFill>
              </a:rPr>
              <a:t>data structure </a:t>
            </a: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3400" dirty="0"/>
              <a:t>that implements: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Problem: Collection of Persons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96495-CFAA-43F9-B6F1-FFE1D5AF6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35386"/>
              </p:ext>
            </p:extLst>
          </p:nvPr>
        </p:nvGraphicFramePr>
        <p:xfrm>
          <a:off x="358575" y="3212977"/>
          <a:ext cx="5086447" cy="3016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447">
                  <a:extLst>
                    <a:ext uri="{9D8B030D-6E8A-4147-A177-3AD203B41FA5}">
                      <a16:colId xmlns:a16="http://schemas.microsoft.com/office/drawing/2014/main" val="2032370821"/>
                    </a:ext>
                  </a:extLst>
                </a:gridCol>
              </a:tblGrid>
              <a:tr h="420241">
                <a:tc>
                  <a:txBody>
                    <a:bodyPr/>
                    <a:lstStyle/>
                    <a:p>
                      <a:pPr algn="ctr"/>
                      <a:r>
                        <a:rPr lang="en-GB" sz="2300" b="1" noProof="1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80433"/>
                  </a:ext>
                </a:extLst>
              </a:tr>
              <a:tr h="49414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AddPerson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(email, name, age,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248151"/>
                  </a:ext>
                </a:extLst>
              </a:tr>
              <a:tr h="47008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Person FindPerson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014739"/>
                  </a:ext>
                </a:extLst>
              </a:tr>
              <a:tr h="510463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bool Delete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82707"/>
                  </a:ext>
                </a:extLst>
              </a:tr>
              <a:tr h="519626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(emailDomain)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583804"/>
                  </a:ext>
                </a:extLst>
              </a:tr>
              <a:tr h="580159">
                <a:tc>
                  <a:txBody>
                    <a:bodyPr/>
                    <a:lstStyle/>
                    <a:p>
                      <a:r>
                        <a:rPr lang="en-GB" sz="2300" b="1" noProof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List&lt;Person&gt; FindPeople</a:t>
                      </a:r>
                      <a:r>
                        <a:rPr lang="en-GB" sz="2300" b="0" noProof="1">
                          <a:solidFill>
                            <a:schemeClr val="tx1"/>
                          </a:solidFill>
                        </a:rPr>
                        <a:t>(name, town)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61421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4373459-A357-9581-A2AF-87B49B8C2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672A065-21E0-1B00-CF3B-603E4C2C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897" y="1258013"/>
            <a:ext cx="6522714" cy="534141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150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5A216-31BF-48C1-B66D-10337EF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Dictionary-based solution </a:t>
            </a:r>
            <a:r>
              <a:rPr lang="en-US" sz="3400" dirty="0"/>
              <a:t>is the </a:t>
            </a:r>
            <a:r>
              <a:rPr lang="en-US" sz="3400" b="1" dirty="0"/>
              <a:t>best way </a:t>
            </a:r>
            <a:r>
              <a:rPr lang="en-US" sz="3400" dirty="0"/>
              <a:t>to achieve </a:t>
            </a:r>
            <a:r>
              <a:rPr lang="en-US" sz="3400" b="1" dirty="0"/>
              <a:t>best performance </a:t>
            </a:r>
            <a:endParaRPr lang="en-US" sz="3400" b="1" dirty="0">
              <a:highlight>
                <a:srgbClr val="FFFF00"/>
              </a:highlight>
            </a:endParaRPr>
          </a:p>
          <a:p>
            <a:pPr lvl="1">
              <a:lnSpc>
                <a:spcPct val="110000"/>
              </a:lnSpc>
            </a:pPr>
            <a:r>
              <a:rPr lang="en-US" sz="3200" dirty="0"/>
              <a:t>Dictionaries have the </a:t>
            </a:r>
            <a:r>
              <a:rPr lang="en-US" sz="3200" b="1" dirty="0">
                <a:solidFill>
                  <a:schemeClr val="bg1"/>
                </a:solidFill>
              </a:rPr>
              <a:t>best</a:t>
            </a:r>
            <a:r>
              <a:rPr lang="en-US" sz="3200" dirty="0"/>
              <a:t> time complexity for lookup – </a:t>
            </a:r>
            <a:r>
              <a:rPr lang="en-US" sz="3200" b="1" dirty="0"/>
              <a:t>O(1)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You will have </a:t>
            </a:r>
            <a:r>
              <a:rPr lang="en-US" sz="3200" b="1" dirty="0"/>
              <a:t>multiple dictionaries</a:t>
            </a:r>
            <a:r>
              <a:rPr lang="en-US" sz="3200" dirty="0"/>
              <a:t> for all operations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However, it is a bit </a:t>
            </a:r>
            <a:r>
              <a:rPr lang="en-US" sz="3200" b="1" dirty="0"/>
              <a:t>difficult </a:t>
            </a:r>
            <a:r>
              <a:rPr lang="en-US" sz="3200" dirty="0"/>
              <a:t>to</a:t>
            </a:r>
            <a:r>
              <a:rPr lang="en-US" sz="3200" b="1" dirty="0"/>
              <a:t> implement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Dictionary</a:t>
            </a:r>
            <a:r>
              <a:rPr lang="en-US" sz="3900" dirty="0"/>
              <a:t>-Based Solution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16C251-7AE9-45C3-817E-05B367EF5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50ED8-B06F-EA7C-F43B-BC6E3213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5" y="4725144"/>
            <a:ext cx="11420475" cy="11430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97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87DC92-F1D1-72AC-EF38-9A6BF98AB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176" y="1340768"/>
            <a:ext cx="10025170" cy="500386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Add Person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FE2E617-E8CE-D0F0-96B1-8B3E6FC32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Google Shape;404;p12">
            <a:extLst>
              <a:ext uri="{FF2B5EF4-FFF2-40B4-BE49-F238E27FC236}">
                <a16:creationId xmlns:a16="http://schemas.microsoft.com/office/drawing/2014/main" id="{4DD41524-7264-47B9-8FFB-3BA517D25659}"/>
              </a:ext>
            </a:extLst>
          </p:cNvPr>
          <p:cNvSpPr/>
          <p:nvPr/>
        </p:nvSpPr>
        <p:spPr>
          <a:xfrm>
            <a:off x="6953761" y="2581679"/>
            <a:ext cx="4325227" cy="919329"/>
          </a:xfrm>
          <a:prstGeom prst="wedgeRoundRectCallout">
            <a:avLst>
              <a:gd name="adj1" fmla="val -55928"/>
              <a:gd name="adj2" fmla="val 48858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Create a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noProof="1">
                <a:solidFill>
                  <a:schemeClr val="bg2"/>
                </a:solidFill>
              </a:rPr>
              <a:t> object to hold {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email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age</a:t>
            </a:r>
            <a:r>
              <a:rPr lang="en-US" sz="2400" b="1" noProof="1">
                <a:solidFill>
                  <a:schemeClr val="bg2"/>
                </a:solidFill>
              </a:rPr>
              <a:t> +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town</a:t>
            </a:r>
            <a:r>
              <a:rPr lang="en-US" sz="2400" b="1" noProof="1">
                <a:solidFill>
                  <a:schemeClr val="bg2"/>
                </a:solidFill>
              </a:rPr>
              <a:t> }</a:t>
            </a:r>
          </a:p>
        </p:txBody>
      </p:sp>
      <p:sp>
        <p:nvSpPr>
          <p:cNvPr id="8" name="Google Shape;404;p12">
            <a:extLst>
              <a:ext uri="{FF2B5EF4-FFF2-40B4-BE49-F238E27FC236}">
                <a16:creationId xmlns:a16="http://schemas.microsoft.com/office/drawing/2014/main" id="{A1D8023C-6F91-4CBB-AF14-8E1AFF4E5881}"/>
              </a:ext>
            </a:extLst>
          </p:cNvPr>
          <p:cNvSpPr/>
          <p:nvPr/>
        </p:nvSpPr>
        <p:spPr>
          <a:xfrm>
            <a:off x="82914" y="3573016"/>
            <a:ext cx="2195074" cy="1327952"/>
          </a:xfrm>
          <a:prstGeom prst="wedgeRoundRectCallout">
            <a:avLst>
              <a:gd name="adj1" fmla="val 61155"/>
              <a:gd name="adj2" fmla="val -18062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Add the new person to all 3 collections  </a:t>
            </a:r>
          </a:p>
        </p:txBody>
      </p:sp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28657A19-5512-4CA2-900D-B9FAC3AF1B17}"/>
              </a:ext>
            </a:extLst>
          </p:cNvPr>
          <p:cNvSpPr/>
          <p:nvPr/>
        </p:nvSpPr>
        <p:spPr>
          <a:xfrm>
            <a:off x="82915" y="3588424"/>
            <a:ext cx="2195074" cy="1327952"/>
          </a:xfrm>
          <a:prstGeom prst="wedgeRoundRectCallout">
            <a:avLst>
              <a:gd name="adj1" fmla="val 61130"/>
              <a:gd name="adj2" fmla="val 4739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Add the new person to all 3 collections  </a:t>
            </a:r>
          </a:p>
        </p:txBody>
      </p:sp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E9409E7D-FC40-40B1-B1BE-A2FAE0D8DD0D}"/>
              </a:ext>
            </a:extLst>
          </p:cNvPr>
          <p:cNvSpPr/>
          <p:nvPr/>
        </p:nvSpPr>
        <p:spPr>
          <a:xfrm>
            <a:off x="82913" y="3589700"/>
            <a:ext cx="2195075" cy="1327952"/>
          </a:xfrm>
          <a:prstGeom prst="wedgeRoundRectCallout">
            <a:avLst>
              <a:gd name="adj1" fmla="val 59798"/>
              <a:gd name="adj2" fmla="val 732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2400" b="1" noProof="1">
                <a:solidFill>
                  <a:schemeClr val="bg2"/>
                </a:solidFill>
              </a:rPr>
              <a:t> the new person to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all 3 collections  </a:t>
            </a:r>
          </a:p>
        </p:txBody>
      </p:sp>
    </p:spTree>
    <p:extLst>
      <p:ext uri="{BB962C8B-B14F-4D97-AF65-F5344CB8AC3E}">
        <p14:creationId xmlns:p14="http://schemas.microsoft.com/office/powerpoint/2010/main" val="284527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657A7-3A01-1506-0693-67A3DE021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"/>
          <a:stretch/>
        </p:blipFill>
        <p:spPr>
          <a:xfrm>
            <a:off x="159612" y="1196752"/>
            <a:ext cx="7979670" cy="150491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Find Person / People by Email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4A95EA1-A8E2-897F-FC84-5EBF8C8CD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1E4228-F484-858F-6574-4B8063AD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2" y="2420888"/>
            <a:ext cx="7524374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F93102-6F66-B74E-6039-0385CCCE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027" y="3717423"/>
            <a:ext cx="8214003" cy="2963899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F9C5C568-20E0-D736-DFAE-3B103A3BF5B6}"/>
              </a:ext>
            </a:extLst>
          </p:cNvPr>
          <p:cNvSpPr/>
          <p:nvPr/>
        </p:nvSpPr>
        <p:spPr>
          <a:xfrm>
            <a:off x="8140781" y="2419809"/>
            <a:ext cx="3888432" cy="919329"/>
          </a:xfrm>
          <a:prstGeom prst="wedgeRoundRectCallout">
            <a:avLst>
              <a:gd name="adj1" fmla="val -67758"/>
              <a:gd name="adj2" fmla="val 27431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for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 </a:t>
            </a:r>
            <a:r>
              <a:rPr lang="en-US" sz="2400" b="1" noProof="1">
                <a:solidFill>
                  <a:schemeClr val="bg2"/>
                </a:solidFill>
              </a:rPr>
              <a:t>complexity</a:t>
            </a:r>
          </a:p>
        </p:txBody>
      </p:sp>
      <p:sp>
        <p:nvSpPr>
          <p:cNvPr id="16" name="Google Shape;404;p12">
            <a:extLst>
              <a:ext uri="{FF2B5EF4-FFF2-40B4-BE49-F238E27FC236}">
                <a16:creationId xmlns:a16="http://schemas.microsoft.com/office/drawing/2014/main" id="{39EF52E2-F5E1-CD24-7143-9B7DB4203231}"/>
              </a:ext>
            </a:extLst>
          </p:cNvPr>
          <p:cNvSpPr/>
          <p:nvPr/>
        </p:nvSpPr>
        <p:spPr>
          <a:xfrm>
            <a:off x="8149028" y="2419810"/>
            <a:ext cx="3888432" cy="919329"/>
          </a:xfrm>
          <a:prstGeom prst="wedgeRoundRectCallout">
            <a:avLst>
              <a:gd name="adj1" fmla="val -54182"/>
              <a:gd name="adj2" fmla="val -82647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for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 </a:t>
            </a:r>
            <a:r>
              <a:rPr lang="en-US" sz="2400" b="1" noProof="1">
                <a:solidFill>
                  <a:schemeClr val="bg2"/>
                </a:solidFill>
              </a:rPr>
              <a:t>complexity</a:t>
            </a:r>
          </a:p>
        </p:txBody>
      </p:sp>
      <p:sp>
        <p:nvSpPr>
          <p:cNvPr id="17" name="Google Shape;404;p12">
            <a:extLst>
              <a:ext uri="{FF2B5EF4-FFF2-40B4-BE49-F238E27FC236}">
                <a16:creationId xmlns:a16="http://schemas.microsoft.com/office/drawing/2014/main" id="{D264A000-8BB0-7F12-564D-CBC348547EC4}"/>
              </a:ext>
            </a:extLst>
          </p:cNvPr>
          <p:cNvSpPr/>
          <p:nvPr/>
        </p:nvSpPr>
        <p:spPr>
          <a:xfrm>
            <a:off x="8140781" y="2437663"/>
            <a:ext cx="3888432" cy="919329"/>
          </a:xfrm>
          <a:prstGeom prst="wedgeRoundRectCallout">
            <a:avLst>
              <a:gd name="adj1" fmla="val -49152"/>
              <a:gd name="adj2" fmla="val 1534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Use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TryGetValue()</a:t>
            </a:r>
            <a:r>
              <a:rPr lang="en-US" sz="2400" b="1" noProof="1">
                <a:solidFill>
                  <a:schemeClr val="bg1"/>
                </a:solidFill>
              </a:rPr>
              <a:t> </a:t>
            </a:r>
            <a:r>
              <a:rPr lang="en-US" sz="2400" b="1" noProof="1">
                <a:solidFill>
                  <a:schemeClr val="bg2"/>
                </a:solidFill>
              </a:rPr>
              <a:t>for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O(1) </a:t>
            </a:r>
            <a:r>
              <a:rPr lang="en-US" sz="2400" b="1" noProof="1">
                <a:solidFill>
                  <a:schemeClr val="bg2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84630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Solution: Delete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6673AD-7B6B-0E68-63C1-171EA4ED1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EBF512-F005-B38F-D15B-F44FE4845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61" y="1289988"/>
            <a:ext cx="10953302" cy="5307364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9" name="Google Shape;404;p12">
            <a:extLst>
              <a:ext uri="{FF2B5EF4-FFF2-40B4-BE49-F238E27FC236}">
                <a16:creationId xmlns:a16="http://schemas.microsoft.com/office/drawing/2014/main" id="{45BA8E78-215C-6A9A-545F-22CBEB96AE77}"/>
              </a:ext>
            </a:extLst>
          </p:cNvPr>
          <p:cNvSpPr/>
          <p:nvPr/>
        </p:nvSpPr>
        <p:spPr>
          <a:xfrm>
            <a:off x="7030516" y="2223208"/>
            <a:ext cx="3888432" cy="919329"/>
          </a:xfrm>
          <a:prstGeom prst="wedgeRoundRectCallout">
            <a:avLst>
              <a:gd name="adj1" fmla="val -56874"/>
              <a:gd name="adj2" fmla="val -40626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We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get</a:t>
            </a:r>
            <a:r>
              <a:rPr lang="en-US" sz="2400" b="1" noProof="1">
                <a:solidFill>
                  <a:schemeClr val="bg2"/>
                </a:solidFill>
              </a:rPr>
              <a:t> our person using the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previous</a:t>
            </a:r>
            <a:r>
              <a:rPr lang="en-US" sz="2400" b="1" noProof="1">
                <a:solidFill>
                  <a:schemeClr val="bg2"/>
                </a:solidFill>
              </a:rPr>
              <a:t> method</a:t>
            </a:r>
          </a:p>
        </p:txBody>
      </p:sp>
      <p:sp>
        <p:nvSpPr>
          <p:cNvPr id="10" name="Google Shape;404;p12">
            <a:extLst>
              <a:ext uri="{FF2B5EF4-FFF2-40B4-BE49-F238E27FC236}">
                <a16:creationId xmlns:a16="http://schemas.microsoft.com/office/drawing/2014/main" id="{4A68EF73-8921-F0A5-784F-E00557C232CB}"/>
              </a:ext>
            </a:extLst>
          </p:cNvPr>
          <p:cNvSpPr/>
          <p:nvPr/>
        </p:nvSpPr>
        <p:spPr>
          <a:xfrm>
            <a:off x="8398669" y="3505597"/>
            <a:ext cx="2366399" cy="1327952"/>
          </a:xfrm>
          <a:prstGeom prst="wedgeRoundRectCallout">
            <a:avLst>
              <a:gd name="adj1" fmla="val -152173"/>
              <a:gd name="adj2" fmla="val -5485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400" b="1" noProof="1">
                <a:solidFill>
                  <a:schemeClr val="bg2"/>
                </a:solidFill>
              </a:rPr>
              <a:t> the person from all 3 collections  </a:t>
            </a:r>
          </a:p>
        </p:txBody>
      </p:sp>
      <p:sp>
        <p:nvSpPr>
          <p:cNvPr id="12" name="Google Shape;404;p12">
            <a:extLst>
              <a:ext uri="{FF2B5EF4-FFF2-40B4-BE49-F238E27FC236}">
                <a16:creationId xmlns:a16="http://schemas.microsoft.com/office/drawing/2014/main" id="{5AF60E31-16B3-F945-021A-26F88565791B}"/>
              </a:ext>
            </a:extLst>
          </p:cNvPr>
          <p:cNvSpPr/>
          <p:nvPr/>
        </p:nvSpPr>
        <p:spPr>
          <a:xfrm>
            <a:off x="8398669" y="3505597"/>
            <a:ext cx="2366399" cy="1327952"/>
          </a:xfrm>
          <a:prstGeom prst="wedgeRoundRectCallout">
            <a:avLst>
              <a:gd name="adj1" fmla="val -68155"/>
              <a:gd name="adj2" fmla="val 53023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400" b="1" noProof="1">
                <a:solidFill>
                  <a:schemeClr val="bg2"/>
                </a:solidFill>
              </a:rPr>
              <a:t> the person from all 3 collections  </a:t>
            </a:r>
          </a:p>
        </p:txBody>
      </p:sp>
      <p:sp>
        <p:nvSpPr>
          <p:cNvPr id="14" name="Google Shape;404;p12">
            <a:extLst>
              <a:ext uri="{FF2B5EF4-FFF2-40B4-BE49-F238E27FC236}">
                <a16:creationId xmlns:a16="http://schemas.microsoft.com/office/drawing/2014/main" id="{B155FCCB-E9A9-0392-7BC5-8CAEC83C9957}"/>
              </a:ext>
            </a:extLst>
          </p:cNvPr>
          <p:cNvSpPr/>
          <p:nvPr/>
        </p:nvSpPr>
        <p:spPr>
          <a:xfrm>
            <a:off x="8398668" y="3505597"/>
            <a:ext cx="2366399" cy="1327952"/>
          </a:xfrm>
          <a:prstGeom prst="wedgeRoundRectCallout">
            <a:avLst>
              <a:gd name="adj1" fmla="val -46211"/>
              <a:gd name="adj2" fmla="val 7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01" tIns="45688" rIns="91401" bIns="45688" anchor="ctr" anchorCtr="0">
            <a:sp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400" b="1" noProof="1">
                <a:solidFill>
                  <a:schemeClr val="bg2"/>
                </a:solidFill>
              </a:rPr>
              <a:t> the person from all 3 collections  </a:t>
            </a:r>
          </a:p>
        </p:txBody>
      </p:sp>
    </p:spTree>
    <p:extLst>
      <p:ext uri="{BB962C8B-B14F-4D97-AF65-F5344CB8AC3E}">
        <p14:creationId xmlns:p14="http://schemas.microsoft.com/office/powerpoint/2010/main" val="126761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74" y="1299773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6419" y="1594763"/>
            <a:ext cx="10698310" cy="5002589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Choosing a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sym typeface="Calibri"/>
              </a:rPr>
              <a:t>Data Structure</a:t>
            </a:r>
            <a:endParaRPr lang="en-US" sz="3200" b="1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Different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structures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have a different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performance</a:t>
            </a: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Hash-tables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for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fast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search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by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key</a:t>
            </a: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Balanced search tree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for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fast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range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extract</a:t>
            </a:r>
          </a:p>
          <a:p>
            <a:pPr lvl="2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Rope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for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 fast </a:t>
            </a:r>
            <a:r>
              <a:rPr lang="en-US" sz="2800" dirty="0">
                <a:solidFill>
                  <a:schemeClr val="bg2"/>
                </a:solidFill>
                <a:ea typeface="Calibri"/>
                <a:cs typeface="Calibri"/>
                <a:sym typeface="Calibri"/>
              </a:rPr>
              <a:t>indexing</a:t>
            </a:r>
          </a:p>
          <a:p>
            <a:pPr lvl="0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2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Combining Data Structures</a:t>
            </a: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How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combining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different structures gives us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better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results?</a:t>
            </a:r>
          </a:p>
          <a:p>
            <a:pPr lvl="1">
              <a:lnSpc>
                <a:spcPct val="90000"/>
              </a:lnSpc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No ideal data structure exists, one must choose between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less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b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space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or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better</a:t>
            </a:r>
            <a:r>
              <a:rPr lang="en-US" sz="3000" dirty="0">
                <a:solidFill>
                  <a:schemeClr val="lt2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time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E056BDC-920D-4F2A-BB6B-9774C7BAD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59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23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672D-E2E1-7BF7-FEFC-37216CED7C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Lists vs. Hash Tables vs. Balanced Trees</a:t>
            </a:r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Right Data Structure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866438-50C1-4B8C-9164-03CCC8EF6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23" y="1133364"/>
            <a:ext cx="2397888" cy="1325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56C4C1-A590-4F33-9FA5-2EAF64B37A1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8020" y="2328448"/>
            <a:ext cx="1627834" cy="8935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22597-EC30-43A8-A3FD-72FA3583F8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53" y="3227561"/>
            <a:ext cx="1879966" cy="1070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6B8A7F-49E1-470F-AB46-55A539C81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8388" y="2204187"/>
            <a:ext cx="1694115" cy="11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610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/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78788" y="304217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0B25402-74CD-4307-A3FA-FD44C1BA8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53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354" y="1179586"/>
            <a:ext cx="8693332" cy="54885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99" dirty="0"/>
              <a:t>Software University – High-Quality Education, Profession and Job for Software Developers</a:t>
            </a:r>
          </a:p>
          <a:p>
            <a:pPr lvl="1"/>
            <a:r>
              <a:rPr lang="en-US" sz="2999" noProof="1">
                <a:hlinkClick r:id="rId3"/>
              </a:rPr>
              <a:t>softuni.bg</a:t>
            </a:r>
            <a:r>
              <a:rPr lang="en-US" sz="2999" noProof="1"/>
              <a:t>, </a:t>
            </a:r>
            <a:r>
              <a:rPr lang="en-US" sz="2999" noProof="1">
                <a:hlinkClick r:id="rId4"/>
              </a:rPr>
              <a:t>about.softuni.bg</a:t>
            </a:r>
            <a:r>
              <a:rPr lang="en-US" sz="2999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Foundation</a:t>
            </a:r>
            <a:endParaRPr lang="bg-BG" sz="3199" dirty="0"/>
          </a:p>
          <a:p>
            <a:pPr lvl="1"/>
            <a:r>
              <a:rPr lang="en-US" sz="2999" noProof="1">
                <a:hlinkClick r:id="rId5"/>
              </a:rPr>
              <a:t>softuni.foundation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@ Facebook</a:t>
            </a:r>
          </a:p>
          <a:p>
            <a:pPr lvl="1"/>
            <a:r>
              <a:rPr lang="en-US" sz="2999" noProof="1">
                <a:hlinkClick r:id="rId6"/>
              </a:rPr>
              <a:t>facebook.com/SoftwareUniversity</a:t>
            </a:r>
            <a:endParaRPr lang="en-US" sz="2999" noProof="1"/>
          </a:p>
          <a:p>
            <a:pPr>
              <a:lnSpc>
                <a:spcPct val="100000"/>
              </a:lnSpc>
            </a:pPr>
            <a:r>
              <a:rPr lang="en-US" sz="3199" dirty="0"/>
              <a:t>Software University Forums</a:t>
            </a:r>
          </a:p>
          <a:p>
            <a:pPr lvl="1"/>
            <a:r>
              <a:rPr lang="en-US" sz="2999" dirty="0">
                <a:hlinkClick r:id="rId7"/>
              </a:rPr>
              <a:t>forum.softuni.bg</a:t>
            </a:r>
            <a:endParaRPr lang="en-US" sz="2999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418687-019C-4A18-A4F1-461BD5A9EB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500" dirty="0"/>
              <a:t>Array (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dirty="0"/>
              <a:t>Use when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fixed number of elements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need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processing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8" dirty="0"/>
              <a:t>No resize </a:t>
            </a:r>
            <a:r>
              <a:rPr lang="en-US" sz="3198" dirty="0">
                <a:sym typeface="Wingdings" panose="05000000000000000000" pitchFamily="2" charset="2"/>
              </a:rPr>
              <a:t> for fixed number of elements only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8" b="1" dirty="0">
                <a:sym typeface="Wingdings" panose="05000000000000000000" pitchFamily="2" charset="2"/>
              </a:rPr>
              <a:t>Add / delete </a:t>
            </a:r>
            <a:r>
              <a:rPr lang="en-US" sz="3198" dirty="0">
                <a:sym typeface="Wingdings" panose="05000000000000000000" pitchFamily="2" charset="2"/>
              </a:rPr>
              <a:t>needs creating a new array + move O(n) elements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en-US" sz="3198" dirty="0">
                <a:sym typeface="Wingdings" panose="05000000000000000000" pitchFamily="2" charset="2"/>
              </a:rPr>
              <a:t>Compact and lightweight</a:t>
            </a:r>
            <a:endParaRPr lang="en-US" sz="3198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 Collection – Array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BA20FB-99AB-70C3-47F0-E3C4BA33D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graphicFrame>
        <p:nvGraphicFramePr>
          <p:cNvPr id="8" name="Google Shape;239;p5">
            <a:extLst>
              <a:ext uri="{FF2B5EF4-FFF2-40B4-BE49-F238E27FC236}">
                <a16:creationId xmlns:a16="http://schemas.microsoft.com/office/drawing/2014/main" id="{7405032B-5031-FBDB-4FCD-C8F0A0DE68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211658"/>
              </p:ext>
            </p:extLst>
          </p:nvPr>
        </p:nvGraphicFramePr>
        <p:xfrm>
          <a:off x="477788" y="4827086"/>
          <a:ext cx="10758312" cy="170427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6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67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0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236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114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7685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Static Array: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T[]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62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Resizable array-based list (</a:t>
            </a: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fast </a:t>
            </a:r>
            <a:r>
              <a:rPr lang="en-US" dirty="0"/>
              <a:t>and processed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by index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Add (append to the end) has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O(1)</a:t>
            </a:r>
            <a:r>
              <a:rPr lang="en-US" dirty="0"/>
              <a:t> amortized complexity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most-commonly used collection in programming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Array Based List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BE30A14-8374-8CE3-51BD-D3B482D0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484EBD8F-1ECE-3068-2DB9-3C83BC9F1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124075"/>
              </p:ext>
            </p:extLst>
          </p:nvPr>
        </p:nvGraphicFramePr>
        <p:xfrm>
          <a:off x="333771" y="4221088"/>
          <a:ext cx="11304186" cy="2285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7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801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Auto-Resizable Array-Based List: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List&lt;T&gt;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7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500" dirty="0"/>
              <a:t>Doubly-linked list (</a:t>
            </a:r>
            <a:r>
              <a:rPr lang="en-US" sz="3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elements should be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added at both sides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of the list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Use when you need to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remove by a node reference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Otherwise use resizable array-based list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Linked List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AF7DD9A-BCA1-E676-AB4D-75D2F3E0A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31A0B237-CEDC-A7AC-DBA1-A0C1B6F60C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387089"/>
              </p:ext>
            </p:extLst>
          </p:nvPr>
        </p:nvGraphicFramePr>
        <p:xfrm>
          <a:off x="418706" y="4221088"/>
          <a:ext cx="11304186" cy="22230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41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13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7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181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645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084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Double-Linked List: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LinkedList&lt;T&gt;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O(n)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07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Stack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Use to implement </a:t>
            </a:r>
            <a:r>
              <a:rPr lang="en-US" sz="3200" b="1" dirty="0">
                <a:solidFill>
                  <a:schemeClr val="bg1"/>
                </a:solidFill>
              </a:rPr>
              <a:t>LIFO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L</a:t>
            </a:r>
            <a:r>
              <a:rPr lang="en-US" sz="3200" dirty="0"/>
              <a:t>ast-</a:t>
            </a:r>
            <a:r>
              <a:rPr lang="en-US" sz="3200" b="1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b="1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b="1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 behavior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could also work well</a:t>
            </a:r>
            <a:endParaRPr lang="en-US" sz="32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Stack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29E0A3-FE0E-0597-1393-90DAADBC4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003A0A28-DA6C-3984-8833-C16B203113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4438290"/>
              </p:ext>
            </p:extLst>
          </p:nvPr>
        </p:nvGraphicFramePr>
        <p:xfrm>
          <a:off x="262362" y="3284983"/>
          <a:ext cx="11664698" cy="3175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154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0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5486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Stack: 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Stack&lt;T&gt;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63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Queue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Queue&lt;T&gt;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Use to implement </a:t>
            </a:r>
            <a:r>
              <a:rPr lang="en-US" sz="3200" b="1" dirty="0">
                <a:solidFill>
                  <a:schemeClr val="bg1"/>
                </a:solidFill>
              </a:rPr>
              <a:t>FIFO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I</a:t>
            </a:r>
            <a:r>
              <a:rPr lang="en-US" sz="3200" dirty="0"/>
              <a:t>n-</a:t>
            </a:r>
            <a:r>
              <a:rPr lang="en-US" sz="3200" dirty="0">
                <a:solidFill>
                  <a:schemeClr val="bg1"/>
                </a:solidFill>
              </a:rPr>
              <a:t>F</a:t>
            </a:r>
            <a:r>
              <a:rPr lang="en-US" sz="3200" dirty="0"/>
              <a:t>irst-</a:t>
            </a:r>
            <a:r>
              <a:rPr lang="en-US" sz="3200" dirty="0">
                <a:solidFill>
                  <a:schemeClr val="bg1"/>
                </a:solidFill>
              </a:rPr>
              <a:t>O</a:t>
            </a:r>
            <a:r>
              <a:rPr lang="en-US" sz="3200" dirty="0"/>
              <a:t>ut) behavior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LinkedList&lt;T&gt;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could also work well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Queue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DB7BFE-8634-08B3-7688-A3B87F159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5545210-2248-E5F9-82A0-07864C37B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3871213"/>
              </p:ext>
            </p:extLst>
          </p:nvPr>
        </p:nvGraphicFramePr>
        <p:xfrm>
          <a:off x="272039" y="3331735"/>
          <a:ext cx="11664698" cy="3175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6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2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10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1543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0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54865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Queue: </a:t>
                      </a:r>
                      <a:r>
                        <a:rPr lang="en-US" sz="2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Queue</a:t>
                      </a:r>
                      <a:r>
                        <a:rPr lang="en-US" sz="2600" b="1" i="0" u="none" strike="noStrike" cap="none" dirty="0">
                          <a:solidFill>
                            <a:schemeClr val="lt1"/>
                          </a:solidFill>
                          <a:latin typeface="Consolas"/>
                          <a:ea typeface="Calibri"/>
                          <a:cs typeface="Calibri"/>
                          <a:sym typeface="Consolas"/>
                        </a:rPr>
                        <a:t>&lt;T&gt;</a:t>
                      </a:r>
                      <a:endParaRPr lang="en-US" sz="2600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93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Hash-table-based map (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Dictionary&lt;K,V&gt;</a:t>
            </a:r>
            <a:r>
              <a:rPr lang="en-US" sz="3400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add key-value pairs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+ fast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by key</a:t>
            </a:r>
            <a:r>
              <a:rPr lang="en-US" sz="3200" b="1" dirty="0"/>
              <a:t> </a:t>
            </a:r>
            <a:r>
              <a:rPr lang="en-US" sz="3200" dirty="0"/>
              <a:t>– O(1)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200" dirty="0"/>
              <a:t>Keys have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 particular order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Keys should implement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GetHashCode(…)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Equals(…)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Collection – Map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BEADB8A-CE66-5ED9-F7BB-F235902ED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7" name="Google Shape;239;p5">
            <a:extLst>
              <a:ext uri="{FF2B5EF4-FFF2-40B4-BE49-F238E27FC236}">
                <a16:creationId xmlns:a16="http://schemas.microsoft.com/office/drawing/2014/main" id="{88C1BCD2-7A23-877F-924D-B4F4B804A9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4240720"/>
              </p:ext>
            </p:extLst>
          </p:nvPr>
        </p:nvGraphicFramePr>
        <p:xfrm>
          <a:off x="571091" y="3835791"/>
          <a:ext cx="11046641" cy="26712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56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4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71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1128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Structure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Calibri"/>
                        </a:rPr>
                        <a:t>Complexity</a:t>
                      </a:r>
                      <a:endParaRPr sz="28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266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endParaRPr sz="2400" dirty="0"/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Delete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400" b="1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Get-by-index</a:t>
                      </a:r>
                      <a:endParaRPr sz="2400" b="1" u="none" strike="noStrike" kern="1200" cap="none" dirty="0">
                        <a:solidFill>
                          <a:schemeClr val="dk1"/>
                        </a:solidFill>
                        <a:latin typeface="Calibri"/>
                        <a:cs typeface="Calibri"/>
                      </a:endParaRPr>
                    </a:p>
                  </a:txBody>
                  <a:tcPr marL="91426" marR="91426" marT="45713" marB="45713" anchor="ctr">
                    <a:lnL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C0AA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804381"/>
                  </a:ext>
                </a:extLst>
              </a:tr>
              <a:tr h="13028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alibri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Hash-Table: </a:t>
                      </a:r>
                      <a:r>
                        <a:rPr lang="en-US" sz="26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Dictionary&lt;K,V&gt;</a:t>
                      </a: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600" b="0" i="0" u="none" strike="noStrike" cap="none" dirty="0">
                        <a:solidFill>
                          <a:srgbClr val="1F3D5A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O(1)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Consolas"/>
                        <a:buNone/>
                      </a:pPr>
                      <a:r>
                        <a:rPr lang="en-US" sz="2600" b="0" i="0" u="none" strike="noStrike" cap="none" dirty="0">
                          <a:solidFill>
                            <a:srgbClr val="1F3D5A"/>
                          </a:solidFill>
                          <a:latin typeface="Consolas"/>
                          <a:sym typeface="Consolas"/>
                        </a:rPr>
                        <a:t>-</a:t>
                      </a:r>
                      <a:endParaRPr sz="2400" dirty="0"/>
                    </a:p>
                  </a:txBody>
                  <a:tcPr marL="91426" marR="91426" marT="45713" marB="45713" anchor="ctr">
                    <a:lnL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DFE2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1C6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32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32">
      <a:dk1>
        <a:srgbClr val="235057"/>
      </a:dk1>
      <a:lt1>
        <a:srgbClr val="FFA000"/>
      </a:lt1>
      <a:dk2>
        <a:srgbClr val="32737E"/>
      </a:dk2>
      <a:lt2>
        <a:srgbClr val="FFFFFF"/>
      </a:lt2>
      <a:accent1>
        <a:srgbClr val="E28D1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11712</TotalTime>
  <Words>2033</Words>
  <Application>Microsoft Office PowerPoint</Application>
  <PresentationFormat>Custom</PresentationFormat>
  <Paragraphs>438</Paragraphs>
  <Slides>31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Noto Sans Symbols</vt:lpstr>
      <vt:lpstr>Arial</vt:lpstr>
      <vt:lpstr>Calibri</vt:lpstr>
      <vt:lpstr>Consolas</vt:lpstr>
      <vt:lpstr>Wingdings</vt:lpstr>
      <vt:lpstr>Wingdings 2</vt:lpstr>
      <vt:lpstr>SoftUni</vt:lpstr>
      <vt:lpstr>Combining Data Structures</vt:lpstr>
      <vt:lpstr>Table of Contents</vt:lpstr>
      <vt:lpstr>Choosing the Right Data Structure</vt:lpstr>
      <vt:lpstr>Choosing a Collection – Array</vt:lpstr>
      <vt:lpstr>Choosing a Collection – Array Based List</vt:lpstr>
      <vt:lpstr>Choosing a Collection – Linked List</vt:lpstr>
      <vt:lpstr>Choosing a Collection – Stack</vt:lpstr>
      <vt:lpstr>Choosing a Collection – Queue</vt:lpstr>
      <vt:lpstr>Choosing a Collection – Map</vt:lpstr>
      <vt:lpstr>Choosing a Collection – Tree Map</vt:lpstr>
      <vt:lpstr>Choosing a Collection – Multi Map</vt:lpstr>
      <vt:lpstr>Choosing a Collection – Tree Multi Map</vt:lpstr>
      <vt:lpstr>Choosing a Collection – Hash Set</vt:lpstr>
      <vt:lpstr>Choosing a Collection – Tree Set</vt:lpstr>
      <vt:lpstr>Choosing a Collection – Hash Bag</vt:lpstr>
      <vt:lpstr>Choosing a Collection – Tree Bag</vt:lpstr>
      <vt:lpstr>Choosing a Collection – Special DS</vt:lpstr>
      <vt:lpstr>Data Structure Efficiency – Comparison</vt:lpstr>
      <vt:lpstr>Data Structure Efficiency – Comparison (2)</vt:lpstr>
      <vt:lpstr>Data Structure Efficiency – Comparison (3)</vt:lpstr>
      <vt:lpstr>Combining Data Structures</vt:lpstr>
      <vt:lpstr>Combining Data Structures</vt:lpstr>
      <vt:lpstr>Problem: Collection of Persons</vt:lpstr>
      <vt:lpstr>Dictionary-Based Solution</vt:lpstr>
      <vt:lpstr>Solution: Add Person</vt:lpstr>
      <vt:lpstr>Solution: Find Person / People by Email</vt:lpstr>
      <vt:lpstr>Solution: Delete</vt:lpstr>
      <vt:lpstr>Summary</vt:lpstr>
      <vt:lpstr>Questions?</vt:lpstr>
      <vt:lpstr>License</vt:lpstr>
      <vt:lpstr>Trainings @ Software University (SoftUni)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Data Structures</dc:title>
  <dc:subject>Software Development</dc:subject>
  <dc:creator>SoftUni</dc:creator>
  <cp:keywords>Software University; SoftUni; programming; coding; software development; education; training; course</cp:keywords>
  <dc:description>© SoftUni – https://softuni.org
© Software University – https://softuni.bg
Copyrighted document. Unauthorized copy, reproduction or use is not permitted.</dc:description>
  <cp:lastModifiedBy>EVELINA-PC</cp:lastModifiedBy>
  <cp:revision>476</cp:revision>
  <dcterms:created xsi:type="dcterms:W3CDTF">2020-05-22T09:36:57Z</dcterms:created>
  <dcterms:modified xsi:type="dcterms:W3CDTF">2022-09-13T13:31:25Z</dcterms:modified>
  <cp:category>computer programming; programming; data structures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