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619" r:id="rId3"/>
    <p:sldId id="611" r:id="rId4"/>
    <p:sldId id="612" r:id="rId5"/>
    <p:sldId id="613" r:id="rId6"/>
    <p:sldId id="415" r:id="rId7"/>
    <p:sldId id="602" r:id="rId8"/>
    <p:sldId id="584" r:id="rId9"/>
    <p:sldId id="604" r:id="rId10"/>
    <p:sldId id="605" r:id="rId11"/>
    <p:sldId id="445" r:id="rId12"/>
    <p:sldId id="450" r:id="rId13"/>
    <p:sldId id="673" r:id="rId14"/>
    <p:sldId id="638" r:id="rId15"/>
    <p:sldId id="639" r:id="rId16"/>
    <p:sldId id="641" r:id="rId17"/>
    <p:sldId id="642" r:id="rId18"/>
    <p:sldId id="644" r:id="rId19"/>
    <p:sldId id="645" r:id="rId20"/>
    <p:sldId id="649" r:id="rId21"/>
    <p:sldId id="650" r:id="rId22"/>
    <p:sldId id="651" r:id="rId23"/>
    <p:sldId id="652" r:id="rId24"/>
    <p:sldId id="656" r:id="rId25"/>
    <p:sldId id="657" r:id="rId26"/>
    <p:sldId id="658" r:id="rId27"/>
    <p:sldId id="659" r:id="rId28"/>
    <p:sldId id="674" r:id="rId29"/>
    <p:sldId id="675" r:id="rId30"/>
    <p:sldId id="677" r:id="rId31"/>
    <p:sldId id="678" r:id="rId32"/>
    <p:sldId id="679" r:id="rId33"/>
    <p:sldId id="680" r:id="rId34"/>
    <p:sldId id="580" r:id="rId35"/>
    <p:sldId id="504" r:id="rId36"/>
    <p:sldId id="505" r:id="rId37"/>
    <p:sldId id="5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39"/>
            <p14:sldId id="641"/>
            <p14:sldId id="642"/>
            <p14:sldId id="644"/>
            <p14:sldId id="645"/>
            <p14:sldId id="649"/>
            <p14:sldId id="650"/>
            <p14:sldId id="651"/>
            <p14:sldId id="652"/>
            <p14:sldId id="656"/>
            <p14:sldId id="657"/>
            <p14:sldId id="658"/>
            <p14:sldId id="659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7A6B28-BC07-4F8B-822C-D0863E168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424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4A34D0-2681-414E-B452-A8EB45954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519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4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5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Practice/Index/3157#20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1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While-</a:t>
            </a:r>
            <a:r>
              <a:rPr lang="bg-BG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9944" y="1719000"/>
            <a:ext cx="7761318" cy="292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Console.WriteLine(input[i]);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3277345"/>
            <a:ext cx="3096344" cy="792644"/>
          </a:xfrm>
          <a:prstGeom prst="wedgeRoundRectCallout">
            <a:avLst>
              <a:gd name="adj1" fmla="val -47831"/>
              <a:gd name="adj2" fmla="val -751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4466466"/>
            <a:ext cx="3594864" cy="792644"/>
          </a:xfrm>
          <a:prstGeom prst="wedgeRoundRectCallout">
            <a:avLst>
              <a:gd name="adj1" fmla="val -35046"/>
              <a:gd name="adj2" fmla="val -8868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</a:t>
            </a:r>
            <a:r>
              <a:rPr lang="bg-BG" sz="2400" b="1">
                <a:solidFill>
                  <a:srgbClr val="FFFFFF"/>
                </a:solidFill>
              </a:rPr>
              <a:t>индекс</a:t>
            </a: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926935" cy="552732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</a:t>
            </a:r>
            <a:r>
              <a:rPr lang="bg-BG" b="1" dirty="0">
                <a:solidFill>
                  <a:schemeClr val="bg1"/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marL="609036" lvl="1" indent="0">
              <a:buNone/>
            </a:pPr>
            <a:endParaRPr lang="bg-BG" dirty="0"/>
          </a:p>
          <a:p>
            <a:pPr marL="609036" lvl="1" indent="0">
              <a:buNone/>
            </a:pPr>
            <a:endParaRPr lang="bg-BG" sz="12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9098" y="489092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1800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93166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6" name="Rectangle 5"/>
          <p:cNvSpPr/>
          <p:nvPr/>
        </p:nvSpPr>
        <p:spPr>
          <a:xfrm>
            <a:off x="3644275" y="4893706"/>
            <a:ext cx="2514777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e+o = 2+4 = 6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88088" y="4908511"/>
            <a:ext cx="1063628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00605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350344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3" name="Rectangle 42"/>
          <p:cNvSpPr/>
          <p:nvPr/>
        </p:nvSpPr>
        <p:spPr>
          <a:xfrm>
            <a:off x="9754046" y="4858707"/>
            <a:ext cx="1067643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i = 3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29098" y="575326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018003" y="5751817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361058" y="587858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7" name="Rectangle 46"/>
          <p:cNvSpPr/>
          <p:nvPr/>
        </p:nvSpPr>
        <p:spPr>
          <a:xfrm>
            <a:off x="3560147" y="5722497"/>
            <a:ext cx="3292031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a+o+o = 1+4+4 = 9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7127"/>
              </p:ext>
            </p:extLst>
          </p:nvPr>
        </p:nvGraphicFramePr>
        <p:xfrm>
          <a:off x="3365504" y="3224779"/>
          <a:ext cx="5168265" cy="9243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151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51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91416" marR="9141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770BE616-E44C-4223-9419-C76258AA8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52184" y="1268761"/>
            <a:ext cx="9522519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72BC42-EE0F-4EB5-AA5F-5BF8546E3FF3}"/>
              </a:ext>
            </a:extLst>
          </p:cNvPr>
          <p:cNvSpPr/>
          <p:nvPr/>
        </p:nvSpPr>
        <p:spPr>
          <a:xfrm>
            <a:off x="1552184" y="6309321"/>
            <a:ext cx="952251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9A29E5-3833-48D2-A5D7-2DF52DBB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2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Повторение докато е вярно дадено условие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199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За целта използваме </a:t>
            </a:r>
            <a:r>
              <a:rPr lang="bg-BG" sz="2999" b="1" dirty="0"/>
              <a:t>цикли</a:t>
            </a:r>
            <a:r>
              <a:rPr lang="bg-BG" sz="2999" dirty="0"/>
              <a:t> </a:t>
            </a:r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999" dirty="0"/>
              <a:t>,</a:t>
            </a:r>
            <a:r>
              <a:rPr lang="en-US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2999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199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GB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40" y="3785580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7" y="3040250"/>
            <a:ext cx="1751850" cy="583620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8" y="5240866"/>
            <a:ext cx="3336755" cy="1093327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</a:t>
            </a:r>
            <a:r>
              <a:rPr lang="bg-BG" sz="2800" b="1">
                <a:solidFill>
                  <a:srgbClr val="FFFFFF"/>
                </a:solidFill>
              </a:rPr>
              <a:t>изпълнение </a:t>
            </a:r>
            <a:r>
              <a:rPr lang="en-US" sz="2800" b="1">
                <a:solidFill>
                  <a:srgbClr val="FFFFFF"/>
                </a:solidFill>
              </a:rPr>
              <a:t>(</a:t>
            </a:r>
            <a:r>
              <a:rPr lang="bg-BG" sz="2800" b="1">
                <a:solidFill>
                  <a:srgbClr val="FFFFFF"/>
                </a:solidFill>
              </a:rPr>
              <a:t>повторение</a:t>
            </a:r>
            <a:r>
              <a:rPr lang="en-US" sz="2800" b="1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805594" y="2852937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7968208" y="3337791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11509" y="3771245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805594" y="4666247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7968208" y="5201837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263880" y="5336389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399572" y="4570654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735355" y="4832314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8895740" y="4636497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576010" y="3554414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618011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3621" y="2394379"/>
            <a:ext cx="3428107" cy="907765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04833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30643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09766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04833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22986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33576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21062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 latinLnBrk="0"/>
            <a:r>
              <a:rPr lang="bg-BG" sz="3499" dirty="0"/>
              <a:t>Не може да съществува самостоятелно 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677476"/>
            <a:ext cx="7846556" cy="37225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478" y="4419342"/>
            <a:ext cx="4293378" cy="990342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bg-BG" dirty="0">
                <a:latin typeface="Consolas" panose="020B0609020204030204" pitchFamily="49" charset="0"/>
              </a:rPr>
              <a:t>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4330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57130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3" y="2936431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037" y="3902205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текст(низ)</a:t>
            </a:r>
          </a:p>
          <a:p>
            <a:pPr lvl="1" latinLnBrk="0"/>
            <a:r>
              <a:rPr lang="bg-BG" dirty="0"/>
              <a:t>Приключва четенето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408" y="3356992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565686" y="4598236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464" y="3723595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47" y="1448318"/>
            <a:ext cx="8551109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4" y="1372138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https://judge.softuni.bg/Contests/Practice/Index/3157#12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Чете от потребителя </a:t>
            </a:r>
            <a:r>
              <a:rPr lang="bg-BG" sz="3199" b="1" dirty="0">
                <a:solidFill>
                  <a:schemeClr val="bg1"/>
                </a:solidFill>
              </a:rPr>
              <a:t>цели числа</a:t>
            </a:r>
          </a:p>
          <a:p>
            <a:pPr lvl="1"/>
            <a:r>
              <a:rPr lang="bg-BG" sz="3199" dirty="0"/>
              <a:t>Приключва четенето когато получи </a:t>
            </a:r>
            <a:r>
              <a:rPr lang="bg-BG" sz="3199" b="1" dirty="0">
                <a:solidFill>
                  <a:schemeClr val="bg1"/>
                </a:solidFill>
              </a:rPr>
              <a:t>сума равна на първоначално въведеното число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Извежда </a:t>
            </a:r>
            <a:r>
              <a:rPr lang="bg-BG" sz="3199" b="1" dirty="0">
                <a:solidFill>
                  <a:schemeClr val="bg1"/>
                </a:solidFill>
              </a:rPr>
              <a:t>сумата</a:t>
            </a:r>
            <a:r>
              <a:rPr lang="bg-BG" sz="3199" dirty="0"/>
              <a:t> на всички </a:t>
            </a:r>
            <a:r>
              <a:rPr lang="bg-BG" sz="3199" b="1" dirty="0">
                <a:solidFill>
                  <a:schemeClr val="bg1"/>
                </a:solidFill>
              </a:rPr>
              <a:t>прочетени числа</a:t>
            </a:r>
          </a:p>
          <a:p>
            <a:r>
              <a:rPr lang="bg-BG" sz="3199" dirty="0"/>
              <a:t>Примерен вход и изход:</a:t>
            </a:r>
          </a:p>
          <a:p>
            <a:pPr lvl="1"/>
            <a:endParaRPr lang="en-US" sz="2799" dirty="0"/>
          </a:p>
          <a:p>
            <a:pPr marL="377774" lvl="1" indent="0">
              <a:buNone/>
            </a:pPr>
            <a:endParaRPr lang="bg-BG" sz="2799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799" dirty="0"/>
          </a:p>
          <a:p>
            <a:pPr lvl="2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305" y="4384688"/>
            <a:ext cx="1147020" cy="21383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100</a:t>
            </a:r>
          </a:p>
          <a:p>
            <a:r>
              <a:rPr lang="en-US" sz="2599" b="1" dirty="0"/>
              <a:t>10</a:t>
            </a:r>
          </a:p>
          <a:p>
            <a:r>
              <a:rPr lang="en-US" sz="2599" b="1" dirty="0"/>
              <a:t>20</a:t>
            </a:r>
          </a:p>
          <a:p>
            <a:r>
              <a:rPr lang="en-US" sz="2599" b="1" dirty="0"/>
              <a:t>30</a:t>
            </a:r>
          </a:p>
          <a:p>
            <a:r>
              <a:rPr lang="en-US" sz="2599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100647" y="5301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496" y="5207528"/>
            <a:ext cx="747394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716" y="3994653"/>
            <a:ext cx="1147020" cy="28084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20</a:t>
            </a:r>
          </a:p>
          <a:p>
            <a:r>
              <a:rPr lang="en-US" sz="2599" b="1" dirty="0"/>
              <a:t>1</a:t>
            </a:r>
            <a:endParaRPr lang="bg-BG" sz="2599" b="1" dirty="0"/>
          </a:p>
          <a:p>
            <a:r>
              <a:rPr lang="en-US" sz="2599" b="1" dirty="0"/>
              <a:t>2</a:t>
            </a:r>
          </a:p>
          <a:p>
            <a:r>
              <a:rPr lang="en-US" sz="2599" b="1" dirty="0"/>
              <a:t>3</a:t>
            </a:r>
          </a:p>
          <a:p>
            <a:r>
              <a:rPr lang="en-US" sz="2599" b="1" dirty="0"/>
              <a:t>4</a:t>
            </a:r>
            <a:endParaRPr lang="bg-BG" sz="2599" b="1" dirty="0"/>
          </a:p>
          <a:p>
            <a:r>
              <a:rPr lang="en-US" sz="2599" b="1" dirty="0"/>
              <a:t>5</a:t>
            </a:r>
            <a:endParaRPr lang="bg-BG" sz="2599" b="1" dirty="0"/>
          </a:p>
          <a:p>
            <a:r>
              <a:rPr lang="bg-BG" sz="2599" b="1" dirty="0"/>
              <a:t>6</a:t>
            </a:r>
            <a:endParaRPr lang="en-US" sz="2599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999" y="5152527"/>
            <a:ext cx="549549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599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336421" y="5246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FC6E04B-EC63-411F-8A06-A71D797FF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0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505" y="1539492"/>
            <a:ext cx="9929443" cy="3969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int currentNum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7BEFD0-6F25-4C28-8185-2B46D44725CB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3C1E8E-643B-49AB-9A05-53654DED6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2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Баланс на сметка – условие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3630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423" y="2214318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49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0" y="4283779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34476" y="226927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5967109" y="760188"/>
            <a:ext cx="18540" cy="336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11365" y="1096810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 flipH="1">
            <a:off x="5960342" y="1858612"/>
            <a:ext cx="6767" cy="356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414609" y="2214660"/>
            <a:ext cx="3105000" cy="1755244"/>
            <a:chOff x="4909467" y="2525864"/>
            <a:chExt cx="2210182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8" cy="73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 </a:t>
              </a:r>
              <a:r>
                <a:rPr lang="en-US" b="1" dirty="0" err="1">
                  <a:solidFill>
                    <a:schemeClr val="bg2"/>
                  </a:solidFill>
                  <a:latin typeface="Consolas" panose="020B0609020204030204" pitchFamily="49" charset="0"/>
                </a:rPr>
                <a:t>NoMoreMoney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5960342" y="3969904"/>
            <a:ext cx="13534" cy="2643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 flipV="1">
            <a:off x="7506075" y="3076740"/>
            <a:ext cx="854372" cy="15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31112" y="3529625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333611" y="2656942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95935" y="423427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cxnSpLocks/>
            <a:stCxn id="24" idx="4"/>
            <a:endCxn id="33" idx="0"/>
          </p:cNvCxnSpPr>
          <p:nvPr/>
        </p:nvCxnSpPr>
        <p:spPr>
          <a:xfrm flipH="1">
            <a:off x="5973875" y="4919893"/>
            <a:ext cx="1" cy="364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848295" y="5284005"/>
            <a:ext cx="2251159" cy="1280938"/>
            <a:chOff x="4506982" y="4752167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506982" y="4752167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193695" y="5461884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 flipV="1">
            <a:off x="3863079" y="5900104"/>
            <a:ext cx="747921" cy="89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74937" y="5401604"/>
            <a:ext cx="720998" cy="5074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601383" y="5376631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451840" y="3413862"/>
            <a:ext cx="2284349" cy="164119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109739" y="2733929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</p:cNvCxnSpPr>
          <p:nvPr/>
        </p:nvCxnSpPr>
        <p:spPr>
          <a:xfrm flipV="1">
            <a:off x="7363674" y="3650816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451000" y="6010703"/>
            <a:ext cx="843281" cy="46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7496" y="1543716"/>
            <a:ext cx="11565000" cy="413892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 и прекратете цикъла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335360" y="6237313"/>
            <a:ext cx="11449272" cy="4615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dirty="0"/>
              <a:t>Тествайте</a:t>
            </a:r>
            <a:r>
              <a:rPr lang="bg-BG" sz="2399" dirty="0">
                <a:solidFill>
                  <a:prstClr val="white"/>
                </a:solidFill>
              </a:rPr>
              <a:t> </a:t>
            </a:r>
            <a:r>
              <a:rPr lang="bg-BG" sz="2399" dirty="0"/>
              <a:t>решението в </a:t>
            </a:r>
            <a:r>
              <a:rPr lang="en-US" sz="2399" dirty="0"/>
              <a:t>Judge: </a:t>
            </a:r>
            <a:r>
              <a:rPr lang="en-US" sz="2399" dirty="0">
                <a:hlinkClick r:id="rId2"/>
              </a:rPr>
              <a:t>https://judge.softuni.bg/Contests/Practice/Index/3157#15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9" y="2321264"/>
            <a:ext cx="3885188" cy="1300833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74" y="2334730"/>
            <a:ext cx="3885188" cy="1300833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GB"/>
              <a:t>For-</a:t>
            </a:r>
            <a:r>
              <a:rPr lang="bg-BG"/>
              <a:t>цикъл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https://judge.softuni.bg/Contests/Practice/Index/3157#20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27965" y="1232287"/>
            <a:ext cx="2159247" cy="51411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172175" y="1232858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199" noProof="1"/>
              <a:t>Външният цикъл отговаря за часовете</a:t>
            </a:r>
          </a:p>
          <a:p>
            <a:pPr marL="1066099" lvl="1" indent="-457063"/>
            <a:r>
              <a:rPr lang="en-US" sz="2999" noProof="1"/>
              <a:t>Вътрешния за 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729419" y="2574223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40690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0; i &lt; n; i++)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591" y="4366912"/>
            <a:ext cx="3884207" cy="1473618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351584" y="3061654"/>
            <a:ext cx="453472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081905" y="3578848"/>
            <a:ext cx="422593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1844587"/>
            <a:ext cx="9704830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Таблица за умножение – решение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51" y="6381529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0554" y="155679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2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149000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8121000" y="1404000"/>
            <a:ext cx="4513785" cy="3162224"/>
            <a:chOff x="1562100" y="2659188"/>
            <a:chExt cx="5620919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999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dirty="0"/>
                <a:t>false</a:t>
              </a:r>
              <a:endParaRPr lang="en-US" sz="2399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399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3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399" b="1" dirty="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399" b="1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684202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4" y="4836394"/>
              <a:ext cx="908860" cy="5816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999" dirty="0"/>
                <a:t>true</a:t>
              </a:r>
              <a:endParaRPr lang="en-US" sz="2399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30" y="4049443"/>
              <a:ext cx="1978160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999" b="1" dirty="0">
                  <a:solidFill>
                    <a:srgbClr val="FFFFFF"/>
                  </a:solidFill>
                </a:rPr>
                <a:t>End loop</a:t>
              </a:r>
              <a:endParaRPr lang="en-US" sz="1999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1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1999" b="1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1999" b="1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noProof="1">
                    <a:solidFill>
                      <a:schemeClr val="bg2"/>
                    </a:solidFill>
                    <a:latin typeface="Consolas" pitchFamily="49" charset="0"/>
                  </a:rPr>
                  <a:t>i &lt;=</a:t>
                </a:r>
                <a:r>
                  <a:rPr lang="bg-BG" sz="1999" b="1" noProof="1">
                    <a:solidFill>
                      <a:schemeClr val="bg2"/>
                    </a:solidFill>
                    <a:latin typeface="Consolas" pitchFamily="49" charset="0"/>
                  </a:rPr>
                  <a:t> 12</a:t>
                </a:r>
                <a:endParaRPr lang="en-US" sz="2399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en-US" sz="3599"/>
              <a:t>Циклите в програмирането ни позволяват да повтаряме </a:t>
            </a:r>
            <a:r>
              <a:rPr lang="en-US" sz="3599" b="1">
                <a:solidFill>
                  <a:schemeClr val="bg1"/>
                </a:solidFill>
              </a:rPr>
              <a:t>едни и същи действия </a:t>
            </a:r>
            <a:r>
              <a:rPr lang="en-US" sz="3599"/>
              <a:t>определен брой пъти:</a:t>
            </a:r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0843" y="3347584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79536" y="2348881"/>
            <a:ext cx="2939929" cy="938567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13194" y="2348881"/>
            <a:ext cx="2191319" cy="878431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90296" y="2348881"/>
            <a:ext cx="1980684" cy="878431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896" y="4041770"/>
            <a:ext cx="2069656" cy="708711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42" y="5206756"/>
            <a:ext cx="5167088" cy="834743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rgbClr val="FFFFFF"/>
                </a:solidFill>
              </a:rPr>
            </a:b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786039" y="4675529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883935" y="3464070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4038443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1955247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878" y="2318040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918" y="4526310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 </a:t>
            </a:r>
          </a:p>
          <a:p>
            <a:pPr lvl="1"/>
            <a:r>
              <a:rPr lang="bg-BG" sz="3399" dirty="0"/>
              <a:t>Чете текст(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r>
              <a:rPr lang="bg-BG" sz="3399" dirty="0"/>
              <a:t>)</a:t>
            </a:r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текста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91" y="4775625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0" y="3368475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145" y="4884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775625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3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4905887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1975</Words>
  <Application>Microsoft Macintosh PowerPoint</Application>
  <PresentationFormat>Widescreen</PresentationFormat>
  <Paragraphs>420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Повторение докато е вярно дадено условие</vt:lpstr>
      <vt:lpstr>Повторения (цикли) – While-цикъл</vt:lpstr>
      <vt:lpstr>Безкраен цикъл</vt:lpstr>
      <vt:lpstr>Прекратяване на цикъл</vt:lpstr>
      <vt:lpstr>While-цикъл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Баланс на сметка – условие (1)</vt:lpstr>
      <vt:lpstr>Баланс на сметка – условие(2)</vt:lpstr>
      <vt:lpstr>PowerPoint Presentation</vt:lpstr>
      <vt:lpstr>Баланс на сметка – решение</vt:lpstr>
      <vt:lpstr>Вложени цикли</vt:lpstr>
      <vt:lpstr>Пример – часовник (1)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28</cp:revision>
  <dcterms:created xsi:type="dcterms:W3CDTF">2018-05-23T13:08:44Z</dcterms:created>
  <dcterms:modified xsi:type="dcterms:W3CDTF">2022-12-22T12:32:01Z</dcterms:modified>
  <cp:category>computer programming;programming;C#;програмиране;кодиране</cp:category>
</cp:coreProperties>
</file>