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Default Extension="svg" ContentType="image/svg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</p:sldMasterIdLst>
  <p:notesMasterIdLst>
    <p:notesMasterId r:id="rId28"/>
  </p:notesMasterIdLst>
  <p:handoutMasterIdLst>
    <p:handoutMasterId r:id="rId29"/>
  </p:handoutMasterIdLst>
  <p:sldIdLst>
    <p:sldId id="503" r:id="rId5"/>
    <p:sldId id="276" r:id="rId6"/>
    <p:sldId id="537" r:id="rId7"/>
    <p:sldId id="538" r:id="rId8"/>
    <p:sldId id="539" r:id="rId9"/>
    <p:sldId id="540" r:id="rId10"/>
    <p:sldId id="541" r:id="rId11"/>
    <p:sldId id="520" r:id="rId12"/>
    <p:sldId id="525" r:id="rId13"/>
    <p:sldId id="526" r:id="rId14"/>
    <p:sldId id="527" r:id="rId15"/>
    <p:sldId id="528" r:id="rId16"/>
    <p:sldId id="529" r:id="rId17"/>
    <p:sldId id="530" r:id="rId18"/>
    <p:sldId id="531" r:id="rId19"/>
    <p:sldId id="532" r:id="rId20"/>
    <p:sldId id="533" r:id="rId21"/>
    <p:sldId id="534" r:id="rId22"/>
    <p:sldId id="535" r:id="rId23"/>
    <p:sldId id="536" r:id="rId24"/>
    <p:sldId id="349" r:id="rId25"/>
    <p:sldId id="256" r:id="rId26"/>
    <p:sldId id="493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СУБД" id="{EBC3E842-7998-5F43-BBFF-87388E49A719}">
          <p14:sldIdLst>
            <p14:sldId id="1194"/>
            <p14:sldId id="1195"/>
            <p14:sldId id="1227"/>
            <p14:sldId id="1235"/>
            <p14:sldId id="1196"/>
            <p14:sldId id="1228"/>
            <p14:sldId id="1197"/>
          </p14:sldIdLst>
        </p14:section>
        <p14:section name="Релационни БД" id="{D145CC5F-D1C0-184F-AF84-72E3AD168803}">
          <p14:sldIdLst>
            <p14:sldId id="1187"/>
            <p14:sldId id="1188"/>
            <p14:sldId id="1200"/>
            <p14:sldId id="1189"/>
            <p14:sldId id="1190"/>
            <p14:sldId id="1239"/>
          </p14:sldIdLst>
        </p14:section>
        <p14:section name="Нерелационни БД" id="{7DA79837-E897-6E49-90FA-689AE7C9F96F}">
          <p14:sldIdLst>
            <p14:sldId id="1236"/>
            <p14:sldId id="1237"/>
            <p14:sldId id="1238"/>
          </p14:sldIdLst>
        </p14:section>
        <p14:section name="Типове данни" id="{0B96C509-419C-8042-92C9-F603B5607D8D}">
          <p14:sldIdLst>
            <p14:sldId id="1229"/>
            <p14:sldId id="1230"/>
            <p14:sldId id="1231"/>
            <p14:sldId id="1232"/>
            <p14:sldId id="1233"/>
          </p14:sldIdLst>
        </p14:section>
        <p14:section name="Демо" id="{9F544E76-CAFC-3048-9F59-F751DF1CDD4E}">
          <p14:sldIdLst>
            <p14:sldId id="1234"/>
          </p14:sldIdLst>
        </p14:section>
        <p14:section name="Обобщение" id="{E19D07F1-86E2-47E9-B2AB-7ADC4F89DC12}">
          <p14:sldIdLst>
            <p14:sldId id="349"/>
            <p14:sldId id="256"/>
            <p14:sldId id="493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224464"/>
    <a:srgbClr val="F2A40D"/>
    <a:srgbClr val="D0D4DC"/>
    <a:srgbClr val="D0D4FF"/>
    <a:srgbClr val="5F9ABF"/>
    <a:srgbClr val="464646"/>
    <a:srgbClr val="DBBD8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210"/>
    <p:restoredTop sz="94719"/>
  </p:normalViewPr>
  <p:slideViewPr>
    <p:cSldViewPr>
      <p:cViewPr varScale="1">
        <p:scale>
          <a:sx n="80" d="100"/>
          <a:sy n="80" d="100"/>
        </p:scale>
        <p:origin x="-96" y="-7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2"/>
          <a:sy n="1" d="2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21.8.2023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=""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8/21/2023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=""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=""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9B8B4E-C865-4E72-A30E-66A786C202DA}" type="slidenum">
              <a:rPr lang="en-US"/>
              <a:pPr/>
              <a:t>16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39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dirty="0"/>
              <a:t>Example of </a:t>
            </a:r>
            <a:r>
              <a:rPr lang="en-US" dirty="0">
                <a:latin typeface="Courier New" pitchFamily="49" charset="0"/>
              </a:rPr>
              <a:t>LEFT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OUTER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JOIN : </a:t>
            </a:r>
            <a:r>
              <a:rPr lang="en-US" dirty="0"/>
              <a:t>This query retrieves all rows in the left </a:t>
            </a:r>
            <a:r>
              <a:rPr lang="en-US" dirty="0" smtClean="0">
                <a:latin typeface="Courier New" pitchFamily="49" charset="0"/>
              </a:rPr>
              <a:t>Employees </a:t>
            </a:r>
            <a:r>
              <a:rPr lang="en-US" dirty="0">
                <a:latin typeface="Courier New" pitchFamily="49" charset="0"/>
              </a:rPr>
              <a:t>(employees) </a:t>
            </a:r>
            <a:r>
              <a:rPr lang="en-US" dirty="0"/>
              <a:t>table, even if there is no match in the </a:t>
            </a:r>
            <a:r>
              <a:rPr lang="en-US" dirty="0">
                <a:latin typeface="Courier New" pitchFamily="49" charset="0"/>
              </a:rPr>
              <a:t>right </a:t>
            </a:r>
            <a:r>
              <a:rPr lang="en-US" dirty="0" smtClean="0">
                <a:latin typeface="Courier New" pitchFamily="49" charset="0"/>
              </a:rPr>
              <a:t>Employees </a:t>
            </a:r>
            <a:r>
              <a:rPr lang="en-US" dirty="0">
                <a:latin typeface="Courier New" pitchFamily="49" charset="0"/>
              </a:rPr>
              <a:t>(managers)</a:t>
            </a:r>
            <a:r>
              <a:rPr lang="en-US" dirty="0"/>
              <a:t> table.</a:t>
            </a:r>
          </a:p>
          <a:p>
            <a:pPr>
              <a:buFontTx/>
              <a:buChar char="•"/>
            </a:pPr>
            <a:r>
              <a:rPr lang="en-US" dirty="0"/>
              <a:t>Example of </a:t>
            </a:r>
            <a:r>
              <a:rPr lang="en-US" dirty="0">
                <a:latin typeface="Courier New" pitchFamily="49" charset="0"/>
              </a:rPr>
              <a:t>RIGHT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OUTER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JOIN : </a:t>
            </a:r>
            <a:r>
              <a:rPr lang="en-US" dirty="0"/>
              <a:t>This query retrieves all rows in the right </a:t>
            </a:r>
            <a:r>
              <a:rPr lang="en-US" dirty="0" smtClean="0">
                <a:latin typeface="Courier New" pitchFamily="49" charset="0"/>
              </a:rPr>
              <a:t>Employees </a:t>
            </a:r>
            <a:r>
              <a:rPr lang="en-US" dirty="0">
                <a:latin typeface="Courier New" pitchFamily="49" charset="0"/>
              </a:rPr>
              <a:t>(managers) </a:t>
            </a:r>
            <a:r>
              <a:rPr lang="en-US" dirty="0"/>
              <a:t>table, even if there is no match in the </a:t>
            </a:r>
            <a:r>
              <a:rPr lang="en-US" dirty="0">
                <a:latin typeface="Courier New" pitchFamily="49" charset="0"/>
              </a:rPr>
              <a:t>left </a:t>
            </a:r>
            <a:r>
              <a:rPr lang="en-US" dirty="0" smtClean="0">
                <a:latin typeface="Courier New" pitchFamily="49" charset="0"/>
              </a:rPr>
              <a:t>Employees </a:t>
            </a:r>
            <a:r>
              <a:rPr lang="en-US" dirty="0">
                <a:latin typeface="Courier New" pitchFamily="49" charset="0"/>
              </a:rPr>
              <a:t>(employees)</a:t>
            </a:r>
            <a:r>
              <a:rPr lang="en-US" dirty="0"/>
              <a:t> table.</a:t>
            </a:r>
          </a:p>
          <a:p>
            <a:pPr>
              <a:buFontTx/>
              <a:buChar char="•"/>
            </a:pPr>
            <a:r>
              <a:rPr lang="en-US" dirty="0"/>
              <a:t>Example of </a:t>
            </a:r>
            <a:r>
              <a:rPr lang="en-US" dirty="0">
                <a:latin typeface="Courier New" pitchFamily="49" charset="0"/>
              </a:rPr>
              <a:t>FULL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OUTER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JOIN : </a:t>
            </a:r>
            <a:r>
              <a:rPr lang="en-US" dirty="0"/>
              <a:t>This query retrieves all rows in the left </a:t>
            </a:r>
            <a:r>
              <a:rPr lang="en-US" dirty="0" smtClean="0">
                <a:latin typeface="Courier New" pitchFamily="49" charset="0"/>
              </a:rPr>
              <a:t>Employees </a:t>
            </a:r>
            <a:r>
              <a:rPr lang="en-US" dirty="0">
                <a:latin typeface="Courier New" pitchFamily="49" charset="0"/>
              </a:rPr>
              <a:t>(employees)</a:t>
            </a:r>
            <a:r>
              <a:rPr lang="en-US" dirty="0"/>
              <a:t> table, </a:t>
            </a:r>
            <a:r>
              <a:rPr lang="en-US" dirty="0">
                <a:solidFill>
                  <a:srgbClr val="FC0128"/>
                </a:solidFill>
              </a:rPr>
              <a:t>even if there is no match</a:t>
            </a:r>
            <a:r>
              <a:rPr lang="en-US" dirty="0"/>
              <a:t> in the </a:t>
            </a:r>
            <a:r>
              <a:rPr lang="en-US" dirty="0">
                <a:latin typeface="Courier New" pitchFamily="49" charset="0"/>
              </a:rPr>
              <a:t>right </a:t>
            </a:r>
            <a:r>
              <a:rPr lang="en-US" dirty="0" smtClean="0">
                <a:latin typeface="Courier New" pitchFamily="49" charset="0"/>
              </a:rPr>
              <a:t>Employees </a:t>
            </a:r>
            <a:r>
              <a:rPr lang="en-US" dirty="0">
                <a:latin typeface="Courier New" pitchFamily="49" charset="0"/>
              </a:rPr>
              <a:t>(managers)</a:t>
            </a:r>
            <a:r>
              <a:rPr lang="en-US" dirty="0"/>
              <a:t> table. It also retrieves all rows in the </a:t>
            </a:r>
            <a:r>
              <a:rPr lang="en-US" dirty="0">
                <a:latin typeface="Courier New" pitchFamily="49" charset="0"/>
              </a:rPr>
              <a:t>right </a:t>
            </a:r>
            <a:r>
              <a:rPr lang="en-US" dirty="0" smtClean="0">
                <a:latin typeface="Courier New" pitchFamily="49" charset="0"/>
              </a:rPr>
              <a:t>Employees </a:t>
            </a:r>
            <a:r>
              <a:rPr lang="en-US" dirty="0">
                <a:latin typeface="Courier New" pitchFamily="49" charset="0"/>
              </a:rPr>
              <a:t>(managers)</a:t>
            </a:r>
            <a:r>
              <a:rPr lang="en-US" dirty="0"/>
              <a:t> table, </a:t>
            </a:r>
            <a:r>
              <a:rPr lang="en-US" dirty="0">
                <a:solidFill>
                  <a:srgbClr val="FC0128"/>
                </a:solidFill>
              </a:rPr>
              <a:t>even if there is no match</a:t>
            </a:r>
            <a:r>
              <a:rPr lang="en-US" dirty="0"/>
              <a:t> in the </a:t>
            </a:r>
            <a:r>
              <a:rPr lang="en-US" dirty="0">
                <a:latin typeface="Courier New" pitchFamily="49" charset="0"/>
              </a:rPr>
              <a:t>left </a:t>
            </a:r>
            <a:r>
              <a:rPr lang="en-US" dirty="0" smtClean="0">
                <a:latin typeface="Courier New" pitchFamily="49" charset="0"/>
              </a:rPr>
              <a:t>Employees </a:t>
            </a:r>
            <a:r>
              <a:rPr lang="en-US" dirty="0">
                <a:latin typeface="Courier New" pitchFamily="49" charset="0"/>
              </a:rPr>
              <a:t>(employees)</a:t>
            </a:r>
            <a:r>
              <a:rPr lang="en-US" dirty="0"/>
              <a:t> table.</a:t>
            </a:r>
          </a:p>
        </p:txBody>
      </p:sp>
    </p:spTree>
    <p:extLst>
      <p:ext uri="{BB962C8B-B14F-4D97-AF65-F5344CB8AC3E}">
        <p14:creationId xmlns="" xmlns:p14="http://schemas.microsoft.com/office/powerpoint/2010/main" val="33072906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A7091-1169-4A3F-A158-1ACE5A626F08}" type="slidenum">
              <a:rPr lang="en-US"/>
              <a:pPr/>
              <a:t>17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Three-Way Joins</a:t>
            </a:r>
          </a:p>
          <a:p>
            <a:pPr lvl="1"/>
            <a:endParaRPr lang="en-US" b="1" dirty="0"/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FC0128"/>
                </a:solidFill>
              </a:rPr>
              <a:t>three-way join</a:t>
            </a:r>
            <a:r>
              <a:rPr lang="en-US" dirty="0"/>
              <a:t> is a join of three tables. In </a:t>
            </a:r>
            <a:r>
              <a:rPr lang="en-US" dirty="0">
                <a:solidFill>
                  <a:srgbClr val="FC0128"/>
                </a:solidFill>
              </a:rPr>
              <a:t>SQL: 1999 compliant syntax</a:t>
            </a:r>
            <a:r>
              <a:rPr lang="en-US" dirty="0"/>
              <a:t>, joins are performed from left to right so the first join to be performed is </a:t>
            </a:r>
            <a:r>
              <a:rPr lang="en-US" dirty="0" smtClean="0">
                <a:latin typeface="Courier New" pitchFamily="49" charset="0"/>
              </a:rPr>
              <a:t>Employees</a:t>
            </a:r>
            <a:r>
              <a:rPr lang="en-US" dirty="0" smtClean="0"/>
              <a:t> </a:t>
            </a:r>
            <a:r>
              <a:rPr lang="en-US" dirty="0">
                <a:latin typeface="Courier New" pitchFamily="49" charset="0"/>
              </a:rPr>
              <a:t>JOIN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ADDRESS</a:t>
            </a:r>
            <a:r>
              <a:rPr lang="en-US" dirty="0"/>
              <a:t>. The first join condition can reference columns in </a:t>
            </a:r>
            <a:r>
              <a:rPr lang="en-US" dirty="0" smtClean="0">
                <a:latin typeface="Courier New" pitchFamily="49" charset="0"/>
              </a:rPr>
              <a:t>Employees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>
                <a:latin typeface="Courier New" pitchFamily="49" charset="0"/>
              </a:rPr>
              <a:t>ADDRESS</a:t>
            </a:r>
            <a:r>
              <a:rPr lang="en-US" dirty="0"/>
              <a:t> but cannot reference columns in </a:t>
            </a:r>
            <a:r>
              <a:rPr lang="en-US" dirty="0">
                <a:latin typeface="Courier New" pitchFamily="49" charset="0"/>
              </a:rPr>
              <a:t>STATEPROVINCE</a:t>
            </a:r>
            <a:r>
              <a:rPr lang="en-US" dirty="0"/>
              <a:t>. The second join condition can reference columns from all three tables.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This can also be written as a three-way equijoin: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SELECT </a:t>
            </a:r>
            <a:r>
              <a:rPr lang="en-US" dirty="0" err="1"/>
              <a:t>e.LastName</a:t>
            </a:r>
            <a:r>
              <a:rPr lang="en-US" dirty="0"/>
              <a:t>, </a:t>
            </a:r>
            <a:r>
              <a:rPr lang="en-US" dirty="0" err="1"/>
              <a:t>a.City</a:t>
            </a:r>
            <a:r>
              <a:rPr lang="en-US" dirty="0"/>
              <a:t>, </a:t>
            </a:r>
            <a:r>
              <a:rPr lang="en-US" dirty="0" err="1"/>
              <a:t>sp.Name</a:t>
            </a:r>
            <a:r>
              <a:rPr lang="en-US" dirty="0"/>
              <a:t> </a:t>
            </a:r>
            <a:r>
              <a:rPr lang="en-US" dirty="0" err="1"/>
              <a:t>SPName</a:t>
            </a:r>
            <a:endParaRPr lang="en-US" dirty="0"/>
          </a:p>
          <a:p>
            <a:pPr lvl="1"/>
            <a:r>
              <a:rPr lang="en-US" dirty="0"/>
              <a:t>FROM employee e, address a, </a:t>
            </a:r>
            <a:r>
              <a:rPr lang="en-US" dirty="0" err="1"/>
              <a:t>stateprovince</a:t>
            </a:r>
            <a:r>
              <a:rPr lang="en-US" dirty="0"/>
              <a:t> sp</a:t>
            </a:r>
          </a:p>
          <a:p>
            <a:pPr lvl="1"/>
            <a:r>
              <a:rPr lang="en-US" dirty="0"/>
              <a:t>WHERE </a:t>
            </a:r>
            <a:r>
              <a:rPr lang="en-US" dirty="0" err="1"/>
              <a:t>e.AddressID</a:t>
            </a:r>
            <a:r>
              <a:rPr lang="en-US" dirty="0"/>
              <a:t> = </a:t>
            </a:r>
            <a:r>
              <a:rPr lang="en-US" dirty="0" err="1"/>
              <a:t>a.AddressID</a:t>
            </a:r>
            <a:endParaRPr lang="en-US" dirty="0"/>
          </a:p>
          <a:p>
            <a:pPr lvl="1"/>
            <a:r>
              <a:rPr lang="en-US" dirty="0"/>
              <a:t>  AND </a:t>
            </a:r>
            <a:r>
              <a:rPr lang="en-US" dirty="0" err="1"/>
              <a:t>a.StateProvinceID</a:t>
            </a:r>
            <a:r>
              <a:rPr lang="en-US" dirty="0"/>
              <a:t> = </a:t>
            </a:r>
            <a:r>
              <a:rPr lang="en-US" dirty="0" err="1"/>
              <a:t>sp.StateProvinceID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571085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2006 National Academy for Software Development - http://academy.devbg.org*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9BB25-ABF2-40B6-A2DA-D2E8EC9D27F7}" type="slidenum">
              <a:rPr lang="en-US"/>
              <a:pPr/>
              <a:t>18</a:t>
            </a:fld>
            <a:r>
              <a:rPr lang="en-US" dirty="0"/>
              <a:t>##</a:t>
            </a:r>
          </a:p>
        </p:txBody>
      </p:sp>
      <p:sp>
        <p:nvSpPr>
          <p:cNvPr id="106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916164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99B9FA-0A3D-446C-8467-32663EA29608}" type="slidenum">
              <a:rPr lang="en-US"/>
              <a:pPr/>
              <a:t>19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3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/>
              <a:t>Creating Cross Joins</a:t>
            </a:r>
          </a:p>
          <a:p>
            <a:pPr lvl="1"/>
            <a:r>
              <a:rPr lang="en-US"/>
              <a:t>  The example on the slide gives the same results as the following:</a:t>
            </a:r>
          </a:p>
          <a:p>
            <a:pPr lvl="1"/>
            <a:endParaRPr lang="en-US">
              <a:latin typeface="Courier New" pitchFamily="49" charset="0"/>
            </a:endParaRPr>
          </a:p>
          <a:p>
            <a:pPr lvl="1"/>
            <a:r>
              <a:rPr lang="en-US">
                <a:latin typeface="Courier New" pitchFamily="49" charset="0"/>
              </a:rPr>
              <a:t>  SELECT LastName, Name DepartmentName</a:t>
            </a:r>
          </a:p>
          <a:p>
            <a:pPr lvl="1">
              <a:spcBef>
                <a:spcPct val="0"/>
              </a:spcBef>
            </a:pPr>
            <a:r>
              <a:rPr lang="en-US">
                <a:latin typeface="Courier New" pitchFamily="49" charset="0"/>
              </a:rPr>
              <a:t>  FROM   employee, department;</a:t>
            </a:r>
          </a:p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162578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AD1251-0D49-4EB1-BD4E-3DE084FC6C13}" type="slidenum">
              <a:rPr lang="en-US"/>
              <a:pPr/>
              <a:t>20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/>
            <a:r>
              <a:rPr lang="en-US" dirty="0"/>
              <a:t>The example shown performs a join on the </a:t>
            </a:r>
            <a:r>
              <a:rPr lang="en-US" dirty="0" smtClean="0">
                <a:latin typeface="Courier New" pitchFamily="49" charset="0"/>
              </a:rPr>
              <a:t>Employees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>
                <a:latin typeface="Courier New" pitchFamily="49" charset="0"/>
              </a:rPr>
              <a:t>Departments</a:t>
            </a:r>
            <a:r>
              <a:rPr lang="en-US" dirty="0" smtClean="0"/>
              <a:t> </a:t>
            </a:r>
            <a:r>
              <a:rPr lang="en-US" dirty="0"/>
              <a:t>tables, and, in addition, displays only employees within the Sales </a:t>
            </a:r>
            <a:r>
              <a:rPr lang="en-US" dirty="0" smtClean="0"/>
              <a:t>department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645003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=""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18609742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0F205-FB23-4B4A-AA1E-CC80DEDB9B7E}" type="slidenum">
              <a:rPr lang="x-none" smtClean="0"/>
              <a:pPr/>
              <a:t>22</a:t>
            </a:fld>
            <a:endParaRPr lang="x-none"/>
          </a:p>
        </p:txBody>
      </p:sp>
    </p:spTree>
    <p:extLst>
      <p:ext uri="{BB962C8B-B14F-4D97-AF65-F5344CB8AC3E}">
        <p14:creationId xmlns="" xmlns:p14="http://schemas.microsoft.com/office/powerpoint/2010/main" val="12014459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=""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=""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=""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4BA63B-286B-46C9-B52C-1B6101BC0A03}" type="slidenum">
              <a:rPr lang="en-US"/>
              <a:pPr/>
              <a:t>4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Data from Multiple Tables</a:t>
            </a:r>
          </a:p>
          <a:p>
            <a:pPr lvl="1"/>
            <a:r>
              <a:rPr lang="en-US" dirty="0"/>
              <a:t>Sometimes you need to use </a:t>
            </a:r>
            <a:r>
              <a:rPr lang="en-US" dirty="0">
                <a:solidFill>
                  <a:srgbClr val="FC0128"/>
                </a:solidFill>
              </a:rPr>
              <a:t>data from more than one table</a:t>
            </a:r>
            <a:r>
              <a:rPr lang="en-US" dirty="0"/>
              <a:t>. In the slide example, the report displays data from two separate tables.</a:t>
            </a:r>
          </a:p>
          <a:p>
            <a:pPr lvl="1"/>
            <a:r>
              <a:rPr lang="en-US" dirty="0"/>
              <a:t>To produce the report, you need to link (</a:t>
            </a:r>
            <a:r>
              <a:rPr lang="en-US" b="1" dirty="0"/>
              <a:t>join</a:t>
            </a:r>
            <a:r>
              <a:rPr lang="en-US" dirty="0"/>
              <a:t>) the </a:t>
            </a:r>
            <a:r>
              <a:rPr lang="en-US" dirty="0" smtClean="0">
                <a:latin typeface="Courier New" pitchFamily="49" charset="0"/>
              </a:rPr>
              <a:t>Employees</a:t>
            </a:r>
            <a:r>
              <a:rPr lang="en-US" dirty="0" smtClean="0"/>
              <a:t> </a:t>
            </a:r>
            <a:r>
              <a:rPr lang="en-US" dirty="0"/>
              <a:t>and </a:t>
            </a:r>
            <a:r>
              <a:rPr lang="en-US" dirty="0" smtClean="0">
                <a:latin typeface="Courier New" pitchFamily="49" charset="0"/>
              </a:rPr>
              <a:t>Departments</a:t>
            </a:r>
            <a:r>
              <a:rPr lang="en-US" dirty="0" smtClean="0"/>
              <a:t> </a:t>
            </a:r>
            <a:r>
              <a:rPr lang="en-US" dirty="0"/>
              <a:t>tables and access data from both of them.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09337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9DC064-E946-4394-A38B-3AD43C9C7D2D}" type="slidenum">
              <a:rPr lang="en-US"/>
              <a:pPr/>
              <a:t>9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>
              <a:lnSpc>
                <a:spcPct val="65000"/>
              </a:lnSpc>
              <a:spcBef>
                <a:spcPct val="35000"/>
              </a:spcBef>
            </a:pPr>
            <a:r>
              <a:rPr lang="en-US" sz="2300" dirty="0"/>
              <a:t>These are SQL99 compliant joins</a:t>
            </a:r>
          </a:p>
        </p:txBody>
      </p:sp>
    </p:spTree>
    <p:extLst>
      <p:ext uri="{BB962C8B-B14F-4D97-AF65-F5344CB8AC3E}">
        <p14:creationId xmlns="" xmlns:p14="http://schemas.microsoft.com/office/powerpoint/2010/main" val="3952011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AE05A0-9C6D-4E8B-B462-CE12EEF9605C}" type="slidenum">
              <a:rPr lang="en-US"/>
              <a:pPr/>
              <a:t>10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8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8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r>
              <a:rPr lang="en-US" b="1" dirty="0"/>
              <a:t>The </a:t>
            </a:r>
            <a:r>
              <a:rPr lang="en-US" b="1" dirty="0">
                <a:latin typeface="Courier New" pitchFamily="49" charset="0"/>
              </a:rPr>
              <a:t>ON</a:t>
            </a:r>
            <a:r>
              <a:rPr lang="en-US" b="1" dirty="0"/>
              <a:t> Condition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Use the </a:t>
            </a:r>
            <a:r>
              <a:rPr lang="en-US" dirty="0">
                <a:solidFill>
                  <a:srgbClr val="FC0128"/>
                </a:solidFill>
                <a:latin typeface="Courier New" pitchFamily="49" charset="0"/>
              </a:rPr>
              <a:t>ON</a:t>
            </a:r>
            <a:r>
              <a:rPr lang="en-US" dirty="0">
                <a:solidFill>
                  <a:srgbClr val="FC0128"/>
                </a:solidFill>
              </a:rPr>
              <a:t> clause</a:t>
            </a:r>
            <a:r>
              <a:rPr lang="en-US" dirty="0"/>
              <a:t> to specify a join condition. This lets you specify join conditions separate from any search or filter conditions in the </a:t>
            </a:r>
            <a:r>
              <a:rPr lang="en-US" dirty="0">
                <a:latin typeface="Courier New" pitchFamily="49" charset="0"/>
              </a:rPr>
              <a:t>WHERE</a:t>
            </a:r>
            <a:r>
              <a:rPr lang="en-US" dirty="0"/>
              <a:t> clause.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 </a:t>
            </a:r>
            <a:r>
              <a:rPr lang="en-US" dirty="0">
                <a:solidFill>
                  <a:srgbClr val="FC0128"/>
                </a:solidFill>
                <a:latin typeface="Courier New" pitchFamily="49" charset="0"/>
              </a:rPr>
              <a:t>ON</a:t>
            </a:r>
            <a:r>
              <a:rPr lang="en-US" dirty="0">
                <a:solidFill>
                  <a:srgbClr val="FC0128"/>
                </a:solidFill>
              </a:rPr>
              <a:t> clause</a:t>
            </a:r>
            <a:r>
              <a:rPr lang="en-US" dirty="0"/>
              <a:t> can also be used as follows to join columns that have different names:</a:t>
            </a:r>
          </a:p>
          <a:p>
            <a:pPr lvl="1"/>
            <a:endParaRPr lang="en-US" sz="500" dirty="0"/>
          </a:p>
          <a:p>
            <a:pPr lvl="1">
              <a:spcBef>
                <a:spcPct val="0"/>
              </a:spcBef>
            </a:pPr>
            <a:r>
              <a:rPr lang="en-US" dirty="0">
                <a:latin typeface="Courier New" pitchFamily="49" charset="0"/>
              </a:rPr>
              <a:t>   SELECT </a:t>
            </a:r>
            <a:r>
              <a:rPr lang="en-US" dirty="0" err="1">
                <a:latin typeface="Courier New" pitchFamily="49" charset="0"/>
              </a:rPr>
              <a:t>e.LastName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emp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</a:rPr>
              <a:t>m.LastName</a:t>
            </a:r>
            <a:r>
              <a:rPr lang="en-US" dirty="0">
                <a:latin typeface="Courier New" pitchFamily="49" charset="0"/>
              </a:rPr>
              <a:t> mgr</a:t>
            </a:r>
          </a:p>
          <a:p>
            <a:pPr lvl="1">
              <a:spcBef>
                <a:spcPct val="0"/>
              </a:spcBef>
            </a:pPr>
            <a:r>
              <a:rPr lang="en-US" dirty="0">
                <a:latin typeface="Courier New" pitchFamily="49" charset="0"/>
              </a:rPr>
              <a:t>   FROM   employee e JOIN employee m</a:t>
            </a:r>
          </a:p>
          <a:p>
            <a:pPr lvl="1">
              <a:spcBef>
                <a:spcPct val="0"/>
              </a:spcBef>
            </a:pPr>
            <a:r>
              <a:rPr lang="en-US" dirty="0">
                <a:latin typeface="Courier New" pitchFamily="49" charset="0"/>
              </a:rPr>
              <a:t>   ON     (</a:t>
            </a:r>
            <a:r>
              <a:rPr lang="en-US" dirty="0" err="1">
                <a:latin typeface="Courier New" pitchFamily="49" charset="0"/>
              </a:rPr>
              <a:t>e.ManagerID</a:t>
            </a:r>
            <a:r>
              <a:rPr lang="en-US" dirty="0">
                <a:latin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</a:rPr>
              <a:t>m.EmployeeID</a:t>
            </a:r>
            <a:r>
              <a:rPr lang="en-US" dirty="0">
                <a:latin typeface="Courier New" pitchFamily="49" charset="0"/>
              </a:rPr>
              <a:t>);</a:t>
            </a:r>
          </a:p>
          <a:p>
            <a:pPr lvl="1">
              <a:spcBef>
                <a:spcPct val="0"/>
              </a:spcBef>
            </a:pPr>
            <a:endParaRPr lang="en-US" dirty="0">
              <a:latin typeface="Courier New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81163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9CEAB4-A9FB-4753-BA40-6F58C2A73A33}" type="slidenum">
              <a:rPr lang="en-US"/>
              <a:pPr/>
              <a:t>11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545371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F15FAA-5707-4561-ABC8-B51E27831921}" type="slidenum">
              <a:rPr lang="en-US"/>
              <a:pPr/>
              <a:t>13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33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dirty="0"/>
              <a:t>Example of </a:t>
            </a:r>
            <a:r>
              <a:rPr lang="en-US" dirty="0">
                <a:latin typeface="Courier New" pitchFamily="49" charset="0"/>
              </a:rPr>
              <a:t>LEFT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OUTER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JOIN : </a:t>
            </a:r>
            <a:r>
              <a:rPr lang="en-US" dirty="0"/>
              <a:t>This query retrieves all rows in the left </a:t>
            </a:r>
            <a:r>
              <a:rPr lang="en-US" dirty="0" smtClean="0">
                <a:latin typeface="Courier New" pitchFamily="49" charset="0"/>
              </a:rPr>
              <a:t>Employees </a:t>
            </a:r>
            <a:r>
              <a:rPr lang="en-US" dirty="0">
                <a:latin typeface="Courier New" pitchFamily="49" charset="0"/>
              </a:rPr>
              <a:t>(employees) </a:t>
            </a:r>
            <a:r>
              <a:rPr lang="en-US" dirty="0"/>
              <a:t>table, even if there is no match in the </a:t>
            </a:r>
            <a:r>
              <a:rPr lang="en-US" dirty="0">
                <a:latin typeface="Courier New" pitchFamily="49" charset="0"/>
              </a:rPr>
              <a:t>right </a:t>
            </a:r>
            <a:r>
              <a:rPr lang="en-US" dirty="0" smtClean="0">
                <a:latin typeface="Courier New" pitchFamily="49" charset="0"/>
              </a:rPr>
              <a:t>Employees </a:t>
            </a:r>
            <a:r>
              <a:rPr lang="en-US" dirty="0">
                <a:latin typeface="Courier New" pitchFamily="49" charset="0"/>
              </a:rPr>
              <a:t>(managers)</a:t>
            </a:r>
            <a:r>
              <a:rPr lang="en-US" dirty="0"/>
              <a:t> table.</a:t>
            </a:r>
          </a:p>
          <a:p>
            <a:pPr>
              <a:buFontTx/>
              <a:buChar char="•"/>
            </a:pPr>
            <a:r>
              <a:rPr lang="en-US" dirty="0"/>
              <a:t>Example of </a:t>
            </a:r>
            <a:r>
              <a:rPr lang="en-US" dirty="0">
                <a:latin typeface="Courier New" pitchFamily="49" charset="0"/>
              </a:rPr>
              <a:t>RIGHT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OUTER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JOIN : </a:t>
            </a:r>
            <a:r>
              <a:rPr lang="en-US" dirty="0"/>
              <a:t>This query retrieves all rows in the right </a:t>
            </a:r>
            <a:r>
              <a:rPr lang="en-US" dirty="0" smtClean="0">
                <a:latin typeface="Courier New" pitchFamily="49" charset="0"/>
              </a:rPr>
              <a:t>Employees </a:t>
            </a:r>
            <a:r>
              <a:rPr lang="en-US" dirty="0">
                <a:latin typeface="Courier New" pitchFamily="49" charset="0"/>
              </a:rPr>
              <a:t>(managers) </a:t>
            </a:r>
            <a:r>
              <a:rPr lang="en-US" dirty="0"/>
              <a:t>table, even if there is no match in the </a:t>
            </a:r>
            <a:r>
              <a:rPr lang="en-US" dirty="0">
                <a:latin typeface="Courier New" pitchFamily="49" charset="0"/>
              </a:rPr>
              <a:t>left </a:t>
            </a:r>
            <a:r>
              <a:rPr lang="en-US" dirty="0" smtClean="0">
                <a:latin typeface="Courier New" pitchFamily="49" charset="0"/>
              </a:rPr>
              <a:t>Employees </a:t>
            </a:r>
            <a:r>
              <a:rPr lang="en-US" dirty="0">
                <a:latin typeface="Courier New" pitchFamily="49" charset="0"/>
              </a:rPr>
              <a:t>(employees)</a:t>
            </a:r>
            <a:r>
              <a:rPr lang="en-US" dirty="0"/>
              <a:t> table.</a:t>
            </a:r>
          </a:p>
          <a:p>
            <a:pPr>
              <a:buFontTx/>
              <a:buChar char="•"/>
            </a:pPr>
            <a:r>
              <a:rPr lang="en-US" dirty="0"/>
              <a:t>Example of </a:t>
            </a:r>
            <a:r>
              <a:rPr lang="en-US" dirty="0">
                <a:latin typeface="Courier New" pitchFamily="49" charset="0"/>
              </a:rPr>
              <a:t>FULL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OUTER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JOIN : </a:t>
            </a:r>
            <a:r>
              <a:rPr lang="en-US" dirty="0"/>
              <a:t>This query retrieves all rows in the left </a:t>
            </a:r>
            <a:r>
              <a:rPr lang="en-US" dirty="0" smtClean="0">
                <a:latin typeface="Courier New" pitchFamily="49" charset="0"/>
              </a:rPr>
              <a:t>Employees </a:t>
            </a:r>
            <a:r>
              <a:rPr lang="en-US" dirty="0">
                <a:latin typeface="Courier New" pitchFamily="49" charset="0"/>
              </a:rPr>
              <a:t>(employees)</a:t>
            </a:r>
            <a:r>
              <a:rPr lang="en-US" dirty="0"/>
              <a:t> table, </a:t>
            </a:r>
            <a:r>
              <a:rPr lang="en-US" dirty="0">
                <a:solidFill>
                  <a:srgbClr val="FC0128"/>
                </a:solidFill>
              </a:rPr>
              <a:t>even if there is no match</a:t>
            </a:r>
            <a:r>
              <a:rPr lang="en-US" dirty="0"/>
              <a:t> in the </a:t>
            </a:r>
            <a:r>
              <a:rPr lang="en-US" dirty="0">
                <a:latin typeface="Courier New" pitchFamily="49" charset="0"/>
              </a:rPr>
              <a:t>right </a:t>
            </a:r>
            <a:r>
              <a:rPr lang="en-US" dirty="0" smtClean="0">
                <a:latin typeface="Courier New" pitchFamily="49" charset="0"/>
              </a:rPr>
              <a:t>Employees </a:t>
            </a:r>
            <a:r>
              <a:rPr lang="en-US" dirty="0">
                <a:latin typeface="Courier New" pitchFamily="49" charset="0"/>
              </a:rPr>
              <a:t>(managers)</a:t>
            </a:r>
            <a:r>
              <a:rPr lang="en-US" dirty="0"/>
              <a:t> table. It also retrieves all rows in the </a:t>
            </a:r>
            <a:r>
              <a:rPr lang="en-US" dirty="0">
                <a:latin typeface="Courier New" pitchFamily="49" charset="0"/>
              </a:rPr>
              <a:t>right </a:t>
            </a:r>
            <a:r>
              <a:rPr lang="en-US" dirty="0" smtClean="0">
                <a:latin typeface="Courier New" pitchFamily="49" charset="0"/>
              </a:rPr>
              <a:t>Employees </a:t>
            </a:r>
            <a:r>
              <a:rPr lang="en-US" dirty="0">
                <a:latin typeface="Courier New" pitchFamily="49" charset="0"/>
              </a:rPr>
              <a:t>(managers)</a:t>
            </a:r>
            <a:r>
              <a:rPr lang="en-US" dirty="0"/>
              <a:t> table, </a:t>
            </a:r>
            <a:r>
              <a:rPr lang="en-US" dirty="0">
                <a:solidFill>
                  <a:srgbClr val="FC0128"/>
                </a:solidFill>
              </a:rPr>
              <a:t>even if there is no match</a:t>
            </a:r>
            <a:r>
              <a:rPr lang="en-US" dirty="0"/>
              <a:t> in the </a:t>
            </a:r>
            <a:r>
              <a:rPr lang="en-US" dirty="0">
                <a:latin typeface="Courier New" pitchFamily="49" charset="0"/>
              </a:rPr>
              <a:t>left </a:t>
            </a:r>
            <a:r>
              <a:rPr lang="en-US" dirty="0" smtClean="0">
                <a:latin typeface="Courier New" pitchFamily="49" charset="0"/>
              </a:rPr>
              <a:t>Employees </a:t>
            </a:r>
            <a:r>
              <a:rPr lang="en-US" dirty="0">
                <a:latin typeface="Courier New" pitchFamily="49" charset="0"/>
              </a:rPr>
              <a:t>(employees)</a:t>
            </a:r>
            <a:r>
              <a:rPr lang="en-US" dirty="0"/>
              <a:t> table.</a:t>
            </a:r>
          </a:p>
        </p:txBody>
      </p:sp>
    </p:spTree>
    <p:extLst>
      <p:ext uri="{BB962C8B-B14F-4D97-AF65-F5344CB8AC3E}">
        <p14:creationId xmlns="" xmlns:p14="http://schemas.microsoft.com/office/powerpoint/2010/main" val="3043152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A99F90-3862-4A9A-9952-ADAA5537D378}" type="slidenum">
              <a:rPr lang="en-US"/>
              <a:pPr/>
              <a:t>14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dirty="0"/>
              <a:t>Example of </a:t>
            </a:r>
            <a:r>
              <a:rPr lang="en-US" dirty="0">
                <a:latin typeface="Courier New" pitchFamily="49" charset="0"/>
              </a:rPr>
              <a:t>LEFT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OUTER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JOIN : </a:t>
            </a:r>
            <a:r>
              <a:rPr lang="en-US" dirty="0"/>
              <a:t>This query retrieves all rows in the left </a:t>
            </a:r>
            <a:r>
              <a:rPr lang="en-US" dirty="0" smtClean="0">
                <a:latin typeface="Courier New" pitchFamily="49" charset="0"/>
              </a:rPr>
              <a:t>Employees </a:t>
            </a:r>
            <a:r>
              <a:rPr lang="en-US" dirty="0">
                <a:latin typeface="Courier New" pitchFamily="49" charset="0"/>
              </a:rPr>
              <a:t>(employees) </a:t>
            </a:r>
            <a:r>
              <a:rPr lang="en-US" dirty="0"/>
              <a:t>table, even if there is no match in the </a:t>
            </a:r>
            <a:r>
              <a:rPr lang="en-US" dirty="0">
                <a:latin typeface="Courier New" pitchFamily="49" charset="0"/>
              </a:rPr>
              <a:t>right </a:t>
            </a:r>
            <a:r>
              <a:rPr lang="en-US" dirty="0" smtClean="0">
                <a:latin typeface="Courier New" pitchFamily="49" charset="0"/>
              </a:rPr>
              <a:t>Employees </a:t>
            </a:r>
            <a:r>
              <a:rPr lang="en-US" dirty="0">
                <a:latin typeface="Courier New" pitchFamily="49" charset="0"/>
              </a:rPr>
              <a:t>(managers)</a:t>
            </a:r>
            <a:r>
              <a:rPr lang="en-US" dirty="0"/>
              <a:t> table.</a:t>
            </a:r>
          </a:p>
          <a:p>
            <a:pPr>
              <a:buFontTx/>
              <a:buChar char="•"/>
            </a:pPr>
            <a:r>
              <a:rPr lang="en-US" dirty="0"/>
              <a:t>Example of </a:t>
            </a:r>
            <a:r>
              <a:rPr lang="en-US" dirty="0">
                <a:latin typeface="Courier New" pitchFamily="49" charset="0"/>
              </a:rPr>
              <a:t>RIGHT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OUTER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JOIN : </a:t>
            </a:r>
            <a:r>
              <a:rPr lang="en-US" dirty="0"/>
              <a:t>This query retrieves all rows in the right </a:t>
            </a:r>
            <a:r>
              <a:rPr lang="en-US" dirty="0" smtClean="0">
                <a:latin typeface="Courier New" pitchFamily="49" charset="0"/>
              </a:rPr>
              <a:t>Employees </a:t>
            </a:r>
            <a:r>
              <a:rPr lang="en-US" dirty="0">
                <a:latin typeface="Courier New" pitchFamily="49" charset="0"/>
              </a:rPr>
              <a:t>(managers) </a:t>
            </a:r>
            <a:r>
              <a:rPr lang="en-US" dirty="0"/>
              <a:t>table, even if there is no match in the </a:t>
            </a:r>
            <a:r>
              <a:rPr lang="en-US" dirty="0">
                <a:latin typeface="Courier New" pitchFamily="49" charset="0"/>
              </a:rPr>
              <a:t>left </a:t>
            </a:r>
            <a:r>
              <a:rPr lang="en-US" dirty="0" smtClean="0">
                <a:latin typeface="Courier New" pitchFamily="49" charset="0"/>
              </a:rPr>
              <a:t>Employees </a:t>
            </a:r>
            <a:r>
              <a:rPr lang="en-US" dirty="0">
                <a:latin typeface="Courier New" pitchFamily="49" charset="0"/>
              </a:rPr>
              <a:t>(employees)</a:t>
            </a:r>
            <a:r>
              <a:rPr lang="en-US" dirty="0"/>
              <a:t> table.</a:t>
            </a:r>
          </a:p>
          <a:p>
            <a:pPr>
              <a:buFontTx/>
              <a:buChar char="•"/>
            </a:pPr>
            <a:r>
              <a:rPr lang="en-US" dirty="0"/>
              <a:t>Example of </a:t>
            </a:r>
            <a:r>
              <a:rPr lang="en-US" dirty="0">
                <a:latin typeface="Courier New" pitchFamily="49" charset="0"/>
              </a:rPr>
              <a:t>FULL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OUTER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JOIN : </a:t>
            </a:r>
            <a:r>
              <a:rPr lang="en-US" dirty="0"/>
              <a:t>This query retrieves all rows in the left </a:t>
            </a:r>
            <a:r>
              <a:rPr lang="en-US" dirty="0" smtClean="0">
                <a:latin typeface="Courier New" pitchFamily="49" charset="0"/>
              </a:rPr>
              <a:t>Employees </a:t>
            </a:r>
            <a:r>
              <a:rPr lang="en-US" dirty="0">
                <a:latin typeface="Courier New" pitchFamily="49" charset="0"/>
              </a:rPr>
              <a:t>(employees)</a:t>
            </a:r>
            <a:r>
              <a:rPr lang="en-US" dirty="0"/>
              <a:t> table, </a:t>
            </a:r>
            <a:r>
              <a:rPr lang="en-US" dirty="0">
                <a:solidFill>
                  <a:srgbClr val="FC0128"/>
                </a:solidFill>
              </a:rPr>
              <a:t>even if there is no match</a:t>
            </a:r>
            <a:r>
              <a:rPr lang="en-US" dirty="0"/>
              <a:t> in the </a:t>
            </a:r>
            <a:r>
              <a:rPr lang="en-US" dirty="0">
                <a:latin typeface="Courier New" pitchFamily="49" charset="0"/>
              </a:rPr>
              <a:t>right </a:t>
            </a:r>
            <a:r>
              <a:rPr lang="en-US" dirty="0" smtClean="0">
                <a:latin typeface="Courier New" pitchFamily="49" charset="0"/>
              </a:rPr>
              <a:t>Employees </a:t>
            </a:r>
            <a:r>
              <a:rPr lang="en-US" dirty="0">
                <a:latin typeface="Courier New" pitchFamily="49" charset="0"/>
              </a:rPr>
              <a:t>(managers)</a:t>
            </a:r>
            <a:r>
              <a:rPr lang="en-US" dirty="0"/>
              <a:t> table. It also retrieves all rows in the </a:t>
            </a:r>
            <a:r>
              <a:rPr lang="en-US" dirty="0">
                <a:latin typeface="Courier New" pitchFamily="49" charset="0"/>
              </a:rPr>
              <a:t>right </a:t>
            </a:r>
            <a:r>
              <a:rPr lang="en-US" dirty="0" smtClean="0">
                <a:latin typeface="Courier New" pitchFamily="49" charset="0"/>
              </a:rPr>
              <a:t>Employees </a:t>
            </a:r>
            <a:r>
              <a:rPr lang="en-US" dirty="0">
                <a:latin typeface="Courier New" pitchFamily="49" charset="0"/>
              </a:rPr>
              <a:t>(managers)</a:t>
            </a:r>
            <a:r>
              <a:rPr lang="en-US" dirty="0"/>
              <a:t> table, </a:t>
            </a:r>
            <a:r>
              <a:rPr lang="en-US" dirty="0">
                <a:solidFill>
                  <a:srgbClr val="FC0128"/>
                </a:solidFill>
              </a:rPr>
              <a:t>even if there is no match</a:t>
            </a:r>
            <a:r>
              <a:rPr lang="en-US" dirty="0"/>
              <a:t> in the </a:t>
            </a:r>
            <a:r>
              <a:rPr lang="en-US" dirty="0">
                <a:latin typeface="Courier New" pitchFamily="49" charset="0"/>
              </a:rPr>
              <a:t>left </a:t>
            </a:r>
            <a:r>
              <a:rPr lang="en-US" dirty="0" smtClean="0">
                <a:latin typeface="Courier New" pitchFamily="49" charset="0"/>
              </a:rPr>
              <a:t>Employees </a:t>
            </a:r>
            <a:r>
              <a:rPr lang="en-US" dirty="0">
                <a:latin typeface="Courier New" pitchFamily="49" charset="0"/>
              </a:rPr>
              <a:t>(employees)</a:t>
            </a:r>
            <a:r>
              <a:rPr lang="en-US" dirty="0"/>
              <a:t> table.</a:t>
            </a:r>
          </a:p>
          <a:p>
            <a:pPr>
              <a:buFontTx/>
              <a:buChar char="•"/>
            </a:pPr>
            <a:endParaRPr lang="en-US" dirty="0"/>
          </a:p>
          <a:p>
            <a:pPr>
              <a:buFontTx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11751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D59B63-17A5-4FED-A6C2-2A10393AAC1F}" type="slidenum">
              <a:rPr lang="en-US"/>
              <a:pPr/>
              <a:t>15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37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>
              <a:buFontTx/>
              <a:buChar char="•"/>
            </a:pPr>
            <a:r>
              <a:rPr lang="en-US" dirty="0"/>
              <a:t>Example of </a:t>
            </a:r>
            <a:r>
              <a:rPr lang="en-US" dirty="0">
                <a:latin typeface="Courier New" pitchFamily="49" charset="0"/>
              </a:rPr>
              <a:t>LEFT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OUTER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JOIN : </a:t>
            </a:r>
            <a:r>
              <a:rPr lang="en-US" dirty="0"/>
              <a:t>This query retrieves all rows in the left </a:t>
            </a:r>
            <a:r>
              <a:rPr lang="en-US" dirty="0" smtClean="0">
                <a:latin typeface="Courier New" pitchFamily="49" charset="0"/>
              </a:rPr>
              <a:t>Employees </a:t>
            </a:r>
            <a:r>
              <a:rPr lang="en-US" dirty="0">
                <a:latin typeface="Courier New" pitchFamily="49" charset="0"/>
              </a:rPr>
              <a:t>(employees) </a:t>
            </a:r>
            <a:r>
              <a:rPr lang="en-US" dirty="0"/>
              <a:t>table, even if there is no match in the </a:t>
            </a:r>
            <a:r>
              <a:rPr lang="en-US" dirty="0">
                <a:latin typeface="Courier New" pitchFamily="49" charset="0"/>
              </a:rPr>
              <a:t>right </a:t>
            </a:r>
            <a:r>
              <a:rPr lang="en-US" dirty="0" smtClean="0">
                <a:latin typeface="Courier New" pitchFamily="49" charset="0"/>
              </a:rPr>
              <a:t>Employees </a:t>
            </a:r>
            <a:r>
              <a:rPr lang="en-US" dirty="0">
                <a:latin typeface="Courier New" pitchFamily="49" charset="0"/>
              </a:rPr>
              <a:t>(managers)</a:t>
            </a:r>
            <a:r>
              <a:rPr lang="en-US" dirty="0"/>
              <a:t> table.</a:t>
            </a:r>
          </a:p>
          <a:p>
            <a:pPr>
              <a:buFontTx/>
              <a:buChar char="•"/>
            </a:pPr>
            <a:r>
              <a:rPr lang="en-US" dirty="0"/>
              <a:t>Example of </a:t>
            </a:r>
            <a:r>
              <a:rPr lang="en-US" dirty="0">
                <a:latin typeface="Courier New" pitchFamily="49" charset="0"/>
              </a:rPr>
              <a:t>RIGHT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OUTER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JOIN : </a:t>
            </a:r>
            <a:r>
              <a:rPr lang="en-US" dirty="0"/>
              <a:t>This query retrieves all rows in the right </a:t>
            </a:r>
            <a:r>
              <a:rPr lang="en-US" dirty="0" smtClean="0">
                <a:latin typeface="Courier New" pitchFamily="49" charset="0"/>
              </a:rPr>
              <a:t>Employees </a:t>
            </a:r>
            <a:r>
              <a:rPr lang="en-US" dirty="0">
                <a:latin typeface="Courier New" pitchFamily="49" charset="0"/>
              </a:rPr>
              <a:t>(managers) </a:t>
            </a:r>
            <a:r>
              <a:rPr lang="en-US" dirty="0"/>
              <a:t>table, even if there is no match in the </a:t>
            </a:r>
            <a:r>
              <a:rPr lang="en-US" dirty="0">
                <a:latin typeface="Courier New" pitchFamily="49" charset="0"/>
              </a:rPr>
              <a:t>left </a:t>
            </a:r>
            <a:r>
              <a:rPr lang="en-US" dirty="0" smtClean="0">
                <a:latin typeface="Courier New" pitchFamily="49" charset="0"/>
              </a:rPr>
              <a:t>Employees </a:t>
            </a:r>
            <a:r>
              <a:rPr lang="en-US" dirty="0">
                <a:latin typeface="Courier New" pitchFamily="49" charset="0"/>
              </a:rPr>
              <a:t>(employees)</a:t>
            </a:r>
            <a:r>
              <a:rPr lang="en-US" dirty="0"/>
              <a:t> table.</a:t>
            </a:r>
          </a:p>
          <a:p>
            <a:pPr>
              <a:buFontTx/>
              <a:buChar char="•"/>
            </a:pPr>
            <a:r>
              <a:rPr lang="en-US" dirty="0"/>
              <a:t>Example of </a:t>
            </a:r>
            <a:r>
              <a:rPr lang="en-US" dirty="0">
                <a:latin typeface="Courier New" pitchFamily="49" charset="0"/>
              </a:rPr>
              <a:t>FULL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OUTER</a:t>
            </a:r>
            <a:r>
              <a:rPr lang="en-US" dirty="0"/>
              <a:t> </a:t>
            </a:r>
            <a:r>
              <a:rPr lang="en-US" dirty="0">
                <a:latin typeface="Courier New" pitchFamily="49" charset="0"/>
              </a:rPr>
              <a:t>JOIN : </a:t>
            </a:r>
            <a:r>
              <a:rPr lang="en-US" dirty="0"/>
              <a:t>This query retrieves all rows in the left </a:t>
            </a:r>
            <a:r>
              <a:rPr lang="en-US" dirty="0" smtClean="0">
                <a:latin typeface="Courier New" pitchFamily="49" charset="0"/>
              </a:rPr>
              <a:t>Employees </a:t>
            </a:r>
            <a:r>
              <a:rPr lang="en-US" dirty="0">
                <a:latin typeface="Courier New" pitchFamily="49" charset="0"/>
              </a:rPr>
              <a:t>(employees)</a:t>
            </a:r>
            <a:r>
              <a:rPr lang="en-US" dirty="0"/>
              <a:t> table, </a:t>
            </a:r>
            <a:r>
              <a:rPr lang="en-US" dirty="0">
                <a:solidFill>
                  <a:srgbClr val="FC0128"/>
                </a:solidFill>
              </a:rPr>
              <a:t>even if there is no match</a:t>
            </a:r>
            <a:r>
              <a:rPr lang="en-US" dirty="0"/>
              <a:t> in the </a:t>
            </a:r>
            <a:r>
              <a:rPr lang="en-US" dirty="0">
                <a:latin typeface="Courier New" pitchFamily="49" charset="0"/>
              </a:rPr>
              <a:t>right </a:t>
            </a:r>
            <a:r>
              <a:rPr lang="en-US" dirty="0" smtClean="0">
                <a:latin typeface="Courier New" pitchFamily="49" charset="0"/>
              </a:rPr>
              <a:t>Employees </a:t>
            </a:r>
            <a:r>
              <a:rPr lang="en-US" dirty="0">
                <a:latin typeface="Courier New" pitchFamily="49" charset="0"/>
              </a:rPr>
              <a:t>(managers)</a:t>
            </a:r>
            <a:r>
              <a:rPr lang="en-US" dirty="0"/>
              <a:t> table. It also retrieves all rows in the </a:t>
            </a:r>
            <a:r>
              <a:rPr lang="en-US" dirty="0">
                <a:latin typeface="Courier New" pitchFamily="49" charset="0"/>
              </a:rPr>
              <a:t>right </a:t>
            </a:r>
            <a:r>
              <a:rPr lang="en-US" dirty="0" smtClean="0">
                <a:latin typeface="Courier New" pitchFamily="49" charset="0"/>
              </a:rPr>
              <a:t>Employees </a:t>
            </a:r>
            <a:r>
              <a:rPr lang="en-US" dirty="0">
                <a:latin typeface="Courier New" pitchFamily="49" charset="0"/>
              </a:rPr>
              <a:t>(managers)</a:t>
            </a:r>
            <a:r>
              <a:rPr lang="en-US" dirty="0"/>
              <a:t> table, </a:t>
            </a:r>
            <a:r>
              <a:rPr lang="en-US" dirty="0">
                <a:solidFill>
                  <a:srgbClr val="FC0128"/>
                </a:solidFill>
              </a:rPr>
              <a:t>even if there is no match</a:t>
            </a:r>
            <a:r>
              <a:rPr lang="en-US" dirty="0"/>
              <a:t> in the </a:t>
            </a:r>
            <a:r>
              <a:rPr lang="en-US" dirty="0">
                <a:latin typeface="Courier New" pitchFamily="49" charset="0"/>
              </a:rPr>
              <a:t>left </a:t>
            </a:r>
            <a:r>
              <a:rPr lang="en-US" dirty="0" smtClean="0">
                <a:latin typeface="Courier New" pitchFamily="49" charset="0"/>
              </a:rPr>
              <a:t>Employees </a:t>
            </a:r>
            <a:r>
              <a:rPr lang="en-US" dirty="0">
                <a:latin typeface="Courier New" pitchFamily="49" charset="0"/>
              </a:rPr>
              <a:t>(employees)</a:t>
            </a:r>
            <a:r>
              <a:rPr lang="en-US" dirty="0"/>
              <a:t> table.</a:t>
            </a:r>
          </a:p>
        </p:txBody>
      </p:sp>
    </p:spTree>
    <p:extLst>
      <p:ext uri="{BB962C8B-B14F-4D97-AF65-F5344CB8AC3E}">
        <p14:creationId xmlns="" xmlns:p14="http://schemas.microsoft.com/office/powerpoint/2010/main" val="3915921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=""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=""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=""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=""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=""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=""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=""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=""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=""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=""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=""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=""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=""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=""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=""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=""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=""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=""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=""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=""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=""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=""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=""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=""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=""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=""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=""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=""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=""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=""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=""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=""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=""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=""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=""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=""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=""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=""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=""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=""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=""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=""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Trainings @ Software University (SoftUni)</a:t>
            </a:r>
          </a:p>
        </p:txBody>
      </p:sp>
    </p:spTree>
    <p:extLst>
      <p:ext uri="{BB962C8B-B14F-4D97-AF65-F5344CB8AC3E}">
        <p14:creationId xmlns=""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Center Icon">
            <a:extLst>
              <a:ext uri="{FF2B5EF4-FFF2-40B4-BE49-F238E27FC236}">
                <a16:creationId xmlns="" xmlns:a16="http://schemas.microsoft.com/office/drawing/2014/main" id="{13B9A8FE-2718-4F2C-98D4-CBF86AD69D58}"/>
              </a:ext>
            </a:extLst>
          </p:cNvPr>
          <p:cNvSpPr>
            <a:spLocks noChangeAspect="1"/>
          </p:cNvSpPr>
          <p:nvPr userDrawn="1"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rgbClr val="327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398" b="0" i="0" u="none" strike="noStrike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8" name="Slide Subtitle">
            <a:extLst>
              <a:ext uri="{FF2B5EF4-FFF2-40B4-BE49-F238E27FC236}">
                <a16:creationId xmlns="" xmlns:a16="http://schemas.microsoft.com/office/drawing/2014/main" id="{588387B4-E99E-4145-9D1D-F17CA5190D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589241"/>
            <a:ext cx="10961783" cy="7317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rgbClr val="38808C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8A28C56F-AE84-49D0-9AD1-1F0CEEABF7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109" y="4725144"/>
            <a:ext cx="10961783" cy="780383"/>
          </a:xfrm>
        </p:spPr>
        <p:txBody>
          <a:bodyPr vert="horz" lIns="108000" tIns="36000" rIns="108000" bIns="36000" rtlCol="0" anchor="ctr">
            <a:noAutofit/>
          </a:bodyPr>
          <a:lstStyle>
            <a:lvl1pPr algn="ctr">
              <a:defRPr lang="en-US" sz="5396" baseline="0">
                <a:solidFill>
                  <a:srgbClr val="32737E"/>
                </a:solidFill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</p:spTree>
    <p:extLst>
      <p:ext uri="{BB962C8B-B14F-4D97-AF65-F5344CB8AC3E}">
        <p14:creationId xmlns="" xmlns:p14="http://schemas.microsoft.com/office/powerpoint/2010/main" val="4753899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13C145-EA12-94EF-AA17-5F628EA0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F55E72E-5B45-B6EE-75AE-03B188AD9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0C6A8EA-0240-01AB-A7C2-BD1CD885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F75B-1C4E-1E47-AE31-5B79E79ADF4F}" type="datetimeFigureOut">
              <a:rPr lang="x-none" smtClean="0"/>
              <a:pPr/>
              <a:t>21.8.2023 г.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95CBF96-4249-1541-E44E-FBCECA23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ACB54F2-814F-F79B-8CD7-FA313336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E35-F5E1-7541-B177-7204A9BB7A19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="" xmlns:p14="http://schemas.microsoft.com/office/powerpoint/2010/main" val="2773863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268536519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826508"/>
            <a:ext cx="12189460" cy="2032000"/>
          </a:xfrm>
          <a:custGeom>
            <a:avLst/>
            <a:gdLst/>
            <a:ahLst/>
            <a:cxnLst/>
            <a:rect l="l" t="t" r="r" b="b"/>
            <a:pathLst>
              <a:path w="12189460" h="2032000">
                <a:moveTo>
                  <a:pt x="12188952" y="1437132"/>
                </a:moveTo>
                <a:lnTo>
                  <a:pt x="6883108" y="1437132"/>
                </a:lnTo>
                <a:lnTo>
                  <a:pt x="6894970" y="1418640"/>
                </a:lnTo>
                <a:lnTo>
                  <a:pt x="6917461" y="1379524"/>
                </a:lnTo>
                <a:lnTo>
                  <a:pt x="6938086" y="1339240"/>
                </a:lnTo>
                <a:lnTo>
                  <a:pt x="6956793" y="1297851"/>
                </a:lnTo>
                <a:lnTo>
                  <a:pt x="6973519" y="1255433"/>
                </a:lnTo>
                <a:lnTo>
                  <a:pt x="6988213" y="1212024"/>
                </a:lnTo>
                <a:lnTo>
                  <a:pt x="7000799" y="1167688"/>
                </a:lnTo>
                <a:lnTo>
                  <a:pt x="7011225" y="1122489"/>
                </a:lnTo>
                <a:lnTo>
                  <a:pt x="7019442" y="1076490"/>
                </a:lnTo>
                <a:lnTo>
                  <a:pt x="7025386" y="1029741"/>
                </a:lnTo>
                <a:lnTo>
                  <a:pt x="7028993" y="982294"/>
                </a:lnTo>
                <a:lnTo>
                  <a:pt x="7030212" y="934212"/>
                </a:lnTo>
                <a:lnTo>
                  <a:pt x="7028993" y="886142"/>
                </a:lnTo>
                <a:lnTo>
                  <a:pt x="7025386" y="838695"/>
                </a:lnTo>
                <a:lnTo>
                  <a:pt x="7019442" y="791933"/>
                </a:lnTo>
                <a:lnTo>
                  <a:pt x="7011225" y="745921"/>
                </a:lnTo>
                <a:lnTo>
                  <a:pt x="7000799" y="700722"/>
                </a:lnTo>
                <a:lnTo>
                  <a:pt x="6988213" y="656399"/>
                </a:lnTo>
                <a:lnTo>
                  <a:pt x="6973519" y="612990"/>
                </a:lnTo>
                <a:lnTo>
                  <a:pt x="6956793" y="570560"/>
                </a:lnTo>
                <a:lnTo>
                  <a:pt x="6938086" y="529170"/>
                </a:lnTo>
                <a:lnTo>
                  <a:pt x="6917461" y="488899"/>
                </a:lnTo>
                <a:lnTo>
                  <a:pt x="6894970" y="449770"/>
                </a:lnTo>
                <a:lnTo>
                  <a:pt x="6870674" y="411873"/>
                </a:lnTo>
                <a:lnTo>
                  <a:pt x="6844627" y="375246"/>
                </a:lnTo>
                <a:lnTo>
                  <a:pt x="6816890" y="339953"/>
                </a:lnTo>
                <a:lnTo>
                  <a:pt x="6787528" y="306057"/>
                </a:lnTo>
                <a:lnTo>
                  <a:pt x="6756603" y="273608"/>
                </a:lnTo>
                <a:lnTo>
                  <a:pt x="6724155" y="242684"/>
                </a:lnTo>
                <a:lnTo>
                  <a:pt x="6690258" y="213321"/>
                </a:lnTo>
                <a:lnTo>
                  <a:pt x="6654965" y="185585"/>
                </a:lnTo>
                <a:lnTo>
                  <a:pt x="6618338" y="159537"/>
                </a:lnTo>
                <a:lnTo>
                  <a:pt x="6580441" y="135242"/>
                </a:lnTo>
                <a:lnTo>
                  <a:pt x="6541313" y="112750"/>
                </a:lnTo>
                <a:lnTo>
                  <a:pt x="6501041" y="92125"/>
                </a:lnTo>
                <a:lnTo>
                  <a:pt x="6459652" y="73418"/>
                </a:lnTo>
                <a:lnTo>
                  <a:pt x="6417221" y="56692"/>
                </a:lnTo>
                <a:lnTo>
                  <a:pt x="6373812" y="41998"/>
                </a:lnTo>
                <a:lnTo>
                  <a:pt x="6329489" y="29413"/>
                </a:lnTo>
                <a:lnTo>
                  <a:pt x="6284290" y="18986"/>
                </a:lnTo>
                <a:lnTo>
                  <a:pt x="6238278" y="10769"/>
                </a:lnTo>
                <a:lnTo>
                  <a:pt x="6191516" y="4826"/>
                </a:lnTo>
                <a:lnTo>
                  <a:pt x="6144069" y="1219"/>
                </a:lnTo>
                <a:lnTo>
                  <a:pt x="6096000" y="0"/>
                </a:lnTo>
                <a:lnTo>
                  <a:pt x="6047918" y="1219"/>
                </a:lnTo>
                <a:lnTo>
                  <a:pt x="6000470" y="4826"/>
                </a:lnTo>
                <a:lnTo>
                  <a:pt x="5953709" y="10769"/>
                </a:lnTo>
                <a:lnTo>
                  <a:pt x="5907697" y="18986"/>
                </a:lnTo>
                <a:lnTo>
                  <a:pt x="5862498" y="29413"/>
                </a:lnTo>
                <a:lnTo>
                  <a:pt x="5818175" y="41998"/>
                </a:lnTo>
                <a:lnTo>
                  <a:pt x="5774766" y="56692"/>
                </a:lnTo>
                <a:lnTo>
                  <a:pt x="5732335" y="73418"/>
                </a:lnTo>
                <a:lnTo>
                  <a:pt x="5690946" y="92125"/>
                </a:lnTo>
                <a:lnTo>
                  <a:pt x="5650674" y="112750"/>
                </a:lnTo>
                <a:lnTo>
                  <a:pt x="5611546" y="135242"/>
                </a:lnTo>
                <a:lnTo>
                  <a:pt x="5573649" y="159537"/>
                </a:lnTo>
                <a:lnTo>
                  <a:pt x="5537022" y="185585"/>
                </a:lnTo>
                <a:lnTo>
                  <a:pt x="5501729" y="213321"/>
                </a:lnTo>
                <a:lnTo>
                  <a:pt x="5467832" y="242684"/>
                </a:lnTo>
                <a:lnTo>
                  <a:pt x="5435384" y="273608"/>
                </a:lnTo>
                <a:lnTo>
                  <a:pt x="5404459" y="306057"/>
                </a:lnTo>
                <a:lnTo>
                  <a:pt x="5375097" y="339953"/>
                </a:lnTo>
                <a:lnTo>
                  <a:pt x="5347360" y="375246"/>
                </a:lnTo>
                <a:lnTo>
                  <a:pt x="5321312" y="411873"/>
                </a:lnTo>
                <a:lnTo>
                  <a:pt x="5297017" y="449770"/>
                </a:lnTo>
                <a:lnTo>
                  <a:pt x="5274526" y="488899"/>
                </a:lnTo>
                <a:lnTo>
                  <a:pt x="5253901" y="529170"/>
                </a:lnTo>
                <a:lnTo>
                  <a:pt x="5235194" y="570560"/>
                </a:lnTo>
                <a:lnTo>
                  <a:pt x="5218468" y="612990"/>
                </a:lnTo>
                <a:lnTo>
                  <a:pt x="5203774" y="656399"/>
                </a:lnTo>
                <a:lnTo>
                  <a:pt x="5191188" y="700722"/>
                </a:lnTo>
                <a:lnTo>
                  <a:pt x="5180762" y="745921"/>
                </a:lnTo>
                <a:lnTo>
                  <a:pt x="5172545" y="791933"/>
                </a:lnTo>
                <a:lnTo>
                  <a:pt x="5166601" y="838695"/>
                </a:lnTo>
                <a:lnTo>
                  <a:pt x="5162994" y="886142"/>
                </a:lnTo>
                <a:lnTo>
                  <a:pt x="5161788" y="934212"/>
                </a:lnTo>
                <a:lnTo>
                  <a:pt x="5162994" y="982294"/>
                </a:lnTo>
                <a:lnTo>
                  <a:pt x="5166601" y="1029741"/>
                </a:lnTo>
                <a:lnTo>
                  <a:pt x="5172545" y="1076490"/>
                </a:lnTo>
                <a:lnTo>
                  <a:pt x="5180762" y="1122489"/>
                </a:lnTo>
                <a:lnTo>
                  <a:pt x="5191188" y="1167688"/>
                </a:lnTo>
                <a:lnTo>
                  <a:pt x="5203774" y="1212024"/>
                </a:lnTo>
                <a:lnTo>
                  <a:pt x="5218468" y="1255433"/>
                </a:lnTo>
                <a:lnTo>
                  <a:pt x="5235194" y="1297851"/>
                </a:lnTo>
                <a:lnTo>
                  <a:pt x="5253901" y="1339240"/>
                </a:lnTo>
                <a:lnTo>
                  <a:pt x="5274526" y="1379524"/>
                </a:lnTo>
                <a:lnTo>
                  <a:pt x="5297017" y="1418640"/>
                </a:lnTo>
                <a:lnTo>
                  <a:pt x="5308866" y="1437132"/>
                </a:lnTo>
                <a:lnTo>
                  <a:pt x="0" y="1437132"/>
                </a:lnTo>
                <a:lnTo>
                  <a:pt x="0" y="2031492"/>
                </a:lnTo>
                <a:lnTo>
                  <a:pt x="12188952" y="2031492"/>
                </a:lnTo>
                <a:lnTo>
                  <a:pt x="12188952" y="1437132"/>
                </a:lnTo>
                <a:close/>
              </a:path>
            </a:pathLst>
          </a:custGeom>
          <a:solidFill>
            <a:srgbClr val="22446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5161788" y="4826508"/>
            <a:ext cx="1868805" cy="1868805"/>
          </a:xfrm>
          <a:custGeom>
            <a:avLst/>
            <a:gdLst/>
            <a:ahLst/>
            <a:cxnLst/>
            <a:rect l="l" t="t" r="r" b="b"/>
            <a:pathLst>
              <a:path w="1868804" h="1868804">
                <a:moveTo>
                  <a:pt x="0" y="934212"/>
                </a:moveTo>
                <a:lnTo>
                  <a:pt x="1215" y="886133"/>
                </a:lnTo>
                <a:lnTo>
                  <a:pt x="4822" y="838686"/>
                </a:lnTo>
                <a:lnTo>
                  <a:pt x="10763" y="791929"/>
                </a:lnTo>
                <a:lnTo>
                  <a:pt x="18977" y="745921"/>
                </a:lnTo>
                <a:lnTo>
                  <a:pt x="29408" y="700721"/>
                </a:lnTo>
                <a:lnTo>
                  <a:pt x="41996" y="656387"/>
                </a:lnTo>
                <a:lnTo>
                  <a:pt x="56682" y="612978"/>
                </a:lnTo>
                <a:lnTo>
                  <a:pt x="73407" y="570553"/>
                </a:lnTo>
                <a:lnTo>
                  <a:pt x="92114" y="529170"/>
                </a:lnTo>
                <a:lnTo>
                  <a:pt x="112744" y="488888"/>
                </a:lnTo>
                <a:lnTo>
                  <a:pt x="135237" y="449766"/>
                </a:lnTo>
                <a:lnTo>
                  <a:pt x="159535" y="411863"/>
                </a:lnTo>
                <a:lnTo>
                  <a:pt x="185580" y="375236"/>
                </a:lnTo>
                <a:lnTo>
                  <a:pt x="213312" y="339945"/>
                </a:lnTo>
                <a:lnTo>
                  <a:pt x="242673" y="306049"/>
                </a:lnTo>
                <a:lnTo>
                  <a:pt x="273605" y="273605"/>
                </a:lnTo>
                <a:lnTo>
                  <a:pt x="306049" y="242673"/>
                </a:lnTo>
                <a:lnTo>
                  <a:pt x="339945" y="213312"/>
                </a:lnTo>
                <a:lnTo>
                  <a:pt x="375236" y="185580"/>
                </a:lnTo>
                <a:lnTo>
                  <a:pt x="411863" y="159535"/>
                </a:lnTo>
                <a:lnTo>
                  <a:pt x="449766" y="135237"/>
                </a:lnTo>
                <a:lnTo>
                  <a:pt x="488888" y="112744"/>
                </a:lnTo>
                <a:lnTo>
                  <a:pt x="529170" y="92114"/>
                </a:lnTo>
                <a:lnTo>
                  <a:pt x="570553" y="73407"/>
                </a:lnTo>
                <a:lnTo>
                  <a:pt x="612978" y="56682"/>
                </a:lnTo>
                <a:lnTo>
                  <a:pt x="656387" y="41996"/>
                </a:lnTo>
                <a:lnTo>
                  <a:pt x="700721" y="29408"/>
                </a:lnTo>
                <a:lnTo>
                  <a:pt x="745921" y="18977"/>
                </a:lnTo>
                <a:lnTo>
                  <a:pt x="791929" y="10763"/>
                </a:lnTo>
                <a:lnTo>
                  <a:pt x="838686" y="4822"/>
                </a:lnTo>
                <a:lnTo>
                  <a:pt x="886133" y="1215"/>
                </a:lnTo>
                <a:lnTo>
                  <a:pt x="934212" y="0"/>
                </a:lnTo>
                <a:lnTo>
                  <a:pt x="982290" y="1215"/>
                </a:lnTo>
                <a:lnTo>
                  <a:pt x="1029737" y="4822"/>
                </a:lnTo>
                <a:lnTo>
                  <a:pt x="1076494" y="10763"/>
                </a:lnTo>
                <a:lnTo>
                  <a:pt x="1122502" y="18977"/>
                </a:lnTo>
                <a:lnTo>
                  <a:pt x="1167702" y="29408"/>
                </a:lnTo>
                <a:lnTo>
                  <a:pt x="1212036" y="41996"/>
                </a:lnTo>
                <a:lnTo>
                  <a:pt x="1255445" y="56682"/>
                </a:lnTo>
                <a:lnTo>
                  <a:pt x="1297870" y="73407"/>
                </a:lnTo>
                <a:lnTo>
                  <a:pt x="1339253" y="92114"/>
                </a:lnTo>
                <a:lnTo>
                  <a:pt x="1379535" y="112744"/>
                </a:lnTo>
                <a:lnTo>
                  <a:pt x="1418657" y="135237"/>
                </a:lnTo>
                <a:lnTo>
                  <a:pt x="1456560" y="159535"/>
                </a:lnTo>
                <a:lnTo>
                  <a:pt x="1493187" y="185580"/>
                </a:lnTo>
                <a:lnTo>
                  <a:pt x="1528478" y="213312"/>
                </a:lnTo>
                <a:lnTo>
                  <a:pt x="1562374" y="242673"/>
                </a:lnTo>
                <a:lnTo>
                  <a:pt x="1594818" y="273605"/>
                </a:lnTo>
                <a:lnTo>
                  <a:pt x="1625750" y="306049"/>
                </a:lnTo>
                <a:lnTo>
                  <a:pt x="1655111" y="339945"/>
                </a:lnTo>
                <a:lnTo>
                  <a:pt x="1682843" y="375236"/>
                </a:lnTo>
                <a:lnTo>
                  <a:pt x="1708888" y="411863"/>
                </a:lnTo>
                <a:lnTo>
                  <a:pt x="1733186" y="449766"/>
                </a:lnTo>
                <a:lnTo>
                  <a:pt x="1755679" y="488888"/>
                </a:lnTo>
                <a:lnTo>
                  <a:pt x="1776309" y="529170"/>
                </a:lnTo>
                <a:lnTo>
                  <a:pt x="1795016" y="570553"/>
                </a:lnTo>
                <a:lnTo>
                  <a:pt x="1811741" y="612978"/>
                </a:lnTo>
                <a:lnTo>
                  <a:pt x="1826427" y="656387"/>
                </a:lnTo>
                <a:lnTo>
                  <a:pt x="1839015" y="700721"/>
                </a:lnTo>
                <a:lnTo>
                  <a:pt x="1849446" y="745921"/>
                </a:lnTo>
                <a:lnTo>
                  <a:pt x="1857660" y="791929"/>
                </a:lnTo>
                <a:lnTo>
                  <a:pt x="1863601" y="838686"/>
                </a:lnTo>
                <a:lnTo>
                  <a:pt x="1867208" y="886133"/>
                </a:lnTo>
                <a:lnTo>
                  <a:pt x="1868423" y="934212"/>
                </a:lnTo>
                <a:lnTo>
                  <a:pt x="1867208" y="982286"/>
                </a:lnTo>
                <a:lnTo>
                  <a:pt x="1863601" y="1029729"/>
                </a:lnTo>
                <a:lnTo>
                  <a:pt x="1857660" y="1076483"/>
                </a:lnTo>
                <a:lnTo>
                  <a:pt x="1849446" y="1122488"/>
                </a:lnTo>
                <a:lnTo>
                  <a:pt x="1839015" y="1167685"/>
                </a:lnTo>
                <a:lnTo>
                  <a:pt x="1826427" y="1212017"/>
                </a:lnTo>
                <a:lnTo>
                  <a:pt x="1811741" y="1255425"/>
                </a:lnTo>
                <a:lnTo>
                  <a:pt x="1795016" y="1297849"/>
                </a:lnTo>
                <a:lnTo>
                  <a:pt x="1776309" y="1339231"/>
                </a:lnTo>
                <a:lnTo>
                  <a:pt x="1755679" y="1379512"/>
                </a:lnTo>
                <a:lnTo>
                  <a:pt x="1733186" y="1418634"/>
                </a:lnTo>
                <a:lnTo>
                  <a:pt x="1708888" y="1456538"/>
                </a:lnTo>
                <a:lnTo>
                  <a:pt x="1682843" y="1493165"/>
                </a:lnTo>
                <a:lnTo>
                  <a:pt x="1655111" y="1528457"/>
                </a:lnTo>
                <a:lnTo>
                  <a:pt x="1625750" y="1562354"/>
                </a:lnTo>
                <a:lnTo>
                  <a:pt x="1594818" y="1594799"/>
                </a:lnTo>
                <a:lnTo>
                  <a:pt x="1562374" y="1625732"/>
                </a:lnTo>
                <a:lnTo>
                  <a:pt x="1528478" y="1655095"/>
                </a:lnTo>
                <a:lnTo>
                  <a:pt x="1493187" y="1682828"/>
                </a:lnTo>
                <a:lnTo>
                  <a:pt x="1456560" y="1708875"/>
                </a:lnTo>
                <a:lnTo>
                  <a:pt x="1418657" y="1733174"/>
                </a:lnTo>
                <a:lnTo>
                  <a:pt x="1379535" y="1755669"/>
                </a:lnTo>
                <a:lnTo>
                  <a:pt x="1339253" y="1776300"/>
                </a:lnTo>
                <a:lnTo>
                  <a:pt x="1297870" y="1795008"/>
                </a:lnTo>
                <a:lnTo>
                  <a:pt x="1255445" y="1811736"/>
                </a:lnTo>
                <a:lnTo>
                  <a:pt x="1212036" y="1826423"/>
                </a:lnTo>
                <a:lnTo>
                  <a:pt x="1167702" y="1839012"/>
                </a:lnTo>
                <a:lnTo>
                  <a:pt x="1122502" y="1849444"/>
                </a:lnTo>
                <a:lnTo>
                  <a:pt x="1076494" y="1857659"/>
                </a:lnTo>
                <a:lnTo>
                  <a:pt x="1029737" y="1863600"/>
                </a:lnTo>
                <a:lnTo>
                  <a:pt x="982290" y="1867208"/>
                </a:lnTo>
                <a:lnTo>
                  <a:pt x="934212" y="1868424"/>
                </a:lnTo>
                <a:lnTo>
                  <a:pt x="886133" y="1867208"/>
                </a:lnTo>
                <a:lnTo>
                  <a:pt x="838686" y="1863600"/>
                </a:lnTo>
                <a:lnTo>
                  <a:pt x="791929" y="1857659"/>
                </a:lnTo>
                <a:lnTo>
                  <a:pt x="745921" y="1849444"/>
                </a:lnTo>
                <a:lnTo>
                  <a:pt x="700721" y="1839012"/>
                </a:lnTo>
                <a:lnTo>
                  <a:pt x="656387" y="1826423"/>
                </a:lnTo>
                <a:lnTo>
                  <a:pt x="612978" y="1811736"/>
                </a:lnTo>
                <a:lnTo>
                  <a:pt x="570553" y="1795008"/>
                </a:lnTo>
                <a:lnTo>
                  <a:pt x="529170" y="1776300"/>
                </a:lnTo>
                <a:lnTo>
                  <a:pt x="488888" y="1755669"/>
                </a:lnTo>
                <a:lnTo>
                  <a:pt x="449766" y="1733174"/>
                </a:lnTo>
                <a:lnTo>
                  <a:pt x="411863" y="1708875"/>
                </a:lnTo>
                <a:lnTo>
                  <a:pt x="375236" y="1682828"/>
                </a:lnTo>
                <a:lnTo>
                  <a:pt x="339945" y="1655095"/>
                </a:lnTo>
                <a:lnTo>
                  <a:pt x="306049" y="1625732"/>
                </a:lnTo>
                <a:lnTo>
                  <a:pt x="273605" y="1594799"/>
                </a:lnTo>
                <a:lnTo>
                  <a:pt x="242673" y="1562354"/>
                </a:lnTo>
                <a:lnTo>
                  <a:pt x="213312" y="1528457"/>
                </a:lnTo>
                <a:lnTo>
                  <a:pt x="185580" y="1493165"/>
                </a:lnTo>
                <a:lnTo>
                  <a:pt x="159535" y="1456538"/>
                </a:lnTo>
                <a:lnTo>
                  <a:pt x="135237" y="1418634"/>
                </a:lnTo>
                <a:lnTo>
                  <a:pt x="112744" y="1379512"/>
                </a:lnTo>
                <a:lnTo>
                  <a:pt x="92114" y="1339231"/>
                </a:lnTo>
                <a:lnTo>
                  <a:pt x="73407" y="1297849"/>
                </a:lnTo>
                <a:lnTo>
                  <a:pt x="56682" y="1255425"/>
                </a:lnTo>
                <a:lnTo>
                  <a:pt x="41996" y="1212017"/>
                </a:lnTo>
                <a:lnTo>
                  <a:pt x="29408" y="1167685"/>
                </a:lnTo>
                <a:lnTo>
                  <a:pt x="18977" y="1122488"/>
                </a:lnTo>
                <a:lnTo>
                  <a:pt x="10763" y="1076483"/>
                </a:lnTo>
                <a:lnTo>
                  <a:pt x="4822" y="1029729"/>
                </a:lnTo>
                <a:lnTo>
                  <a:pt x="1215" y="982286"/>
                </a:lnTo>
                <a:lnTo>
                  <a:pt x="0" y="934212"/>
                </a:lnTo>
                <a:close/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4415" y="5205984"/>
            <a:ext cx="960119" cy="1185671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0"/>
            <a:ext cx="12189460" cy="1094740"/>
          </a:xfrm>
          <a:custGeom>
            <a:avLst/>
            <a:gdLst/>
            <a:ahLst/>
            <a:cxnLst/>
            <a:rect l="l" t="t" r="r" b="b"/>
            <a:pathLst>
              <a:path w="12189460" h="1094740">
                <a:moveTo>
                  <a:pt x="0" y="1094232"/>
                </a:moveTo>
                <a:lnTo>
                  <a:pt x="12188951" y="1094232"/>
                </a:lnTo>
                <a:lnTo>
                  <a:pt x="12188952" y="0"/>
                </a:lnTo>
                <a:lnTo>
                  <a:pt x="0" y="0"/>
                </a:lnTo>
                <a:lnTo>
                  <a:pt x="0" y="1094232"/>
                </a:lnTo>
                <a:close/>
              </a:path>
            </a:pathLst>
          </a:custGeom>
          <a:solidFill>
            <a:srgbClr val="22446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40111" y="252984"/>
            <a:ext cx="1935479" cy="59435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5699" y="1119810"/>
            <a:ext cx="5474335" cy="4064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801104" y="1274133"/>
            <a:ext cx="4843780" cy="450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8/21/2023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11861292" y="6618223"/>
            <a:ext cx="207645" cy="154940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pPr marL="40640">
              <a:lnSpc>
                <a:spcPts val="1065"/>
              </a:lnSpc>
            </a:pPr>
            <a:fld id="{81D60167-4931-47E6-BA6A-407CBD079E47}" type="slidenum">
              <a:rPr/>
              <a:pPr marL="40640">
                <a:lnSpc>
                  <a:spcPts val="1065"/>
                </a:lnSpc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="" xmlns:p14="http://schemas.microsoft.com/office/powerpoint/2010/main" val="2531485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=""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=""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=""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=""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=""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=""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=""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=""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=""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=""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=""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=""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=""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=""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=""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=""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=""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=""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=""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=""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=""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=""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=""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=""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=""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=""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=""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=""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=""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=""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=""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=""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=""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=""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=""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=""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=""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=""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=""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=""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=""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=""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=""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=""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=""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=""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=""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=""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=""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=""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=""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=""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=""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=""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=""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=""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=""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=""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=""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=""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=""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=""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=""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=""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=""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=""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=""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=""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=""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=""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=""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=""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=""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=""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=""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=""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=""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=""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Table of Contents</a:t>
            </a:r>
          </a:p>
        </p:txBody>
      </p:sp>
    </p:spTree>
    <p:extLst>
      <p:ext uri="{BB962C8B-B14F-4D97-AF65-F5344CB8AC3E}">
        <p14:creationId xmlns=""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=""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=""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=""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=""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=""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=""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=""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=""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=""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=""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8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=""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Title">
            <a:extLst>
              <a:ext uri="{FF2B5EF4-FFF2-40B4-BE49-F238E27FC236}">
                <a16:creationId xmlns=""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=""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3" r:id="rId13"/>
    <p:sldLayoutId id="2147483694" r:id="rId14"/>
    <p:sldLayoutId id="2147483695" r:id="rId15"/>
    <p:sldLayoutId id="2147483696" r:id="rId16"/>
  </p:sldLayoutIdLst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13" Type="http://schemas.openxmlformats.org/officeDocument/2006/relationships/image" Target="../media/image39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4.png"/><Relationship Id="rId11" Type="http://schemas.openxmlformats.org/officeDocument/2006/relationships/image" Target="../media/image37.png"/><Relationship Id="rId5" Type="http://schemas.openxmlformats.org/officeDocument/2006/relationships/image" Target="../media/image33.png"/><Relationship Id="rId15" Type="http://schemas.openxmlformats.org/officeDocument/2006/relationships/image" Target="../media/image41.png"/><Relationship Id="rId10" Type="http://schemas.openxmlformats.org/officeDocument/2006/relationships/image" Target="../media/image51.svg"/><Relationship Id="rId4" Type="http://schemas.openxmlformats.org/officeDocument/2006/relationships/image" Target="../media/image32.png"/><Relationship Id="rId9" Type="http://schemas.openxmlformats.org/officeDocument/2006/relationships/image" Target="../media/image36.png"/><Relationship Id="rId1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2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gi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jpe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>
          <a:xfrm>
            <a:off x="8708505" y="6130863"/>
            <a:ext cx="2951518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>
          <a:xfrm>
            <a:off x="8708505" y="5756628"/>
            <a:ext cx="2951518" cy="367080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=""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3082" y="5344180"/>
            <a:ext cx="2980696" cy="44479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=""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3082" y="4851838"/>
            <a:ext cx="2980696" cy="454398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=""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1524000"/>
            <a:ext cx="11331575" cy="686880"/>
          </a:xfrm>
        </p:spPr>
        <p:txBody>
          <a:bodyPr>
            <a:normAutofit/>
          </a:bodyPr>
          <a:lstStyle/>
          <a:p>
            <a:r>
              <a:rPr lang="bg-BG" dirty="0" smtClean="0"/>
              <a:t>Същност. Различни видоде съединения на таблици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="" xmlns:a16="http://schemas.microsoft.com/office/drawing/2014/main" id="{09D526E5-16F9-CDC3-F025-1D308EB5C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1083636" cy="1430019"/>
          </a:xfrm>
        </p:spPr>
        <p:txBody>
          <a:bodyPr>
            <a:normAutofit/>
          </a:bodyPr>
          <a:lstStyle/>
          <a:p>
            <a:r>
              <a:rPr lang="bg-BG" sz="4400" dirty="0" smtClean="0"/>
              <a:t>Съединение на таблици</a:t>
            </a:r>
            <a:endParaRPr lang="bg-BG" sz="4400" dirty="0"/>
          </a:p>
        </p:txBody>
      </p:sp>
      <p:pic>
        <p:nvPicPr>
          <p:cNvPr id="41986" name="Picture 2" descr="SQL INNER JOI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5800" y="2057400"/>
            <a:ext cx="3124200" cy="31242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2736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spcBef>
                <a:spcPct val="35000"/>
              </a:spcBef>
            </a:pPr>
            <a:r>
              <a:rPr lang="ru-RU" dirty="0" smtClean="0"/>
              <a:t>За да укажете условия за присъединяване, използвайте клаузата </a:t>
            </a:r>
            <a:r>
              <a:rPr lang="ru-RU" b="1" dirty="0" smtClean="0">
                <a:solidFill>
                  <a:schemeClr val="bg1"/>
                </a:solidFill>
              </a:rPr>
              <a:t>INNER JOIN</a:t>
            </a:r>
            <a:r>
              <a:rPr lang="ru-RU" dirty="0" smtClean="0"/>
              <a:t> … </a:t>
            </a:r>
            <a:r>
              <a:rPr lang="ru-RU" b="1" dirty="0" smtClean="0">
                <a:solidFill>
                  <a:schemeClr val="bg1"/>
                </a:solidFill>
              </a:rPr>
              <a:t>ON</a:t>
            </a:r>
            <a:endParaRPr lang="en-US" b="1" dirty="0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527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 </a:t>
            </a:r>
            <a:r>
              <a:rPr lang="bg-BG" dirty="0" smtClean="0"/>
              <a:t>с </a:t>
            </a:r>
            <a:r>
              <a:rPr lang="en-US" dirty="0" smtClean="0"/>
              <a:t>ON </a:t>
            </a:r>
            <a:r>
              <a:rPr lang="bg-BG" dirty="0" smtClean="0"/>
              <a:t>клауза</a:t>
            </a:r>
            <a:endParaRPr lang="en-US" dirty="0"/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908832" y="2395302"/>
            <a:ext cx="10489116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e.EmployeeID, e.LastName, e.DepartmentID,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     d.DepartmentID, d.Name AS DepartmentName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Employees e </a:t>
            </a:r>
            <a:r>
              <a:rPr lang="en-US" sz="26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INNER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JOIN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Departments </a:t>
            </a:r>
            <a:r>
              <a:rPr lang="en-US" sz="2600" b="1" noProof="1" smtClean="0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2600" b="1" noProof="1" smtClean="0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e.DepartmentID = d.DepartmentID</a:t>
            </a:r>
          </a:p>
        </p:txBody>
      </p:sp>
      <p:graphicFrame>
        <p:nvGraphicFramePr>
          <p:cNvPr id="10" name="Group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42971073"/>
              </p:ext>
            </p:extLst>
          </p:nvPr>
        </p:nvGraphicFramePr>
        <p:xfrm>
          <a:off x="910110" y="4495800"/>
          <a:ext cx="10486561" cy="2078736"/>
        </p:xfrm>
        <a:graphic>
          <a:graphicData uri="http://schemas.openxmlformats.org/drawingml/2006/table">
            <a:tbl>
              <a:tblPr/>
              <a:tblGrid>
                <a:gridCol w="1865900"/>
                <a:gridCol w="1697498"/>
                <a:gridCol w="2117763"/>
                <a:gridCol w="2117763"/>
                <a:gridCol w="2687637"/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EmployeeID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LastName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DepartmentID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DepartmentID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DepartmentName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</a:t>
                      </a:r>
                      <a:endParaRPr kumimoji="1" lang="bg-BG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Gilbert</a:t>
                      </a:r>
                      <a:endParaRPr kumimoji="1" lang="bg-BG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7</a:t>
                      </a:r>
                      <a:endParaRPr kumimoji="1" lang="bg-BG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7</a:t>
                      </a:r>
                      <a:endParaRPr kumimoji="1" lang="bg-BG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Production</a:t>
                      </a:r>
                      <a:endParaRPr kumimoji="1" lang="bg-BG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</a:t>
                      </a:r>
                      <a:endParaRPr kumimoji="1" lang="bg-BG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Brown</a:t>
                      </a:r>
                      <a:endParaRPr kumimoji="1" lang="bg-BG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4</a:t>
                      </a:r>
                      <a:endParaRPr kumimoji="1" lang="bg-BG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4</a:t>
                      </a:r>
                      <a:endParaRPr kumimoji="1" lang="bg-BG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Marketing</a:t>
                      </a:r>
                      <a:endParaRPr kumimoji="1" lang="bg-BG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</a:t>
                      </a:r>
                      <a:endParaRPr kumimoji="1" lang="bg-BG" sz="2200" b="0" i="0" u="none" strike="noStrike" cap="none" normalizeH="0" baseline="0" smtClean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Tamburello</a:t>
                      </a:r>
                      <a:endParaRPr kumimoji="1" lang="bg-BG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</a:t>
                      </a:r>
                      <a:endParaRPr kumimoji="1" lang="bg-BG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</a:t>
                      </a:r>
                      <a:endParaRPr kumimoji="1" lang="bg-BG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Engineering</a:t>
                      </a:r>
                      <a:endParaRPr kumimoji="1" lang="bg-BG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1192432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41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EQUI Join == </a:t>
            </a:r>
            <a:r>
              <a:rPr lang="bg-BG" dirty="0" smtClean="0"/>
              <a:t>у</a:t>
            </a:r>
            <a:r>
              <a:rPr lang="ru-RU" dirty="0" smtClean="0"/>
              <a:t>словията на </a:t>
            </a:r>
            <a:r>
              <a:rPr lang="en-US" dirty="0" smtClean="0"/>
              <a:t>EQUI JOIN </a:t>
            </a:r>
            <a:r>
              <a:rPr lang="ru-RU" dirty="0" smtClean="0"/>
              <a:t>са избутани до</a:t>
            </a:r>
            <a:r>
              <a:rPr lang="en-US" dirty="0" smtClean="0"/>
              <a:t> </a:t>
            </a:r>
            <a:r>
              <a:rPr lang="ru-RU" dirty="0" smtClean="0"/>
              <a:t>WHERE клаузата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 Join</a:t>
            </a:r>
            <a:endParaRPr lang="en-US" dirty="0"/>
          </a:p>
        </p:txBody>
      </p:sp>
      <p:sp>
        <p:nvSpPr>
          <p:cNvPr id="529412" name="Rectangle 4"/>
          <p:cNvSpPr>
            <a:spLocks noChangeArrowheads="1"/>
          </p:cNvSpPr>
          <p:nvPr/>
        </p:nvSpPr>
        <p:spPr bwMode="auto">
          <a:xfrm>
            <a:off x="990166" y="2362200"/>
            <a:ext cx="10485689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2A40D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2A40D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.EmployeeID, </a:t>
            </a:r>
            <a:r>
              <a:rPr lang="en-US" sz="2600" b="1" noProof="1">
                <a:solidFill>
                  <a:srgbClr val="F2A40D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.LastName, </a:t>
            </a:r>
            <a:r>
              <a:rPr lang="en-US" sz="2600" b="1" noProof="1">
                <a:solidFill>
                  <a:srgbClr val="F2A40D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.DepartmentID,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600" b="1" noProof="1">
                <a:solidFill>
                  <a:srgbClr val="F2A40D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.DepartmentID, </a:t>
            </a:r>
            <a:r>
              <a:rPr lang="en-US" sz="2600" b="1" noProof="1">
                <a:solidFill>
                  <a:srgbClr val="F2A40D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.Name AS DepartmentName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2A40D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Employees </a:t>
            </a:r>
            <a:r>
              <a:rPr lang="en-US" sz="2600" b="1" noProof="1">
                <a:solidFill>
                  <a:srgbClr val="F2A40D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, Departments </a:t>
            </a:r>
            <a:r>
              <a:rPr lang="en-US" sz="2600" b="1" noProof="1">
                <a:solidFill>
                  <a:srgbClr val="F2A40D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2A40D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e.DepartmentID = d.DepartmentID</a:t>
            </a:r>
          </a:p>
        </p:txBody>
      </p:sp>
      <p:graphicFrame>
        <p:nvGraphicFramePr>
          <p:cNvPr id="529413" name="Group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901266862"/>
              </p:ext>
            </p:extLst>
          </p:nvPr>
        </p:nvGraphicFramePr>
        <p:xfrm>
          <a:off x="989730" y="4490834"/>
          <a:ext cx="10486561" cy="2078736"/>
        </p:xfrm>
        <a:graphic>
          <a:graphicData uri="http://schemas.openxmlformats.org/drawingml/2006/table">
            <a:tbl>
              <a:tblPr/>
              <a:tblGrid>
                <a:gridCol w="1865900"/>
                <a:gridCol w="1697498"/>
                <a:gridCol w="2117763"/>
                <a:gridCol w="2117763"/>
                <a:gridCol w="2687637"/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EmployeeID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DepartmentID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DepartmentID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DepartmentName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kumimoji="1" lang="bg-BG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Gilbert</a:t>
                      </a:r>
                      <a:endParaRPr kumimoji="1" lang="bg-BG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kumimoji="1" lang="bg-BG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kumimoji="1" lang="bg-BG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Production</a:t>
                      </a:r>
                      <a:endParaRPr kumimoji="1" lang="bg-BG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kumimoji="1" lang="bg-BG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Brown</a:t>
                      </a:r>
                      <a:endParaRPr kumimoji="1" lang="bg-BG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kumimoji="1" lang="bg-BG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kumimoji="1" lang="bg-BG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Marketing</a:t>
                      </a:r>
                      <a:endParaRPr kumimoji="1" lang="bg-BG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kumimoji="1" lang="bg-BG" sz="2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Tamburello</a:t>
                      </a:r>
                      <a:endParaRPr kumimoji="1" lang="bg-BG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kumimoji="1" lang="bg-BG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kumimoji="1" lang="bg-BG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Engineering</a:t>
                      </a:r>
                      <a:endParaRPr kumimoji="1" lang="bg-BG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4655886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</a:t>
            </a:r>
            <a:r>
              <a:rPr lang="bg-BG" dirty="0" smtClean="0"/>
              <a:t>срещу </a:t>
            </a:r>
            <a:r>
              <a:rPr lang="en-US" dirty="0" smtClean="0"/>
              <a:t>OUTER Join</a:t>
            </a:r>
            <a:endParaRPr lang="en-US" dirty="0"/>
          </a:p>
        </p:txBody>
      </p:sp>
      <p:sp>
        <p:nvSpPr>
          <p:cNvPr id="531459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066800"/>
            <a:ext cx="12001537" cy="579120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Inner Join</a:t>
            </a:r>
          </a:p>
          <a:p>
            <a:pPr lvl="1">
              <a:lnSpc>
                <a:spcPct val="100000"/>
              </a:lnSpc>
            </a:pPr>
            <a:r>
              <a:rPr lang="ru-RU" dirty="0" smtClean="0">
                <a:solidFill>
                  <a:srgbClr val="224464"/>
                </a:solidFill>
              </a:rPr>
              <a:t>Съединение на две таблици, което връща </a:t>
            </a:r>
            <a:r>
              <a:rPr lang="ru-RU" b="1" dirty="0" smtClean="0">
                <a:solidFill>
                  <a:schemeClr val="bg1"/>
                </a:solidFill>
              </a:rPr>
              <a:t>само</a:t>
            </a:r>
            <a:r>
              <a:rPr lang="ru-RU" dirty="0" smtClean="0">
                <a:solidFill>
                  <a:srgbClr val="224464"/>
                </a:solidFill>
              </a:rPr>
              <a:t> редове, отговарящи на </a:t>
            </a:r>
            <a:r>
              <a:rPr lang="ru-RU" b="1" dirty="0" smtClean="0">
                <a:solidFill>
                  <a:schemeClr val="bg1"/>
                </a:solidFill>
              </a:rPr>
              <a:t>условието</a:t>
            </a:r>
            <a:endParaRPr lang="en-US" b="1" dirty="0" smtClean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Left </a:t>
            </a:r>
            <a:r>
              <a:rPr lang="en-US" dirty="0" smtClean="0">
                <a:solidFill>
                  <a:srgbClr val="224464"/>
                </a:solidFill>
              </a:rPr>
              <a:t>(or </a:t>
            </a:r>
            <a:r>
              <a:rPr lang="en-US" b="1" dirty="0" smtClean="0">
                <a:solidFill>
                  <a:srgbClr val="F2A40D"/>
                </a:solidFill>
              </a:rPr>
              <a:t>Right</a:t>
            </a:r>
            <a:r>
              <a:rPr lang="en-US" dirty="0" smtClean="0">
                <a:solidFill>
                  <a:srgbClr val="224464"/>
                </a:solidFill>
              </a:rPr>
              <a:t>) </a:t>
            </a:r>
            <a:r>
              <a:rPr lang="en-US" b="1" dirty="0" smtClean="0">
                <a:solidFill>
                  <a:schemeClr val="bg1"/>
                </a:solidFill>
              </a:rPr>
              <a:t>Outer Join</a:t>
            </a:r>
          </a:p>
          <a:p>
            <a:pPr lvl="1">
              <a:lnSpc>
                <a:spcPct val="100000"/>
              </a:lnSpc>
            </a:pPr>
            <a:r>
              <a:rPr lang="ru-RU" dirty="0" smtClean="0">
                <a:solidFill>
                  <a:srgbClr val="224464"/>
                </a:solidFill>
              </a:rPr>
              <a:t>Връща резултатите от вътрешното присъединяване </a:t>
            </a:r>
            <a:r>
              <a:rPr lang="en-US" dirty="0" smtClean="0">
                <a:solidFill>
                  <a:srgbClr val="224464"/>
                </a:solidFill>
              </a:rPr>
              <a:t>(</a:t>
            </a:r>
            <a:r>
              <a:rPr lang="en-US" b="1" dirty="0" smtClean="0">
                <a:solidFill>
                  <a:schemeClr val="bg1"/>
                </a:solidFill>
              </a:rPr>
              <a:t>Inner Join</a:t>
            </a:r>
            <a:r>
              <a:rPr lang="en-US" dirty="0" smtClean="0">
                <a:solidFill>
                  <a:srgbClr val="224464"/>
                </a:solidFill>
              </a:rPr>
              <a:t>)</a:t>
            </a:r>
            <a:r>
              <a:rPr lang="ru-RU" dirty="0" smtClean="0">
                <a:solidFill>
                  <a:srgbClr val="224464"/>
                </a:solidFill>
              </a:rPr>
              <a:t>, както и </a:t>
            </a:r>
            <a:r>
              <a:rPr lang="ru-RU" b="1" dirty="0" smtClean="0">
                <a:solidFill>
                  <a:schemeClr val="bg1"/>
                </a:solidFill>
              </a:rPr>
              <a:t>несъвпадащите </a:t>
            </a:r>
            <a:r>
              <a:rPr lang="ru-RU" dirty="0" smtClean="0">
                <a:solidFill>
                  <a:srgbClr val="224464"/>
                </a:solidFill>
              </a:rPr>
              <a:t>редове от лявата (или дясната) таблица</a:t>
            </a:r>
            <a:endParaRPr lang="en-US" dirty="0" smtClean="0">
              <a:solidFill>
                <a:srgbClr val="224464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 smtClean="0">
                <a:solidFill>
                  <a:schemeClr val="bg1"/>
                </a:solidFill>
              </a:rPr>
              <a:t>Full Outer Join</a:t>
            </a:r>
          </a:p>
          <a:p>
            <a:pPr lvl="1">
              <a:lnSpc>
                <a:spcPct val="100000"/>
              </a:lnSpc>
            </a:pPr>
            <a:r>
              <a:rPr lang="ru-RU" dirty="0" smtClean="0"/>
              <a:t>Връща резултатите от вътрешно съединение заедно с всички </a:t>
            </a:r>
            <a:r>
              <a:rPr lang="ru-RU" b="1" dirty="0" smtClean="0">
                <a:solidFill>
                  <a:srgbClr val="F2A40D"/>
                </a:solidFill>
              </a:rPr>
              <a:t>несъвпадащи</a:t>
            </a:r>
            <a:r>
              <a:rPr lang="ru-RU" dirty="0" smtClean="0"/>
              <a:t> редове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92772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1459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</a:t>
            </a:r>
          </a:p>
        </p:txBody>
      </p:sp>
      <p:sp>
        <p:nvSpPr>
          <p:cNvPr id="532483" name="Rectangle 3"/>
          <p:cNvSpPr>
            <a:spLocks noChangeArrowheads="1"/>
          </p:cNvSpPr>
          <p:nvPr/>
        </p:nvSpPr>
        <p:spPr bwMode="auto">
          <a:xfrm>
            <a:off x="1295400" y="1295400"/>
            <a:ext cx="9596001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e.LastName EmpLastName,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     m.EmployeeID MgrID, m.LastName MgrLastName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Employees e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INNER JOIN </a:t>
            </a: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Employees 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e.ManagerID = m.EmployeeID</a:t>
            </a:r>
          </a:p>
        </p:txBody>
      </p:sp>
      <p:graphicFrame>
        <p:nvGraphicFramePr>
          <p:cNvPr id="532484" name="Group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5584053"/>
              </p:ext>
            </p:extLst>
          </p:nvPr>
        </p:nvGraphicFramePr>
        <p:xfrm>
          <a:off x="1295400" y="3124200"/>
          <a:ext cx="9603699" cy="3457956"/>
        </p:xfrm>
        <a:graphic>
          <a:graphicData uri="http://schemas.openxmlformats.org/drawingml/2006/table">
            <a:tbl>
              <a:tblPr firstRow="1" lastRow="1"/>
              <a:tblGrid>
                <a:gridCol w="3002358"/>
                <a:gridCol w="2948471"/>
                <a:gridCol w="3652870"/>
              </a:tblGrid>
              <a:tr h="35575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EmpLastName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MgrID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MgrLastName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30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Erickson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Tamburello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Goldberg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Tamburello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Duffy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109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Sánchez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Johnson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185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Hill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Higa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185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Hill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Ford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185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Hill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Maxwell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21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Krebs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0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464986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OUTER JOIN</a:t>
            </a:r>
          </a:p>
        </p:txBody>
      </p:sp>
      <p:sp>
        <p:nvSpPr>
          <p:cNvPr id="534531" name="Rectangle 3"/>
          <p:cNvSpPr>
            <a:spLocks noChangeArrowheads="1"/>
          </p:cNvSpPr>
          <p:nvPr/>
        </p:nvSpPr>
        <p:spPr bwMode="auto">
          <a:xfrm>
            <a:off x="1295400" y="1295400"/>
            <a:ext cx="9596001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e.LastName EmpLastName,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     m.EmployeeID MgrID, m.LastName MgrLastName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Employees e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LEFT OUTER JOIN </a:t>
            </a: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Employees 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 </a:t>
            </a: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e.ManagerID = m.EmployeeID</a:t>
            </a:r>
          </a:p>
        </p:txBody>
      </p:sp>
      <p:graphicFrame>
        <p:nvGraphicFramePr>
          <p:cNvPr id="534532" name="Group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51739621"/>
              </p:ext>
            </p:extLst>
          </p:nvPr>
        </p:nvGraphicFramePr>
        <p:xfrm>
          <a:off x="1295400" y="3124200"/>
          <a:ext cx="9603699" cy="3457956"/>
        </p:xfrm>
        <a:graphic>
          <a:graphicData uri="http://schemas.openxmlformats.org/drawingml/2006/table">
            <a:tbl>
              <a:tblPr/>
              <a:tblGrid>
                <a:gridCol w="3002358"/>
                <a:gridCol w="2948471"/>
                <a:gridCol w="3652870"/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EmpLastName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MgrID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MgrLastName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Sánchez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NULL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NULL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Benshoof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Bradley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Miller</a:t>
                      </a:r>
                      <a:endParaRPr kumimoji="1" lang="bg-BG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14</a:t>
                      </a:r>
                      <a:endParaRPr kumimoji="1" lang="bg-BG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Maxwell</a:t>
                      </a:r>
                      <a:endParaRPr kumimoji="1" lang="bg-BG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Okelberry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16</a:t>
                      </a:r>
                      <a:endParaRPr kumimoji="1" lang="bg-BG" sz="2000" b="0" i="0" u="none" strike="noStrike" cap="none" normalizeH="0" baseline="0" smtClean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Brown</a:t>
                      </a:r>
                      <a:endParaRPr kumimoji="1" lang="bg-BG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Hill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25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Mu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Frum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184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Richins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Culbertson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Barreto de Mattos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916156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OUTER JOIN</a:t>
            </a:r>
          </a:p>
        </p:txBody>
      </p:sp>
      <p:sp>
        <p:nvSpPr>
          <p:cNvPr id="536579" name="Rectangle 3"/>
          <p:cNvSpPr>
            <a:spLocks noChangeArrowheads="1"/>
          </p:cNvSpPr>
          <p:nvPr/>
        </p:nvSpPr>
        <p:spPr bwMode="auto">
          <a:xfrm>
            <a:off x="1295400" y="1295400"/>
            <a:ext cx="9596001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e.LastName EmpLastName,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     m.EmployeeID MgrID, m.LastName MgrLastName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Employees e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RIGHT OUTER JOIN </a:t>
            </a: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Employees 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 </a:t>
            </a: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e.ManagerID = m.EmployeeID</a:t>
            </a:r>
          </a:p>
        </p:txBody>
      </p:sp>
      <p:graphicFrame>
        <p:nvGraphicFramePr>
          <p:cNvPr id="536580" name="Group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65841833"/>
              </p:ext>
            </p:extLst>
          </p:nvPr>
        </p:nvGraphicFramePr>
        <p:xfrm>
          <a:off x="1295400" y="3124200"/>
          <a:ext cx="9603699" cy="3457956"/>
        </p:xfrm>
        <a:graphic>
          <a:graphicData uri="http://schemas.openxmlformats.org/drawingml/2006/table">
            <a:tbl>
              <a:tblPr/>
              <a:tblGrid>
                <a:gridCol w="3002358"/>
                <a:gridCol w="2948471"/>
                <a:gridCol w="3652870"/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EmpLastName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MgrID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MgrLastName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Lertpiriyasuwat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38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Liu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NULL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39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Hines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NULL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40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McKay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Berglund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41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Wu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Koenigsbauer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123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Hay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NULL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124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Zabokritski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NULL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125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Decker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9492369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OUTER JOIN</a:t>
            </a:r>
          </a:p>
        </p:txBody>
      </p:sp>
      <p:sp>
        <p:nvSpPr>
          <p:cNvPr id="538627" name="Rectangle 3"/>
          <p:cNvSpPr>
            <a:spLocks noChangeArrowheads="1"/>
          </p:cNvSpPr>
          <p:nvPr/>
        </p:nvSpPr>
        <p:spPr bwMode="auto">
          <a:xfrm>
            <a:off x="1295400" y="1295400"/>
            <a:ext cx="9596001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e.LastName EmpLastName,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     m.EmployeeID MgrID, m.LastName MgrLastName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400" b="1" noProof="1" smtClean="0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Employees </a:t>
            </a: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FULL OUTER JOIN </a:t>
            </a:r>
            <a:r>
              <a:rPr lang="en-US" sz="2400" b="1" noProof="1" smtClean="0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Employees </a:t>
            </a: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 </a:t>
            </a: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e.ManagerID = m.EmployeeID</a:t>
            </a:r>
          </a:p>
        </p:txBody>
      </p:sp>
      <p:graphicFrame>
        <p:nvGraphicFramePr>
          <p:cNvPr id="538628" name="Group 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394748502"/>
              </p:ext>
            </p:extLst>
          </p:nvPr>
        </p:nvGraphicFramePr>
        <p:xfrm>
          <a:off x="1295400" y="3124200"/>
          <a:ext cx="9603699" cy="3457956"/>
        </p:xfrm>
        <a:graphic>
          <a:graphicData uri="http://schemas.openxmlformats.org/drawingml/2006/table">
            <a:tbl>
              <a:tblPr/>
              <a:tblGrid>
                <a:gridCol w="3002358"/>
                <a:gridCol w="2948471"/>
                <a:gridCol w="3652870"/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EmpLastName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MgrID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MgrLastName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Sanchez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NULL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NULL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Cracium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Tamburello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Gilbert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Brown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NULL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17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Hartwig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NULL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Gilbert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5217148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dirty="0" smtClean="0"/>
              <a:t>Тристранно </a:t>
            </a:r>
            <a:r>
              <a:rPr lang="bg-BG" dirty="0" smtClean="0"/>
              <a:t>присъединяване </a:t>
            </a:r>
            <a:r>
              <a:rPr lang="ru-RU" dirty="0" smtClean="0"/>
              <a:t>е </a:t>
            </a:r>
            <a:r>
              <a:rPr lang="ru-RU" dirty="0" smtClean="0"/>
              <a:t>съединение на три таблици</a:t>
            </a:r>
            <a:endParaRPr lang="en-US" dirty="0"/>
          </a:p>
        </p:txBody>
      </p:sp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Тристранно </a:t>
            </a:r>
            <a:r>
              <a:rPr lang="bg-BG" dirty="0" smtClean="0"/>
              <a:t>присъединяване</a:t>
            </a:r>
            <a:endParaRPr lang="en-US" dirty="0"/>
          </a:p>
        </p:txBody>
      </p:sp>
      <p:sp>
        <p:nvSpPr>
          <p:cNvPr id="540676" name="Rectangle 4"/>
          <p:cNvSpPr>
            <a:spLocks noChangeArrowheads="1"/>
          </p:cNvSpPr>
          <p:nvPr/>
        </p:nvSpPr>
        <p:spPr bwMode="auto">
          <a:xfrm>
            <a:off x="1221106" y="1981201"/>
            <a:ext cx="9676744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e.FirstName, e.LastName,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t.Name as Towns, a.AddressText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Employees 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JOIN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Addresses </a:t>
            </a:r>
            <a:r>
              <a:rPr lang="en-US" sz="2600" b="1" noProof="1" smtClean="0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a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e.AddressID = a.AddressID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JOIN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Towns </a:t>
            </a:r>
            <a:r>
              <a:rPr lang="en-US" sz="2600" b="1" noProof="1" smtClean="0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t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a.TownID = t.TownID</a:t>
            </a:r>
          </a:p>
        </p:txBody>
      </p:sp>
      <p:graphicFrame>
        <p:nvGraphicFramePr>
          <p:cNvPr id="540677" name="Group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962722942"/>
              </p:ext>
            </p:extLst>
          </p:nvPr>
        </p:nvGraphicFramePr>
        <p:xfrm>
          <a:off x="1221106" y="4419600"/>
          <a:ext cx="9676744" cy="1933956"/>
        </p:xfrm>
        <a:graphic>
          <a:graphicData uri="http://schemas.openxmlformats.org/drawingml/2006/table">
            <a:tbl>
              <a:tblPr/>
              <a:tblGrid>
                <a:gridCol w="2162354"/>
                <a:gridCol w="2065007"/>
                <a:gridCol w="1880669"/>
                <a:gridCol w="3568714"/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FirstName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LastName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Towns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AddressText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Guy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Gilbert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Monroe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7726 Driftwood Drive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Kevin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Brown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Everett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2294 West 39th St.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Roberto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Tamburello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Redmond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8000 Crane Court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326165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03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dirty="0" smtClean="0"/>
              <a:t>Самостоятелно присъединяване означава присъединяване на таблица към себе си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6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Самостоятелно присъединяване</a:t>
            </a:r>
            <a:endParaRPr lang="en-US" dirty="0"/>
          </a:p>
        </p:txBody>
      </p:sp>
      <p:sp>
        <p:nvSpPr>
          <p:cNvPr id="1068036" name="Rectangle 4"/>
          <p:cNvSpPr>
            <a:spLocks noChangeArrowheads="1"/>
          </p:cNvSpPr>
          <p:nvPr/>
        </p:nvSpPr>
        <p:spPr bwMode="auto">
          <a:xfrm>
            <a:off x="1219200" y="2286000"/>
            <a:ext cx="9692594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e.FirstName + ' ' + e.LastName +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' is managed by ' + m.LastName as Message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Employees e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JOIN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Employees </a:t>
            </a:r>
            <a:r>
              <a:rPr lang="en-US" sz="2600" b="1" noProof="1" smtClean="0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2600" b="1" noProof="1" smtClean="0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(e.ManagerId = m.EmployeeId)</a:t>
            </a:r>
            <a:endParaRPr lang="en-US" sz="2600" b="1" noProof="1">
              <a:solidFill>
                <a:srgbClr val="224464"/>
              </a:solidFill>
              <a:latin typeface="Consolas" pitchFamily="49" charset="0"/>
              <a:cs typeface="Consolas" pitchFamily="49" charset="0"/>
            </a:endParaRPr>
          </a:p>
        </p:txBody>
      </p:sp>
      <p:graphicFrame>
        <p:nvGraphicFramePr>
          <p:cNvPr id="6" name="Group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560403874"/>
              </p:ext>
            </p:extLst>
          </p:nvPr>
        </p:nvGraphicFramePr>
        <p:xfrm>
          <a:off x="3086100" y="4191000"/>
          <a:ext cx="6019800" cy="2488692"/>
        </p:xfrm>
        <a:graphic>
          <a:graphicData uri="http://schemas.openxmlformats.org/drawingml/2006/table">
            <a:tbl>
              <a:tblPr/>
              <a:tblGrid>
                <a:gridCol w="6019800"/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Message</a:t>
                      </a:r>
                      <a:endParaRPr kumimoji="1" lang="en-US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Ovidiu Cracium is managed by Tamburello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Michael Sullivan is managed by Tamburello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Sharon Salavaria is managed by Tamburello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Dylan Miller is managed by Tamburello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5355105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23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ru-RU" sz="3200" dirty="0" smtClean="0"/>
              <a:t>Клаузата </a:t>
            </a:r>
            <a:r>
              <a:rPr lang="ru-RU" sz="3200" b="1" dirty="0" smtClean="0">
                <a:solidFill>
                  <a:schemeClr val="bg1"/>
                </a:solidFill>
              </a:rPr>
              <a:t>CROSS JOIN </a:t>
            </a:r>
            <a:r>
              <a:rPr lang="ru-RU" sz="3200" dirty="0" smtClean="0"/>
              <a:t>създава кръстосано произведение на две таблици</a:t>
            </a:r>
            <a:endParaRPr lang="en-US" sz="3200" dirty="0"/>
          </a:p>
          <a:p>
            <a:pPr lvl="1">
              <a:lnSpc>
                <a:spcPct val="95000"/>
              </a:lnSpc>
            </a:pPr>
            <a:r>
              <a:rPr lang="ru-RU" sz="3000" dirty="0" smtClean="0"/>
              <a:t>Същото като </a:t>
            </a:r>
            <a:r>
              <a:rPr lang="ru-RU" sz="3000" b="1" dirty="0" smtClean="0">
                <a:solidFill>
                  <a:schemeClr val="bg1"/>
                </a:solidFill>
              </a:rPr>
              <a:t>декартово произведение</a:t>
            </a:r>
            <a:r>
              <a:rPr lang="ru-RU" sz="3000" dirty="0" smtClean="0"/>
              <a:t>, рядко се използва</a:t>
            </a:r>
            <a:endParaRPr lang="en-US" sz="3000" dirty="0"/>
          </a:p>
        </p:txBody>
      </p:sp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Кръстосано присъединяване</a:t>
            </a:r>
            <a:endParaRPr lang="en-US" dirty="0"/>
          </a:p>
        </p:txBody>
      </p:sp>
      <p:sp>
        <p:nvSpPr>
          <p:cNvPr id="542724" name="Rectangle 4"/>
          <p:cNvSpPr>
            <a:spLocks noChangeArrowheads="1"/>
          </p:cNvSpPr>
          <p:nvPr/>
        </p:nvSpPr>
        <p:spPr bwMode="auto">
          <a:xfrm>
            <a:off x="1295400" y="2819400"/>
            <a:ext cx="9603701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LastName [Last Name], Name [Dept Name]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Employees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CROSS JOIN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Departments</a:t>
            </a:r>
          </a:p>
        </p:txBody>
      </p:sp>
      <p:graphicFrame>
        <p:nvGraphicFramePr>
          <p:cNvPr id="542725" name="Group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006072478"/>
              </p:ext>
            </p:extLst>
          </p:nvPr>
        </p:nvGraphicFramePr>
        <p:xfrm>
          <a:off x="1219200" y="4038600"/>
          <a:ext cx="9632282" cy="2590800"/>
        </p:xfrm>
        <a:graphic>
          <a:graphicData uri="http://schemas.openxmlformats.org/drawingml/2006/table">
            <a:tbl>
              <a:tblPr/>
              <a:tblGrid>
                <a:gridCol w="3668759"/>
                <a:gridCol w="5963523"/>
              </a:tblGrid>
              <a:tr h="45692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Last Name</a:t>
                      </a:r>
                      <a:endParaRPr kumimoji="1" lang="en-US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j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Dept Name</a:t>
                      </a:r>
                      <a:endParaRPr kumimoji="1" lang="en-US" sz="2400" b="1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j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4267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Duffy</a:t>
                      </a:r>
                      <a:endParaRPr kumimoji="1" lang="en-US" sz="2200" b="0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Document Control</a:t>
                      </a:r>
                      <a:endParaRPr kumimoji="1" lang="en-US" sz="2200" b="0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67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Wang</a:t>
                      </a:r>
                      <a:endParaRPr kumimoji="1" lang="en-US" sz="2200" b="0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Document Control</a:t>
                      </a:r>
                      <a:endParaRPr kumimoji="1" lang="en-US" sz="2200" b="0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67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Duffy</a:t>
                      </a:r>
                      <a:endParaRPr kumimoji="1" lang="en-US" sz="2200" b="0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Engineering</a:t>
                      </a:r>
                      <a:endParaRPr kumimoji="1" lang="en-US" sz="2200" b="0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67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Wang</a:t>
                      </a:r>
                      <a:endParaRPr kumimoji="1" lang="en-US" sz="2200" b="0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Engineering</a:t>
                      </a:r>
                      <a:endParaRPr kumimoji="1" lang="en-US" sz="2200" b="0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67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en-US" sz="2200" b="0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en-US" sz="2200" b="0" i="0" u="none" strike="noStrike" cap="none" normalizeH="0" baseline="0" noProof="1" smtClean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258100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304800" y="1219200"/>
            <a:ext cx="10671988" cy="5207396"/>
          </a:xfrm>
        </p:spPr>
        <p:txBody>
          <a:bodyPr>
            <a:noAutofit/>
          </a:bodyPr>
          <a:lstStyle/>
          <a:p>
            <a:r>
              <a:rPr lang="bg-BG" sz="3400" dirty="0" smtClean="0"/>
              <a:t>Значение и използване</a:t>
            </a:r>
          </a:p>
          <a:p>
            <a:r>
              <a:rPr lang="bg-BG" sz="3400" dirty="0" smtClean="0"/>
              <a:t>Видове съединения на таблици</a:t>
            </a:r>
          </a:p>
          <a:p>
            <a:endParaRPr lang="bg-BG" sz="3400" dirty="0" smtClean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=""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dirty="0" smtClean="0"/>
              <a:t>Можете да приложите допълнителни условия в клаузата </a:t>
            </a:r>
            <a:r>
              <a:rPr lang="ru-RU" b="1" dirty="0" smtClean="0">
                <a:solidFill>
                  <a:schemeClr val="bg1"/>
                </a:solidFill>
              </a:rPr>
              <a:t>WHERE</a:t>
            </a:r>
            <a:r>
              <a:rPr lang="ru-RU" dirty="0" smtClean="0"/>
              <a:t>:</a:t>
            </a:r>
            <a:endParaRPr lang="en-US" dirty="0"/>
          </a:p>
        </p:txBody>
      </p:sp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48994" cy="882654"/>
          </a:xfrm>
        </p:spPr>
        <p:txBody>
          <a:bodyPr>
            <a:normAutofit/>
          </a:bodyPr>
          <a:lstStyle/>
          <a:p>
            <a:r>
              <a:rPr lang="bg-BG" sz="3800" dirty="0" smtClean="0"/>
              <a:t>Допълнителни условия </a:t>
            </a:r>
            <a:r>
              <a:rPr lang="bg-BG" sz="3800" dirty="0" smtClean="0"/>
              <a:t>при присъединяване</a:t>
            </a:r>
            <a:endParaRPr lang="en-US" sz="3800" dirty="0"/>
          </a:p>
        </p:txBody>
      </p:sp>
      <p:sp>
        <p:nvSpPr>
          <p:cNvPr id="544772" name="Rectangle 4"/>
          <p:cNvSpPr>
            <a:spLocks noChangeArrowheads="1"/>
          </p:cNvSpPr>
          <p:nvPr/>
        </p:nvSpPr>
        <p:spPr bwMode="auto">
          <a:xfrm>
            <a:off x="1219200" y="2258684"/>
            <a:ext cx="9617772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e.EmployeeID, e.LastName, e.DepartmentID,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     d.DepartmentID, d.Name AS DepartmentName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Employees e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INNER JOIN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Departments d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e.DepartmentID = d.DepartmentID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d.Name = 'Sales'</a:t>
            </a:r>
          </a:p>
        </p:txBody>
      </p:sp>
      <p:graphicFrame>
        <p:nvGraphicFramePr>
          <p:cNvPr id="544773" name="Group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716687770"/>
              </p:ext>
            </p:extLst>
          </p:nvPr>
        </p:nvGraphicFramePr>
        <p:xfrm>
          <a:off x="1219200" y="5105400"/>
          <a:ext cx="9617771" cy="1552956"/>
        </p:xfrm>
        <a:graphic>
          <a:graphicData uri="http://schemas.openxmlformats.org/drawingml/2006/table">
            <a:tbl>
              <a:tblPr/>
              <a:tblGrid>
                <a:gridCol w="1690908"/>
                <a:gridCol w="1448177"/>
                <a:gridCol w="1981716"/>
                <a:gridCol w="1981716"/>
                <a:gridCol w="2515254"/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EmployeeID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LastName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DepartmentID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DepartmentID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DepartmentName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268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Jiang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Sales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273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Welcker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Sales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275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Blythe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Sales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2542886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=""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47043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=""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=""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=""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=""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1447800"/>
            <a:ext cx="8775781" cy="5029200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3000" dirty="0" smtClean="0"/>
              <a:t>Нуждаем се от данни от</a:t>
            </a:r>
            <a:r>
              <a:rPr lang="bg-BG" sz="3000" b="1" dirty="0" smtClean="0"/>
              <a:t> </a:t>
            </a:r>
            <a:r>
              <a:rPr lang="bg-BG" sz="30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различни таблици</a:t>
            </a:r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3000" dirty="0" smtClean="0"/>
              <a:t>Декартово произведение</a:t>
            </a: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800" dirty="0" smtClean="0">
                <a:solidFill>
                  <a:schemeClr val="bg2"/>
                </a:solidFill>
              </a:rPr>
              <a:t>За да се избегне – </a:t>
            </a:r>
            <a:r>
              <a:rPr lang="bg-BG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валидно условие </a:t>
            </a:r>
            <a:r>
              <a:rPr lang="bg-BG" sz="2800" dirty="0" smtClean="0">
                <a:solidFill>
                  <a:schemeClr val="bg2"/>
                </a:solidFill>
              </a:rPr>
              <a:t>за присъединение</a:t>
            </a:r>
            <a:endParaRPr lang="en-US" sz="2800" dirty="0" smtClean="0">
              <a:solidFill>
                <a:schemeClr val="bg2"/>
              </a:solidFill>
            </a:endParaRPr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30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JOIN</a:t>
            </a: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800" dirty="0" smtClean="0">
                <a:solidFill>
                  <a:schemeClr val="bg2"/>
                </a:solidFill>
              </a:rPr>
              <a:t>Комбиниране на редове</a:t>
            </a:r>
            <a:endParaRPr lang="en-US" sz="2800" dirty="0" smtClean="0">
              <a:solidFill>
                <a:schemeClr val="bg2"/>
              </a:solidFill>
            </a:endParaRP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EQUI JOIN</a:t>
            </a:r>
            <a:endParaRPr lang="bg-BG" sz="2800" b="1" dirty="0" smtClean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INNER</a:t>
            </a:r>
            <a:r>
              <a:rPr lang="en-US" sz="2800" dirty="0" smtClean="0">
                <a:solidFill>
                  <a:schemeClr val="bg2"/>
                </a:solidFill>
              </a:rPr>
              <a:t>,</a:t>
            </a:r>
            <a:r>
              <a:rPr lang="en-US" sz="2800" b="1" dirty="0" smtClean="0">
                <a:solidFill>
                  <a:schemeClr val="bg2"/>
                </a:solidFill>
              </a:rPr>
              <a:t> </a:t>
            </a:r>
            <a:r>
              <a:rPr lang="en-US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LEFT</a:t>
            </a:r>
            <a:r>
              <a:rPr lang="en-US" sz="2800" dirty="0" smtClean="0">
                <a:solidFill>
                  <a:schemeClr val="bg2"/>
                </a:solidFill>
              </a:rPr>
              <a:t>,</a:t>
            </a:r>
            <a:r>
              <a:rPr lang="en-US" sz="2800" b="1" dirty="0" smtClean="0">
                <a:solidFill>
                  <a:schemeClr val="bg2"/>
                </a:solidFill>
              </a:rPr>
              <a:t> </a:t>
            </a:r>
            <a:r>
              <a:rPr lang="en-US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RIGHT</a:t>
            </a:r>
            <a:r>
              <a:rPr lang="en-US" sz="2800" dirty="0" smtClean="0">
                <a:solidFill>
                  <a:schemeClr val="bg2"/>
                </a:solidFill>
              </a:rPr>
              <a:t>,</a:t>
            </a:r>
            <a:r>
              <a:rPr lang="en-US" sz="2800" b="1" dirty="0" smtClean="0">
                <a:solidFill>
                  <a:schemeClr val="bg2"/>
                </a:solidFill>
              </a:rPr>
              <a:t> </a:t>
            </a:r>
            <a:r>
              <a:rPr lang="en-US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FULL OUTER</a:t>
            </a: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Тристранно </a:t>
            </a:r>
            <a:r>
              <a:rPr lang="bg-BG" sz="2800" dirty="0" smtClean="0">
                <a:solidFill>
                  <a:schemeClr val="bg2"/>
                </a:solidFill>
              </a:rPr>
              <a:t>и</a:t>
            </a:r>
            <a:r>
              <a:rPr lang="bg-BG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 самостоятелно </a:t>
            </a:r>
            <a:r>
              <a:rPr lang="bg-BG" sz="2800" dirty="0" smtClean="0">
                <a:solidFill>
                  <a:schemeClr val="bg2"/>
                </a:solidFill>
              </a:rPr>
              <a:t>присъединяване</a:t>
            </a:r>
            <a:endParaRPr lang="en-US" sz="2800" dirty="0" smtClean="0">
              <a:solidFill>
                <a:schemeClr val="bg2"/>
              </a:solidFill>
            </a:endParaRP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CROSS JOIN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="" xmlns:a16="http://schemas.microsoft.com/office/drawing/2014/main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3" name="Picture SoftUni Mascot">
            <a:extLst>
              <a:ext uri="{FF2B5EF4-FFF2-40B4-BE49-F238E27FC236}">
                <a16:creationId xmlns=""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10597" y="4204252"/>
            <a:ext cx="2056123" cy="2225242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8719054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1A67F800-7980-E3CA-7188-3C478C8E98B8}"/>
              </a:ext>
            </a:extLst>
          </p:cNvPr>
          <p:cNvGrpSpPr/>
          <p:nvPr/>
        </p:nvGrpSpPr>
        <p:grpSpPr>
          <a:xfrm>
            <a:off x="3737560" y="1622524"/>
            <a:ext cx="7787441" cy="3498930"/>
            <a:chOff x="3749351" y="1549902"/>
            <a:chExt cx="7787441" cy="3498930"/>
          </a:xfrm>
        </p:grpSpPr>
        <p:pic>
          <p:nvPicPr>
            <p:cNvPr id="7" name="Picture 6" descr="A picture containing text, sign, vector graphics&#10;&#10;Description automatically generated">
              <a:extLst>
                <a:ext uri="{FF2B5EF4-FFF2-40B4-BE49-F238E27FC236}">
                  <a16:creationId xmlns="" xmlns:a16="http://schemas.microsoft.com/office/drawing/2014/main" id="{15CE28B1-02BA-4014-E149-BF1EE0944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33020" y="1549902"/>
              <a:ext cx="1343039" cy="1343039"/>
            </a:xfrm>
            <a:prstGeom prst="rect">
              <a:avLst/>
            </a:prstGeom>
          </p:spPr>
        </p:pic>
        <p:pic>
          <p:nvPicPr>
            <p:cNvPr id="9" name="Picture 8" descr="Logo&#10;&#10;Description automatically generated">
              <a:extLst>
                <a:ext uri="{FF2B5EF4-FFF2-40B4-BE49-F238E27FC236}">
                  <a16:creationId xmlns="" xmlns:a16="http://schemas.microsoft.com/office/drawing/2014/main" id="{5F82FF4F-4AD2-4B3B-1445-F3C6BA268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94661" y="3848395"/>
              <a:ext cx="1147961" cy="1147961"/>
            </a:xfrm>
            <a:prstGeom prst="rect">
              <a:avLst/>
            </a:prstGeom>
          </p:spPr>
        </p:pic>
        <p:pic>
          <p:nvPicPr>
            <p:cNvPr id="11" name="Picture 10" descr="Logo&#10;&#10;Description automatically generated">
              <a:extLst>
                <a:ext uri="{FF2B5EF4-FFF2-40B4-BE49-F238E27FC236}">
                  <a16:creationId xmlns="" xmlns:a16="http://schemas.microsoft.com/office/drawing/2014/main" id="{68CCA8DB-9EFC-F9BC-57AE-81E4F843E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59277" y="3871255"/>
              <a:ext cx="1147961" cy="1147961"/>
            </a:xfrm>
            <a:prstGeom prst="rect">
              <a:avLst/>
            </a:prstGeom>
          </p:spPr>
        </p:pic>
        <p:pic>
          <p:nvPicPr>
            <p:cNvPr id="13" name="Picture 12" descr="Logo&#10;&#10;Description automatically generated">
              <a:extLst>
                <a:ext uri="{FF2B5EF4-FFF2-40B4-BE49-F238E27FC236}">
                  <a16:creationId xmlns="" xmlns:a16="http://schemas.microsoft.com/office/drawing/2014/main" id="{3FDF9297-50FA-E866-B6CE-9D64B1E89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00306" y="3874225"/>
              <a:ext cx="1147961" cy="1147961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="" xmlns:a16="http://schemas.microsoft.com/office/drawing/2014/main" id="{2A1BC0C9-7A7B-9C5B-B457-3E86E59E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96DAC541-7B7A-43D3-8B79-37D633B846F1}">
                  <asvg:svgBlip xmlns=""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738229" y="3900407"/>
              <a:ext cx="888756" cy="1043936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="" xmlns:a16="http://schemas.microsoft.com/office/drawing/2014/main" id="{DBE174DA-A182-7E57-06D4-86AFA26D4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3749351" y="3928121"/>
              <a:ext cx="837913" cy="1040168"/>
            </a:xfrm>
            <a:prstGeom prst="rect">
              <a:avLst/>
            </a:prstGeom>
          </p:spPr>
        </p:pic>
        <p:pic>
          <p:nvPicPr>
            <p:cNvPr id="22" name="Picture 21" descr="Logo&#10;&#10;Description automatically generated">
              <a:extLst>
                <a:ext uri="{FF2B5EF4-FFF2-40B4-BE49-F238E27FC236}">
                  <a16:creationId xmlns="" xmlns:a16="http://schemas.microsoft.com/office/drawing/2014/main" id="{9B7FFC36-A4BC-7A53-AB82-82C398A47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279380" y="3876626"/>
              <a:ext cx="1257412" cy="1172206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="" xmlns:a16="http://schemas.microsoft.com/office/drawing/2014/main" id="{3FB2AEAC-BDEE-9D5F-67A3-17CEDA699052}"/>
                </a:ext>
              </a:extLst>
            </p:cNvPr>
            <p:cNvGrpSpPr/>
            <p:nvPr/>
          </p:nvGrpSpPr>
          <p:grpSpPr>
            <a:xfrm>
              <a:off x="4091553" y="3060524"/>
              <a:ext cx="6825992" cy="559921"/>
              <a:chOff x="1433768" y="2645180"/>
              <a:chExt cx="9324489" cy="78382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="" xmlns:a16="http://schemas.microsoft.com/office/drawing/2014/main" id="{AA38ABD5-1637-DC80-A922-DF10E4F75C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645180"/>
                <a:ext cx="1" cy="469190"/>
              </a:xfrm>
              <a:prstGeom prst="line">
                <a:avLst/>
              </a:prstGeom>
              <a:ln w="41275">
                <a:solidFill>
                  <a:srgbClr val="FFA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3" name="Picture 32">
                <a:extLst>
                  <a:ext uri="{FF2B5EF4-FFF2-40B4-BE49-F238E27FC236}">
                    <a16:creationId xmlns="" xmlns:a16="http://schemas.microsoft.com/office/drawing/2014/main" id="{617B586A-0BC5-5E32-7E67-FD277547E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433768" y="3114370"/>
                <a:ext cx="9324489" cy="314630"/>
              </a:xfrm>
              <a:prstGeom prst="rect">
                <a:avLst/>
              </a:prstGeom>
            </p:spPr>
          </p:pic>
        </p:grpSp>
      </p:grpSp>
      <p:pic>
        <p:nvPicPr>
          <p:cNvPr id="40" name="Picture 39" descr="Logo&#10;&#10;Description automatically generated">
            <a:extLst>
              <a:ext uri="{FF2B5EF4-FFF2-40B4-BE49-F238E27FC236}">
                <a16:creationId xmlns="" xmlns:a16="http://schemas.microsoft.com/office/drawing/2014/main" id="{9C30DD70-D438-6D27-35D3-8BB874966D84}"/>
              </a:ext>
            </a:extLst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7384" y="2319421"/>
            <a:ext cx="3660176" cy="4247149"/>
          </a:xfrm>
          <a:prstGeom prst="rect">
            <a:avLst/>
          </a:prstGeom>
        </p:spPr>
      </p:pic>
      <p:sp>
        <p:nvSpPr>
          <p:cNvPr id="2" name="Google Shape;441;p37">
            <a:extLst>
              <a:ext uri="{FF2B5EF4-FFF2-40B4-BE49-F238E27FC236}">
                <a16:creationId xmlns="" xmlns:a16="http://schemas.microsoft.com/office/drawing/2014/main" id="{2AFB472C-93C2-241B-75FA-457782840F92}"/>
              </a:ext>
            </a:extLst>
          </p:cNvPr>
          <p:cNvSpPr txBox="1">
            <a:spLocks/>
          </p:cNvSpPr>
          <p:nvPr/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234465"/>
              </a:buClr>
              <a:buSzPts val="8800"/>
            </a:pPr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  <p:pic>
        <p:nvPicPr>
          <p:cNvPr id="14" name="Картина 13">
            <a:extLst>
              <a:ext uri="{FF2B5EF4-FFF2-40B4-BE49-F238E27FC236}">
                <a16:creationId xmlns="" xmlns:a16="http://schemas.microsoft.com/office/drawing/2014/main" id="{54B365E9-8FD0-6D5B-2DFC-723EE5DDD555}"/>
              </a:ext>
            </a:extLst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891341" y="202022"/>
            <a:ext cx="2028825" cy="790575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="" xmlns:a16="http://schemas.microsoft.com/office/drawing/2014/main" id="{3BD6ABFC-02BF-2D42-B42B-6929222F37B6}"/>
              </a:ext>
            </a:extLst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0" y="6388471"/>
            <a:ext cx="12192000" cy="4857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4406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=""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=""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=""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=""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</p:spTree>
    <p:extLst>
      <p:ext uri="{BB962C8B-B14F-4D97-AF65-F5344CB8AC3E}">
        <p14:creationId xmlns="" xmlns:p14="http://schemas.microsoft.com/office/powerpoint/2010/main" val="35065338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 smtClean="0"/>
              <a:t>Същност и полза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JOIN</a:t>
            </a:r>
            <a:endParaRPr lang="en-US" dirty="0"/>
          </a:p>
        </p:txBody>
      </p:sp>
      <p:pic>
        <p:nvPicPr>
          <p:cNvPr id="66562" name="Picture 2" descr="Columns, combine, concatenation, join, merge, table icon - Download on  Iconfind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500" y="1295400"/>
            <a:ext cx="2667000" cy="26670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8177911" y="4005262"/>
            <a:ext cx="647869" cy="1511300"/>
            <a:chOff x="4150" y="2578"/>
            <a:chExt cx="408" cy="952"/>
          </a:xfrm>
        </p:grpSpPr>
        <p:sp>
          <p:nvSpPr>
            <p:cNvPr id="521219" name="Line 3"/>
            <p:cNvSpPr>
              <a:spLocks noChangeShapeType="1"/>
            </p:cNvSpPr>
            <p:nvPr/>
          </p:nvSpPr>
          <p:spPr bwMode="auto">
            <a:xfrm>
              <a:off x="4558" y="2578"/>
              <a:ext cx="0" cy="952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/>
            </a:p>
          </p:txBody>
        </p:sp>
        <p:sp>
          <p:nvSpPr>
            <p:cNvPr id="521220" name="Line 4"/>
            <p:cNvSpPr>
              <a:spLocks noChangeShapeType="1"/>
            </p:cNvSpPr>
            <p:nvPr/>
          </p:nvSpPr>
          <p:spPr bwMode="auto">
            <a:xfrm flipH="1">
              <a:off x="4150" y="3521"/>
              <a:ext cx="408" cy="0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2896991" y="4003677"/>
            <a:ext cx="849534" cy="1512887"/>
            <a:chOff x="930" y="2577"/>
            <a:chExt cx="535" cy="953"/>
          </a:xfrm>
        </p:grpSpPr>
        <p:sp>
          <p:nvSpPr>
            <p:cNvPr id="521222" name="Line 6"/>
            <p:cNvSpPr>
              <a:spLocks noChangeShapeType="1"/>
            </p:cNvSpPr>
            <p:nvPr/>
          </p:nvSpPr>
          <p:spPr bwMode="auto">
            <a:xfrm>
              <a:off x="930" y="2577"/>
              <a:ext cx="0" cy="953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/>
            </a:p>
          </p:txBody>
        </p:sp>
        <p:sp>
          <p:nvSpPr>
            <p:cNvPr id="521223" name="Line 7"/>
            <p:cNvSpPr>
              <a:spLocks noChangeShapeType="1"/>
            </p:cNvSpPr>
            <p:nvPr/>
          </p:nvSpPr>
          <p:spPr bwMode="auto">
            <a:xfrm>
              <a:off x="930" y="3521"/>
              <a:ext cx="535" cy="0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52122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Данни от няколко таблици</a:t>
            </a:r>
            <a:endParaRPr lang="en-US" dirty="0"/>
          </a:p>
        </p:txBody>
      </p:sp>
      <p:sp>
        <p:nvSpPr>
          <p:cNvPr id="521225" name="Rectangle 9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 smtClean="0"/>
              <a:t>Понякога се нуждаем от данни от </a:t>
            </a:r>
            <a:r>
              <a:rPr lang="bg-BG" b="1" dirty="0" smtClean="0">
                <a:solidFill>
                  <a:schemeClr val="bg1"/>
                </a:solidFill>
              </a:rPr>
              <a:t>различни таблици</a:t>
            </a:r>
            <a:r>
              <a:rPr lang="en-US" dirty="0" smtClean="0"/>
              <a:t>:</a:t>
            </a:r>
            <a:endParaRPr lang="en-US" dirty="0"/>
          </a:p>
        </p:txBody>
      </p:sp>
      <p:graphicFrame>
        <p:nvGraphicFramePr>
          <p:cNvPr id="521226" name="Group 10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988802164"/>
              </p:ext>
            </p:extLst>
          </p:nvPr>
        </p:nvGraphicFramePr>
        <p:xfrm>
          <a:off x="2056348" y="2209800"/>
          <a:ext cx="3633782" cy="1668780"/>
        </p:xfrm>
        <a:graphic>
          <a:graphicData uri="http://schemas.openxmlformats.org/drawingml/2006/table">
            <a:tbl>
              <a:tblPr/>
              <a:tblGrid>
                <a:gridCol w="1555015"/>
                <a:gridCol w="2078767"/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LastName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DepartmentID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Duffy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Abbas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Galvin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21245" name="Group 29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846641954"/>
              </p:ext>
            </p:extLst>
          </p:nvPr>
        </p:nvGraphicFramePr>
        <p:xfrm>
          <a:off x="6102351" y="2209800"/>
          <a:ext cx="3779870" cy="1668780"/>
        </p:xfrm>
        <a:graphic>
          <a:graphicData uri="http://schemas.openxmlformats.org/drawingml/2006/table">
            <a:tbl>
              <a:tblPr/>
              <a:tblGrid>
                <a:gridCol w="2119797"/>
                <a:gridCol w="1660073"/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DepartmentID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Engineering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Tool design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Sales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21264" name="Group 48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46705198"/>
              </p:ext>
            </p:extLst>
          </p:nvPr>
        </p:nvGraphicFramePr>
        <p:xfrm>
          <a:off x="3821784" y="4449762"/>
          <a:ext cx="4287367" cy="1668780"/>
        </p:xfrm>
        <a:graphic>
          <a:graphicData uri="http://schemas.openxmlformats.org/drawingml/2006/table">
            <a:tbl>
              <a:tblPr/>
              <a:tblGrid>
                <a:gridCol w="1714947"/>
                <a:gridCol w="2572420"/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LastName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DepartmentName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Duffy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Engineering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Galvin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Tool design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Abbas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Sales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67758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Декартово произведение</a:t>
            </a:r>
            <a:endParaRPr lang="en-US" dirty="0"/>
          </a:p>
        </p:txBody>
      </p:sp>
      <p:sp>
        <p:nvSpPr>
          <p:cNvPr id="52326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dirty="0" smtClean="0"/>
              <a:t>Тази заявка ще направи декартово произведение</a:t>
            </a:r>
            <a:r>
              <a:rPr lang="en-US" dirty="0" smtClean="0"/>
              <a:t>:</a:t>
            </a: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bg-BG" dirty="0" smtClean="0"/>
              <a:t>Резултатът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523268" name="Rectangle 4"/>
          <p:cNvSpPr>
            <a:spLocks noChangeArrowheads="1"/>
          </p:cNvSpPr>
          <p:nvPr/>
        </p:nvSpPr>
        <p:spPr bwMode="auto">
          <a:xfrm>
            <a:off x="2361227" y="1905000"/>
            <a:ext cx="7393325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LastName, Name AS DepartmentName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Employees, Departments</a:t>
            </a:r>
          </a:p>
        </p:txBody>
      </p:sp>
      <p:graphicFrame>
        <p:nvGraphicFramePr>
          <p:cNvPr id="523269" name="Group 5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3047789939"/>
              </p:ext>
            </p:extLst>
          </p:nvPr>
        </p:nvGraphicFramePr>
        <p:xfrm>
          <a:off x="3352085" y="3505200"/>
          <a:ext cx="5564049" cy="2898648"/>
        </p:xfrm>
        <a:graphic>
          <a:graphicData uri="http://schemas.openxmlformats.org/drawingml/2006/table">
            <a:tbl>
              <a:tblPr/>
              <a:tblGrid>
                <a:gridCol w="2118423"/>
                <a:gridCol w="3445626"/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LastName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Department</a:t>
                      </a:r>
                      <a:r>
                        <a:rPr kumimoji="1" lang="en-US" sz="2400" b="1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Duffy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Document Control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Wang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Document Control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Sullivan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Document Control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Duffy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Engineering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Wang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Engineering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2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200" b="0" i="0" u="none" strike="noStrike" cap="none" normalizeH="0" baseline="0" noProof="1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8703290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Декартово произведение </a:t>
            </a:r>
            <a:r>
              <a:rPr lang="en-US" dirty="0" smtClean="0"/>
              <a:t>(2)</a:t>
            </a:r>
            <a:endParaRPr lang="en-US" dirty="0"/>
          </a:p>
        </p:txBody>
      </p:sp>
      <p:sp>
        <p:nvSpPr>
          <p:cNvPr id="52429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ru-RU" b="1" dirty="0" smtClean="0">
                <a:solidFill>
                  <a:schemeClr val="bg1"/>
                </a:solidFill>
              </a:rPr>
              <a:t>Декартово произведение </a:t>
            </a:r>
            <a:r>
              <a:rPr lang="ru-RU" dirty="0" smtClean="0"/>
              <a:t>се получава, когато</a:t>
            </a:r>
            <a:r>
              <a:rPr lang="en-US" dirty="0" smtClean="0"/>
              <a:t>:</a:t>
            </a:r>
            <a:endParaRPr lang="en-US" dirty="0"/>
          </a:p>
          <a:p>
            <a:pPr lvl="1">
              <a:lnSpc>
                <a:spcPct val="100000"/>
              </a:lnSpc>
            </a:pPr>
            <a:r>
              <a:rPr lang="en-US" dirty="0" smtClean="0"/>
              <a:t>Join </a:t>
            </a:r>
            <a:r>
              <a:rPr lang="bg-BG" dirty="0" smtClean="0"/>
              <a:t>условието е </a:t>
            </a:r>
            <a:r>
              <a:rPr lang="bg-BG" b="1" dirty="0" smtClean="0">
                <a:solidFill>
                  <a:schemeClr val="bg1"/>
                </a:solidFill>
              </a:rPr>
              <a:t>пропуснато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 smtClean="0"/>
              <a:t>Join </a:t>
            </a:r>
            <a:r>
              <a:rPr lang="bg-BG" dirty="0" smtClean="0"/>
              <a:t>условието е </a:t>
            </a:r>
            <a:r>
              <a:rPr lang="bg-BG" b="1" dirty="0" smtClean="0">
                <a:solidFill>
                  <a:schemeClr val="bg1"/>
                </a:solidFill>
              </a:rPr>
              <a:t>невалидно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ru-RU" b="1" dirty="0" smtClean="0">
                <a:solidFill>
                  <a:schemeClr val="bg1"/>
                </a:solidFill>
              </a:rPr>
              <a:t>Всички</a:t>
            </a:r>
            <a:r>
              <a:rPr lang="ru-RU" dirty="0" smtClean="0"/>
              <a:t> редове в </a:t>
            </a:r>
            <a:r>
              <a:rPr lang="ru-RU" b="1" dirty="0" smtClean="0">
                <a:solidFill>
                  <a:schemeClr val="bg1"/>
                </a:solidFill>
              </a:rPr>
              <a:t>първата</a:t>
            </a:r>
            <a:r>
              <a:rPr lang="ru-RU" dirty="0" smtClean="0"/>
              <a:t> таблица се свързват с всички редове във </a:t>
            </a:r>
            <a:r>
              <a:rPr lang="ru-RU" b="1" dirty="0" smtClean="0">
                <a:solidFill>
                  <a:schemeClr val="bg1"/>
                </a:solidFill>
              </a:rPr>
              <a:t>втората</a:t>
            </a:r>
            <a:r>
              <a:rPr lang="ru-RU" dirty="0" smtClean="0"/>
              <a:t> таблица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ru-RU" dirty="0" smtClean="0"/>
              <a:t>За да избегнете декартово произведение, винаги включвайте валидно условие за свързване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47106" name="Picture 2" descr="http://matuszek.org/functions/fig4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rcRect b="11962"/>
          <a:stretch>
            <a:fillRect/>
          </a:stretch>
        </p:blipFill>
        <p:spPr bwMode="auto">
          <a:xfrm>
            <a:off x="6858000" y="5257800"/>
            <a:ext cx="2667695" cy="1430694"/>
          </a:xfrm>
          <a:prstGeom prst="roundRect">
            <a:avLst>
              <a:gd name="adj" fmla="val 6960"/>
            </a:avLst>
          </a:prstGeom>
          <a:solidFill>
            <a:srgbClr val="FFFFFF"/>
          </a:solidFill>
        </p:spPr>
      </p:pic>
      <p:grpSp>
        <p:nvGrpSpPr>
          <p:cNvPr id="3" name="Group 4"/>
          <p:cNvGrpSpPr/>
          <p:nvPr/>
        </p:nvGrpSpPr>
        <p:grpSpPr>
          <a:xfrm>
            <a:off x="2514600" y="5334000"/>
            <a:ext cx="3542230" cy="1295400"/>
            <a:chOff x="607608" y="4801182"/>
            <a:chExt cx="4652184" cy="1495070"/>
          </a:xfrm>
        </p:grpSpPr>
        <p:pic>
          <p:nvPicPr>
            <p:cNvPr id="6" name="Picture 3" descr="C:\Trash\table-red.png"/>
            <p:cNvPicPr>
              <a:picLocks noChangeAspect="1" noChangeArrowheads="1"/>
            </p:cNvPicPr>
            <p:nvPr/>
          </p:nvPicPr>
          <p:blipFill>
            <a:blip r:embed="rId3" cstate="screen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rot="382574">
              <a:off x="607608" y="4801182"/>
              <a:ext cx="2838256" cy="1494488"/>
            </a:xfrm>
            <a:prstGeom prst="rect">
              <a:avLst/>
            </a:prstGeom>
            <a:noFill/>
            <a:scene3d>
              <a:camera prst="perspectiveContrastingRightFacing"/>
              <a:lightRig rig="threePt" dir="t"/>
            </a:scene3d>
          </p:spPr>
        </p:pic>
        <p:pic>
          <p:nvPicPr>
            <p:cNvPr id="7" name="Picture 3" descr="C:\Trash\table-red.png"/>
            <p:cNvPicPr>
              <a:picLocks noChangeAspect="1" noChangeArrowheads="1"/>
            </p:cNvPicPr>
            <p:nvPr/>
          </p:nvPicPr>
          <p:blipFill>
            <a:blip r:embed="rId3" cstate="screen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rot="382574">
              <a:off x="1507135" y="4801764"/>
              <a:ext cx="2838256" cy="1494488"/>
            </a:xfrm>
            <a:prstGeom prst="rect">
              <a:avLst/>
            </a:prstGeom>
            <a:noFill/>
            <a:scene3d>
              <a:camera prst="perspectiveContrastingRightFacing"/>
              <a:lightRig rig="threePt" dir="t"/>
            </a:scene3d>
          </p:spPr>
        </p:pic>
        <p:pic>
          <p:nvPicPr>
            <p:cNvPr id="8" name="Picture 3" descr="C:\Trash\table-red.png"/>
            <p:cNvPicPr>
              <a:picLocks noChangeAspect="1" noChangeArrowheads="1"/>
            </p:cNvPicPr>
            <p:nvPr/>
          </p:nvPicPr>
          <p:blipFill>
            <a:blip r:embed="rId3" cstate="screen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rot="382574">
              <a:off x="2421536" y="4801764"/>
              <a:ext cx="2838256" cy="1494488"/>
            </a:xfrm>
            <a:prstGeom prst="rect">
              <a:avLst/>
            </a:prstGeom>
            <a:noFill/>
            <a:scene3d>
              <a:camera prst="perspectiveContrastingRightFacing"/>
              <a:lightRig rig="threePt" dir="t"/>
            </a:scene3d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1653923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24464"/>
              </a:buClr>
            </a:pPr>
            <a:r>
              <a:rPr lang="ru-RU" b="1" dirty="0" smtClean="0">
                <a:solidFill>
                  <a:schemeClr val="bg1"/>
                </a:solidFill>
              </a:rPr>
              <a:t>JOIN</a:t>
            </a:r>
            <a:r>
              <a:rPr lang="ru-RU" dirty="0" smtClean="0"/>
              <a:t> е операция, която се използва за </a:t>
            </a:r>
            <a:r>
              <a:rPr lang="ru-RU" b="1" dirty="0" smtClean="0">
                <a:solidFill>
                  <a:schemeClr val="bg1"/>
                </a:solidFill>
              </a:rPr>
              <a:t>комбиниране</a:t>
            </a:r>
            <a:r>
              <a:rPr lang="ru-RU" dirty="0" smtClean="0"/>
              <a:t> на редове от две или повече таблиц</a:t>
            </a:r>
            <a:r>
              <a:rPr lang="bg-BG" dirty="0" smtClean="0"/>
              <a:t>и</a:t>
            </a:r>
            <a:endParaRPr lang="en-US" dirty="0" smtClean="0"/>
          </a:p>
          <a:p>
            <a:pPr lvl="1"/>
            <a:r>
              <a:rPr lang="bg-BG" dirty="0" smtClean="0"/>
              <a:t>Д</a:t>
            </a:r>
            <a:r>
              <a:rPr lang="ru-RU" dirty="0" smtClean="0"/>
              <a:t>анни от </a:t>
            </a:r>
            <a:r>
              <a:rPr lang="ru-RU" b="1" dirty="0" smtClean="0">
                <a:solidFill>
                  <a:schemeClr val="bg1"/>
                </a:solidFill>
              </a:rPr>
              <a:t>различни</a:t>
            </a:r>
            <a:r>
              <a:rPr lang="ru-RU" dirty="0" smtClean="0"/>
              <a:t> места</a:t>
            </a:r>
          </a:p>
          <a:p>
            <a:pPr lvl="1"/>
            <a:r>
              <a:rPr lang="ru-RU" dirty="0" smtClean="0"/>
              <a:t>Обединение в </a:t>
            </a:r>
            <a:r>
              <a:rPr lang="ru-RU" b="1" dirty="0" smtClean="0">
                <a:solidFill>
                  <a:schemeClr val="bg1"/>
                </a:solidFill>
              </a:rPr>
              <a:t>единичен</a:t>
            </a:r>
            <a:r>
              <a:rPr lang="ru-RU" dirty="0" smtClean="0"/>
              <a:t> резултат</a:t>
            </a:r>
          </a:p>
          <a:p>
            <a:pPr lvl="1"/>
            <a:r>
              <a:rPr lang="ru-RU" dirty="0" smtClean="0"/>
              <a:t>Възможност за анализ на сложни връзки между данните</a:t>
            </a:r>
          </a:p>
          <a:p>
            <a:pPr lvl="1"/>
            <a:r>
              <a:rPr lang="ru-RU" dirty="0" smtClean="0"/>
              <a:t>Подобряване на ефективността на заявките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Join</a:t>
            </a:r>
            <a:endParaRPr lang="en-US" dirty="0"/>
          </a:p>
        </p:txBody>
      </p:sp>
      <p:pic>
        <p:nvPicPr>
          <p:cNvPr id="61442" name="Picture 2" descr="Combine, concatenation, join, merge, table icon - Download on Iconfind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96400" y="4495800"/>
            <a:ext cx="2209801" cy="220980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 smtClean="0"/>
              <a:t>Селектиране на данни от няколко таблици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 smtClean="0"/>
              <a:t>Видове </a:t>
            </a:r>
            <a:r>
              <a:rPr lang="en-US" dirty="0" smtClean="0"/>
              <a:t>JOIN</a:t>
            </a:r>
            <a:endParaRPr lang="en-US" dirty="0"/>
          </a:p>
        </p:txBody>
      </p:sp>
      <p:pic>
        <p:nvPicPr>
          <p:cNvPr id="37890" name="Picture 2" descr="Join, indexes, table, connection, conjunction, excel, compound icon -  Download on Iconfind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500" y="1371601"/>
            <a:ext cx="2590799" cy="25908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 smtClean="0"/>
              <a:t>Inner </a:t>
            </a:r>
            <a:r>
              <a:rPr lang="en-US" sz="3600" b="1" dirty="0" smtClean="0">
                <a:solidFill>
                  <a:schemeClr val="bg1"/>
                </a:solidFill>
              </a:rPr>
              <a:t>JOIN</a:t>
            </a:r>
            <a:endParaRPr lang="en-US" sz="36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600" dirty="0"/>
              <a:t>Left, </a:t>
            </a:r>
            <a:r>
              <a:rPr lang="en-US" sz="3600" dirty="0" smtClean="0"/>
              <a:t>Right, Full outer </a:t>
            </a:r>
            <a:r>
              <a:rPr lang="en-US" sz="3600" b="1" dirty="0" smtClean="0">
                <a:solidFill>
                  <a:schemeClr val="bg1"/>
                </a:solidFill>
              </a:rPr>
              <a:t>JOIN</a:t>
            </a:r>
            <a:endParaRPr lang="en-US" sz="36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3600" dirty="0"/>
              <a:t>Cross </a:t>
            </a:r>
            <a:r>
              <a:rPr lang="en-US" sz="3600" b="1" dirty="0" smtClean="0">
                <a:solidFill>
                  <a:schemeClr val="bg1"/>
                </a:solidFill>
              </a:rPr>
              <a:t>JOIN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Видове </a:t>
            </a:r>
            <a:r>
              <a:rPr lang="en-US" dirty="0" smtClean="0"/>
              <a:t>JOIN</a:t>
            </a:r>
            <a:endParaRPr lang="en-US" dirty="0"/>
          </a:p>
        </p:txBody>
      </p:sp>
      <p:pic>
        <p:nvPicPr>
          <p:cNvPr id="45057" name="Picture 1" descr="C:\Trash\table-red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285007" y="3733800"/>
            <a:ext cx="2772498" cy="2224262"/>
          </a:xfrm>
          <a:prstGeom prst="rect">
            <a:avLst/>
          </a:prstGeom>
          <a:noFill/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6" name="Picture 1" descr="C:\Trash\table-red.pn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134494" y="3733800"/>
            <a:ext cx="2772498" cy="2224262"/>
          </a:xfrm>
          <a:prstGeom prst="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45061" name="Picture 5" descr="http://www.clker.com/cliparts/9/1/7/7/11954453101010753072kuba_arrow_icons_set.svg.hi.pn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 rot="984847">
            <a:off x="4406287" y="4215327"/>
            <a:ext cx="1119317" cy="60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5" descr="http://www.clker.com/cliparts/9/1/7/7/11954453101010753072kuba_arrow_icons_set.svg.hi.pn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 rot="20261839" flipH="1">
            <a:off x="6627328" y="4182093"/>
            <a:ext cx="1114666" cy="60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5063" name="Picture 7" descr="http://relationary.files.wordpress.com/2008/03/zachmansql04.jpg"/>
          <p:cNvPicPr>
            <a:picLocks noChangeAspect="1" noChangeArrowheads="1"/>
          </p:cNvPicPr>
          <p:nvPr/>
        </p:nvPicPr>
        <p:blipFill>
          <a:blip r:embed="rId5" cstate="screen">
            <a:lum bright="-30000" contrast="20000"/>
          </a:blip>
          <a:srcRect/>
          <a:stretch>
            <a:fillRect/>
          </a:stretch>
        </p:blipFill>
        <p:spPr bwMode="auto">
          <a:xfrm rot="742204">
            <a:off x="5792646" y="3918768"/>
            <a:ext cx="814025" cy="813813"/>
          </a:xfrm>
          <a:prstGeom prst="roundRect">
            <a:avLst>
              <a:gd name="adj" fmla="val 46433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63500"/>
          </a:effectLst>
        </p:spPr>
      </p:pic>
      <p:pic>
        <p:nvPicPr>
          <p:cNvPr id="45059" name="Picture 3" descr="http://www.clker.com/cliparts/9/1/7/7/11954453101010753072kuba_arrow_icons_set.svg.hi.png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5467188" y="4558594"/>
            <a:ext cx="1238571" cy="1155698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4278941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B6C18B0EB80FEC43B96FC4929E3ACDFF" ma:contentTypeVersion="8" ma:contentTypeDescription="Създаване на нов документ" ma:contentTypeScope="" ma:versionID="5e73c28b7fde86b7f49c9d6b9be21d41">
  <xsd:schema xmlns:xsd="http://www.w3.org/2001/XMLSchema" xmlns:xs="http://www.w3.org/2001/XMLSchema" xmlns:p="http://schemas.microsoft.com/office/2006/metadata/properties" xmlns:ns2="4f985cec-e092-4bcf-a1e1-b816bd0221d8" targetNamespace="http://schemas.microsoft.com/office/2006/metadata/properties" ma:root="true" ma:fieldsID="f7a640d6aa79659634b3275499e0d9c9" ns2:_="">
    <xsd:import namespace="4f985cec-e092-4bcf-a1e1-b816bd0221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85cec-e092-4bcf-a1e1-b816bd0221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ъдържание"/>
        <xsd:element ref="dc:title" minOccurs="0" maxOccurs="1" ma:index="4" ma:displayName="Заглав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8A20BEC-F81B-49CD-951D-E62C4BAE779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443A303-689A-4436-B140-8B2DF827EB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985cec-e092-4bcf-a1e1-b816bd0221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E2F4A33-1866-4BB8-8A35-8D6BDFE8D9F5}">
  <ds:schemaRefs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4f985cec-e092-4bcf-a1e1-b816bd0221d8"/>
    <ds:schemaRef ds:uri="http://schemas.openxmlformats.org/package/2006/metadata/core-properties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16970</TotalTime>
  <Words>1912</Words>
  <Application>Microsoft Office PowerPoint</Application>
  <PresentationFormat>Custom</PresentationFormat>
  <Paragraphs>458</Paragraphs>
  <Slides>23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SoftUni</vt:lpstr>
      <vt:lpstr>Съединение на таблици</vt:lpstr>
      <vt:lpstr>Съдържание</vt:lpstr>
      <vt:lpstr>JOIN</vt:lpstr>
      <vt:lpstr>Данни от няколко таблици</vt:lpstr>
      <vt:lpstr>Декартово произведение</vt:lpstr>
      <vt:lpstr>Декартово произведение (2)</vt:lpstr>
      <vt:lpstr>SQL Join</vt:lpstr>
      <vt:lpstr>Видове JOIN</vt:lpstr>
      <vt:lpstr>Видове JOIN</vt:lpstr>
      <vt:lpstr>Inner Join с ON клауза</vt:lpstr>
      <vt:lpstr>EQUI Join</vt:lpstr>
      <vt:lpstr>INNER срещу OUTER Join</vt:lpstr>
      <vt:lpstr>INNER JOIN</vt:lpstr>
      <vt:lpstr>LEFT OUTER JOIN</vt:lpstr>
      <vt:lpstr>RIGHT OUTER JOIN</vt:lpstr>
      <vt:lpstr>FULL OUTER JOIN</vt:lpstr>
      <vt:lpstr>Тристранно присъединяване</vt:lpstr>
      <vt:lpstr>Самостоятелно присъединяване</vt:lpstr>
      <vt:lpstr>Кръстосано присъединяване</vt:lpstr>
      <vt:lpstr>Допълнителни условия при присъединяване</vt:lpstr>
      <vt:lpstr>Обобщение</vt:lpstr>
      <vt:lpstr>Slide 22</vt:lpstr>
      <vt:lpstr>Лиценз</vt:lpstr>
    </vt:vector>
  </TitlesOfParts>
  <Company>SoftUni – https://about.softuni.bg/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Databases: MySQL and MongoDB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Windows User</cp:lastModifiedBy>
  <cp:revision>433</cp:revision>
  <dcterms:created xsi:type="dcterms:W3CDTF">2018-05-23T13:08:44Z</dcterms:created>
  <dcterms:modified xsi:type="dcterms:W3CDTF">2023-08-21T08:48:23Z</dcterms:modified>
  <cp:category>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0x010100B6C18B0EB80FEC43B96FC4929E3ACDFF</vt:lpwstr>
  </property>
</Properties>
</file>