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610" r:id="rId4"/>
    <p:sldId id="587" r:id="rId5"/>
    <p:sldId id="664" r:id="rId6"/>
    <p:sldId id="635" r:id="rId7"/>
    <p:sldId id="665" r:id="rId8"/>
    <p:sldId id="666" r:id="rId9"/>
    <p:sldId id="667" r:id="rId10"/>
    <p:sldId id="668" r:id="rId11"/>
    <p:sldId id="669" r:id="rId12"/>
    <p:sldId id="671" r:id="rId13"/>
    <p:sldId id="672" r:id="rId14"/>
    <p:sldId id="673" r:id="rId15"/>
    <p:sldId id="675" r:id="rId16"/>
    <p:sldId id="674" r:id="rId17"/>
    <p:sldId id="644" r:id="rId18"/>
    <p:sldId id="676" r:id="rId19"/>
    <p:sldId id="677" r:id="rId20"/>
    <p:sldId id="678" r:id="rId21"/>
    <p:sldId id="679" r:id="rId22"/>
    <p:sldId id="680" r:id="rId23"/>
    <p:sldId id="681" r:id="rId24"/>
    <p:sldId id="684" r:id="rId25"/>
    <p:sldId id="586" r:id="rId26"/>
    <p:sldId id="528" r:id="rId27"/>
    <p:sldId id="4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Какво е Scratch" id="{B9F6E15E-4845-4AE3-8AD1-1800D8DFA388}">
          <p14:sldIdLst>
            <p14:sldId id="610"/>
            <p14:sldId id="587"/>
          </p14:sldIdLst>
        </p14:section>
        <p14:section name="Интерфейс" id="{BDD1AE39-3CC6-4543-88C2-EEC2CB56FB68}">
          <p14:sldIdLst>
            <p14:sldId id="664"/>
            <p14:sldId id="635"/>
            <p14:sldId id="665"/>
            <p14:sldId id="666"/>
            <p14:sldId id="667"/>
            <p14:sldId id="668"/>
          </p14:sldIdLst>
        </p14:section>
        <p14:section name="Основни понятия" id="{F4B76974-747A-4BF1-9DB1-EB905D76B652}">
          <p14:sldIdLst>
            <p14:sldId id="669"/>
            <p14:sldId id="671"/>
            <p14:sldId id="672"/>
            <p14:sldId id="673"/>
            <p14:sldId id="675"/>
            <p14:sldId id="674"/>
            <p14:sldId id="644"/>
          </p14:sldIdLst>
        </p14:section>
        <p14:section name="Видове блокове" id="{E7CA8A6C-8D1A-49BB-9172-4192FD899ED0}">
          <p14:sldIdLst>
            <p14:sldId id="676"/>
            <p14:sldId id="677"/>
            <p14:sldId id="678"/>
            <p14:sldId id="679"/>
            <p14:sldId id="680"/>
            <p14:sldId id="681"/>
            <p14:sldId id="684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FA56-0E8C-4EBD-8FE7-7622987BC3CE}" v="39" dt="2023-08-11T16:35:34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7" autoAdjust="0"/>
    <p:restoredTop sz="94609" autoAdjust="0"/>
  </p:normalViewPr>
  <p:slideViewPr>
    <p:cSldViewPr snapToGrid="0" showGuides="1">
      <p:cViewPr varScale="1">
        <p:scale>
          <a:sx n="62" d="100"/>
          <a:sy n="62" d="100"/>
        </p:scale>
        <p:origin x="592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lieva,Rumyana (GBS Sourcing) BI-BG-S" userId="acb836a2-01b2-4c83-bf7f-a32750ad8778" providerId="ADAL" clId="{683AFA56-0E8C-4EBD-8FE7-7622987BC3CE}"/>
    <pc:docChg chg="undo custSel modSld">
      <pc:chgData name="Zaralieva,Rumyana (GBS Sourcing) BI-BG-S" userId="acb836a2-01b2-4c83-bf7f-a32750ad8778" providerId="ADAL" clId="{683AFA56-0E8C-4EBD-8FE7-7622987BC3CE}" dt="2023-08-11T16:36:54.115" v="162" actId="14100"/>
      <pc:docMkLst>
        <pc:docMk/>
      </pc:docMkLst>
      <pc:sldChg chg="modAnim">
        <pc:chgData name="Zaralieva,Rumyana (GBS Sourcing) BI-BG-S" userId="acb836a2-01b2-4c83-bf7f-a32750ad8778" providerId="ADAL" clId="{683AFA56-0E8C-4EBD-8FE7-7622987BC3CE}" dt="2023-08-11T16:13:32.699" v="23"/>
        <pc:sldMkLst>
          <pc:docMk/>
          <pc:sldMk cId="3072402304" sldId="635"/>
        </pc:sldMkLst>
      </pc:sldChg>
      <pc:sldChg chg="addSp delSp modSp mod modAnim">
        <pc:chgData name="Zaralieva,Rumyana (GBS Sourcing) BI-BG-S" userId="acb836a2-01b2-4c83-bf7f-a32750ad8778" providerId="ADAL" clId="{683AFA56-0E8C-4EBD-8FE7-7622987BC3CE}" dt="2023-08-11T16:35:34.367" v="158"/>
        <pc:sldMkLst>
          <pc:docMk/>
          <pc:sldMk cId="1139474173" sldId="644"/>
        </pc:sldMkLst>
        <pc:spChg chg="del">
          <ac:chgData name="Zaralieva,Rumyana (GBS Sourcing) BI-BG-S" userId="acb836a2-01b2-4c83-bf7f-a32750ad8778" providerId="ADAL" clId="{683AFA56-0E8C-4EBD-8FE7-7622987BC3CE}" dt="2023-08-11T16:31:13.563" v="131" actId="478"/>
          <ac:spMkLst>
            <pc:docMk/>
            <pc:sldMk cId="1139474173" sldId="644"/>
            <ac:spMk id="2" creationId="{8036882D-658D-CB8A-72F5-C658CDF732C1}"/>
          </ac:spMkLst>
        </pc:spChg>
        <pc:spChg chg="mod">
          <ac:chgData name="Zaralieva,Rumyana (GBS Sourcing) BI-BG-S" userId="acb836a2-01b2-4c83-bf7f-a32750ad8778" providerId="ADAL" clId="{683AFA56-0E8C-4EBD-8FE7-7622987BC3CE}" dt="2023-08-11T16:35:13.716" v="156" actId="20577"/>
          <ac:spMkLst>
            <pc:docMk/>
            <pc:sldMk cId="1139474173" sldId="644"/>
            <ac:spMk id="5" creationId="{52257ABB-6E9B-4338-8204-41F5119CB79D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34:03.361" v="144" actId="14100"/>
          <ac:picMkLst>
            <pc:docMk/>
            <pc:sldMk cId="1139474173" sldId="644"/>
            <ac:picMk id="6" creationId="{CF99B202-E220-3C6A-4AD3-B63599D17F46}"/>
          </ac:picMkLst>
        </pc:picChg>
        <pc:picChg chg="add del mod">
          <ac:chgData name="Zaralieva,Rumyana (GBS Sourcing) BI-BG-S" userId="acb836a2-01b2-4c83-bf7f-a32750ad8778" providerId="ADAL" clId="{683AFA56-0E8C-4EBD-8FE7-7622987BC3CE}" dt="2023-08-11T16:34:19.099" v="146" actId="478"/>
          <ac:picMkLst>
            <pc:docMk/>
            <pc:sldMk cId="1139474173" sldId="644"/>
            <ac:picMk id="8" creationId="{0388C0FC-0523-974D-4101-662EC927C687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35:02.568" v="153" actId="962"/>
          <ac:picMkLst>
            <pc:docMk/>
            <pc:sldMk cId="1139474173" sldId="644"/>
            <ac:picMk id="11" creationId="{42AF20DF-0BEA-28CC-6CDE-C5FF094DE025}"/>
          </ac:picMkLst>
        </pc:picChg>
      </pc:sldChg>
      <pc:sldChg chg="addSp delSp modSp mod">
        <pc:chgData name="Zaralieva,Rumyana (GBS Sourcing) BI-BG-S" userId="acb836a2-01b2-4c83-bf7f-a32750ad8778" providerId="ADAL" clId="{683AFA56-0E8C-4EBD-8FE7-7622987BC3CE}" dt="2023-08-11T16:12:07.143" v="11" actId="208"/>
        <pc:sldMkLst>
          <pc:docMk/>
          <pc:sldMk cId="3444872940" sldId="664"/>
        </pc:sldMkLst>
        <pc:spChg chg="del">
          <ac:chgData name="Zaralieva,Rumyana (GBS Sourcing) BI-BG-S" userId="acb836a2-01b2-4c83-bf7f-a32750ad8778" providerId="ADAL" clId="{683AFA56-0E8C-4EBD-8FE7-7622987BC3CE}" dt="2023-08-11T16:11:17.993" v="3" actId="478"/>
          <ac:spMkLst>
            <pc:docMk/>
            <pc:sldMk cId="3444872940" sldId="664"/>
            <ac:spMk id="2" creationId="{B9432C41-8D8F-2629-AA6F-1CA0AD72C6F2}"/>
          </ac:spMkLst>
        </pc:spChg>
        <pc:picChg chg="del">
          <ac:chgData name="Zaralieva,Rumyana (GBS Sourcing) BI-BG-S" userId="acb836a2-01b2-4c83-bf7f-a32750ad8778" providerId="ADAL" clId="{683AFA56-0E8C-4EBD-8FE7-7622987BC3CE}" dt="2023-08-11T16:10:54.232" v="0" actId="478"/>
          <ac:picMkLst>
            <pc:docMk/>
            <pc:sldMk cId="3444872940" sldId="664"/>
            <ac:picMk id="4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2:07.143" v="11" actId="208"/>
          <ac:picMkLst>
            <pc:docMk/>
            <pc:sldMk cId="3444872940" sldId="664"/>
            <ac:picMk id="6" creationId="{1431E400-2A7F-5E78-DD82-A28FCF9DD5B4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36:02.425" v="159" actId="208"/>
        <pc:sldMkLst>
          <pc:docMk/>
          <pc:sldMk cId="4162728835" sldId="666"/>
        </pc:sldMkLst>
        <pc:spChg chg="del">
          <ac:chgData name="Zaralieva,Rumyana (GBS Sourcing) BI-BG-S" userId="acb836a2-01b2-4c83-bf7f-a32750ad8778" providerId="ADAL" clId="{683AFA56-0E8C-4EBD-8FE7-7622987BC3CE}" dt="2023-08-11T16:14:52.096" v="25" actId="478"/>
          <ac:spMkLst>
            <pc:docMk/>
            <pc:sldMk cId="4162728835" sldId="666"/>
            <ac:spMk id="6" creationId="{064039AD-F593-E647-964B-9AD4ED43B0BF}"/>
          </ac:spMkLst>
        </pc:spChg>
        <pc:picChg chg="mod">
          <ac:chgData name="Zaralieva,Rumyana (GBS Sourcing) BI-BG-S" userId="acb836a2-01b2-4c83-bf7f-a32750ad8778" providerId="ADAL" clId="{683AFA56-0E8C-4EBD-8FE7-7622987BC3CE}" dt="2023-08-11T16:36:02.425" v="159" actId="208"/>
          <ac:picMkLst>
            <pc:docMk/>
            <pc:sldMk cId="4162728835" sldId="666"/>
            <ac:picMk id="5" creationId="{00000000-0000-0000-0000-000000000000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15:53.006" v="27" actId="478"/>
        <pc:sldMkLst>
          <pc:docMk/>
          <pc:sldMk cId="3131606829" sldId="667"/>
        </pc:sldMkLst>
        <pc:spChg chg="del">
          <ac:chgData name="Zaralieva,Rumyana (GBS Sourcing) BI-BG-S" userId="acb836a2-01b2-4c83-bf7f-a32750ad8778" providerId="ADAL" clId="{683AFA56-0E8C-4EBD-8FE7-7622987BC3CE}" dt="2023-08-11T16:15:53.006" v="27" actId="478"/>
          <ac:spMkLst>
            <pc:docMk/>
            <pc:sldMk cId="3131606829" sldId="667"/>
            <ac:spMk id="6" creationId="{4DBD4092-C56C-59A7-1007-4276801C949B}"/>
          </ac:spMkLst>
        </pc:spChg>
        <pc:picChg chg="mod">
          <ac:chgData name="Zaralieva,Rumyana (GBS Sourcing) BI-BG-S" userId="acb836a2-01b2-4c83-bf7f-a32750ad8778" providerId="ADAL" clId="{683AFA56-0E8C-4EBD-8FE7-7622987BC3CE}" dt="2023-08-11T16:15:43.749" v="26" actId="14826"/>
          <ac:picMkLst>
            <pc:docMk/>
            <pc:sldMk cId="3131606829" sldId="667"/>
            <ac:picMk id="5" creationId="{00000000-0000-0000-0000-000000000000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18:20.735" v="45"/>
        <pc:sldMkLst>
          <pc:docMk/>
          <pc:sldMk cId="1683193589" sldId="672"/>
        </pc:sldMkLst>
        <pc:spChg chg="mod">
          <ac:chgData name="Zaralieva,Rumyana (GBS Sourcing) BI-BG-S" userId="acb836a2-01b2-4c83-bf7f-a32750ad8778" providerId="ADAL" clId="{683AFA56-0E8C-4EBD-8FE7-7622987BC3CE}" dt="2023-08-11T16:17:26.513" v="35" actId="14100"/>
          <ac:spMkLst>
            <pc:docMk/>
            <pc:sldMk cId="1683193589" sldId="672"/>
            <ac:spMk id="2" creationId="{00000000-0000-0000-0000-000000000000}"/>
          </ac:spMkLst>
        </pc:spChg>
        <pc:spChg chg="del">
          <ac:chgData name="Zaralieva,Rumyana (GBS Sourcing) BI-BG-S" userId="acb836a2-01b2-4c83-bf7f-a32750ad8778" providerId="ADAL" clId="{683AFA56-0E8C-4EBD-8FE7-7622987BC3CE}" dt="2023-08-11T16:17:02.750" v="28" actId="478"/>
          <ac:spMkLst>
            <pc:docMk/>
            <pc:sldMk cId="1683193589" sldId="672"/>
            <ac:spMk id="6" creationId="{F414B1CD-2515-B80D-F61B-39F08041FF46}"/>
          </ac:spMkLst>
        </pc:spChg>
        <pc:picChg chg="mod">
          <ac:chgData name="Zaralieva,Rumyana (GBS Sourcing) BI-BG-S" userId="acb836a2-01b2-4c83-bf7f-a32750ad8778" providerId="ADAL" clId="{683AFA56-0E8C-4EBD-8FE7-7622987BC3CE}" dt="2023-08-11T16:17:35.997" v="40" actId="1076"/>
          <ac:picMkLst>
            <pc:docMk/>
            <pc:sldMk cId="1683193589" sldId="672"/>
            <ac:picMk id="5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7:39.804" v="42" actId="1076"/>
          <ac:picMkLst>
            <pc:docMk/>
            <pc:sldMk cId="1683193589" sldId="672"/>
            <ac:picMk id="8" creationId="{89B5481A-FB1C-B642-CEC5-4B9F215BC369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36:54.115" v="162" actId="14100"/>
        <pc:sldMkLst>
          <pc:docMk/>
          <pc:sldMk cId="2550595343" sldId="675"/>
        </pc:sldMkLst>
        <pc:spChg chg="del">
          <ac:chgData name="Zaralieva,Rumyana (GBS Sourcing) BI-BG-S" userId="acb836a2-01b2-4c83-bf7f-a32750ad8778" providerId="ADAL" clId="{683AFA56-0E8C-4EBD-8FE7-7622987BC3CE}" dt="2023-08-11T16:26:28.768" v="100" actId="478"/>
          <ac:spMkLst>
            <pc:docMk/>
            <pc:sldMk cId="2550595343" sldId="675"/>
            <ac:spMk id="6" creationId="{9EF2964C-E0E4-38BE-EBFB-07EC279383FC}"/>
          </ac:spMkLst>
        </pc:spChg>
        <pc:spChg chg="del">
          <ac:chgData name="Zaralieva,Rumyana (GBS Sourcing) BI-BG-S" userId="acb836a2-01b2-4c83-bf7f-a32750ad8778" providerId="ADAL" clId="{683AFA56-0E8C-4EBD-8FE7-7622987BC3CE}" dt="2023-08-11T16:27:05.329" v="110" actId="478"/>
          <ac:spMkLst>
            <pc:docMk/>
            <pc:sldMk cId="2550595343" sldId="675"/>
            <ac:spMk id="7" creationId="{8FE1B987-74E8-1374-70C6-BA50BE096B44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09.328" v="122" actId="1076"/>
          <ac:spMkLst>
            <pc:docMk/>
            <pc:sldMk cId="2550595343" sldId="675"/>
            <ac:spMk id="10" creationId="{0FC94885-9E7E-0EAB-5BCF-9F3CBDB66E87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47.476" v="160" actId="1076"/>
          <ac:spMkLst>
            <pc:docMk/>
            <pc:sldMk cId="2550595343" sldId="675"/>
            <ac:spMk id="11" creationId="{BDE55FDF-4CE9-0172-3715-48D45C69BA99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48.821" v="130" actId="14100"/>
          <ac:spMkLst>
            <pc:docMk/>
            <pc:sldMk cId="2550595343" sldId="675"/>
            <ac:spMk id="12" creationId="{6C3A5D8E-F9BF-DF69-173F-1C3E4215447C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54.115" v="162" actId="14100"/>
          <ac:spMkLst>
            <pc:docMk/>
            <pc:sldMk cId="2550595343" sldId="675"/>
            <ac:spMk id="13" creationId="{C9C7D803-8D08-3FA2-3953-8A2C754BE653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26:43.550" v="106" actId="1076"/>
          <ac:picMkLst>
            <pc:docMk/>
            <pc:sldMk cId="2550595343" sldId="675"/>
            <ac:picMk id="2" creationId="{ACBA5D35-5B31-0843-B23F-FD6F39EBE63F}"/>
          </ac:picMkLst>
        </pc:picChg>
        <pc:picChg chg="mod modCrop">
          <ac:chgData name="Zaralieva,Rumyana (GBS Sourcing) BI-BG-S" userId="acb836a2-01b2-4c83-bf7f-a32750ad8778" providerId="ADAL" clId="{683AFA56-0E8C-4EBD-8FE7-7622987BC3CE}" dt="2023-08-11T16:26:47.061" v="108" actId="1076"/>
          <ac:picMkLst>
            <pc:docMk/>
            <pc:sldMk cId="2550595343" sldId="675"/>
            <ac:picMk id="5" creationId="{00000000-0000-0000-0000-000000000000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1.823" v="105" actId="1076"/>
          <ac:picMkLst>
            <pc:docMk/>
            <pc:sldMk cId="2550595343" sldId="675"/>
            <ac:picMk id="8" creationId="{B086F2A9-D5FC-9FFD-43B2-0EB228863C63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4.531" v="107" actId="1076"/>
          <ac:picMkLst>
            <pc:docMk/>
            <pc:sldMk cId="2550595343" sldId="675"/>
            <ac:picMk id="9" creationId="{45356975-3744-5608-A4B8-A04EE6845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8/11/2023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Въведение в програмната среда на </a:t>
            </a:r>
            <a:r>
              <a:rPr lang="en-US" dirty="0"/>
              <a:t>Scratch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Програмиране в </a:t>
            </a:r>
            <a:r>
              <a:rPr lang="en-US" dirty="0"/>
              <a:t>Scratch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10" y="2424613"/>
            <a:ext cx="3935194" cy="2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5900321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Блоковото поле </a:t>
            </a:r>
            <a:r>
              <a:rPr lang="ru-RU" dirty="0"/>
              <a:t>– списък с всички </a:t>
            </a:r>
            <a:r>
              <a:rPr lang="ru-RU" b="1" dirty="0"/>
              <a:t>кодови блокове </a:t>
            </a:r>
            <a:r>
              <a:rPr lang="ru-RU" dirty="0"/>
              <a:t>в</a:t>
            </a:r>
            <a:r>
              <a:rPr lang="ru-RU" b="1" dirty="0"/>
              <a:t> </a:t>
            </a:r>
            <a:r>
              <a:rPr lang="en-US" b="1" dirty="0"/>
              <a:t>Scratch</a:t>
            </a:r>
            <a:endParaRPr lang="ru-R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Блоково поле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27" y="1266464"/>
            <a:ext cx="2517262" cy="49338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Главни елементи в </a:t>
            </a:r>
            <a:r>
              <a:rPr lang="en-US" dirty="0"/>
              <a:t>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1281018"/>
            <a:ext cx="2354079" cy="26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Спрайтове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86524" y="1160610"/>
            <a:ext cx="11446887" cy="546430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Спрайт (</a:t>
            </a:r>
            <a:r>
              <a:rPr lang="en-US" b="1" dirty="0">
                <a:solidFill>
                  <a:schemeClr val="bg1"/>
                </a:solidFill>
              </a:rPr>
              <a:t>Sprite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b="1" dirty="0"/>
              <a:t>обект</a:t>
            </a:r>
            <a:r>
              <a:rPr lang="ru-RU" dirty="0"/>
              <a:t> или </a:t>
            </a:r>
            <a:r>
              <a:rPr lang="ru-RU" b="1" dirty="0"/>
              <a:t>герой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Scratch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M</a:t>
            </a:r>
            <a:r>
              <a:rPr lang="ru-RU" dirty="0"/>
              <a:t>оже да бъде програмиран да изпълнява действия с помощта на </a:t>
            </a:r>
            <a:r>
              <a:rPr lang="bg-BG" b="1" dirty="0"/>
              <a:t>кодови </a:t>
            </a:r>
            <a:r>
              <a:rPr lang="ru-RU" b="1" dirty="0"/>
              <a:t>блокове</a:t>
            </a:r>
            <a:endParaRPr lang="ru-RU" dirty="0"/>
          </a:p>
          <a:p>
            <a:r>
              <a:rPr lang="ru-RU" dirty="0"/>
              <a:t>Всеки </a:t>
            </a:r>
            <a:r>
              <a:rPr lang="bg-BG" b="1" dirty="0">
                <a:solidFill>
                  <a:schemeClr val="bg1"/>
                </a:solidFill>
              </a:rPr>
              <a:t>спрайт</a:t>
            </a:r>
            <a:r>
              <a:rPr lang="ru-RU" dirty="0"/>
              <a:t> има свои собствени </a:t>
            </a:r>
            <a:r>
              <a:rPr lang="ru-RU" b="1" dirty="0"/>
              <a:t>скриптове</a:t>
            </a:r>
            <a:r>
              <a:rPr lang="ru-RU" dirty="0"/>
              <a:t>, </a:t>
            </a:r>
            <a:r>
              <a:rPr lang="ru-RU" b="1" dirty="0"/>
              <a:t>костюми</a:t>
            </a:r>
            <a:r>
              <a:rPr lang="ru-RU" dirty="0"/>
              <a:t> и </a:t>
            </a:r>
            <a:r>
              <a:rPr lang="ru-RU" b="1" dirty="0"/>
              <a:t>звуци</a:t>
            </a:r>
            <a:r>
              <a:rPr lang="ru-RU" dirty="0"/>
              <a:t> и може да се </a:t>
            </a:r>
            <a:r>
              <a:rPr lang="ru-RU" b="1" dirty="0"/>
              <a:t>движи</a:t>
            </a:r>
            <a:r>
              <a:rPr lang="ru-RU" dirty="0"/>
              <a:t> самостоятелно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34" y="4291118"/>
            <a:ext cx="5445532" cy="23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Фон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b="1" dirty="0"/>
              <a:t>изображение</a:t>
            </a:r>
            <a:r>
              <a:rPr lang="ru-RU" dirty="0"/>
              <a:t>, което може да се показва на </a:t>
            </a:r>
            <a:r>
              <a:rPr lang="ru-RU" b="1" dirty="0"/>
              <a:t>сцената</a:t>
            </a:r>
            <a:r>
              <a:rPr lang="ru-RU" dirty="0"/>
              <a:t> 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</a:t>
            </a:r>
            <a:r>
              <a:rPr lang="ru-RU" dirty="0"/>
              <a:t>одобен на </a:t>
            </a:r>
            <a:r>
              <a:rPr lang="ru-RU" b="1" dirty="0"/>
              <a:t>костюм</a:t>
            </a:r>
            <a:r>
              <a:rPr lang="ru-RU" dirty="0"/>
              <a:t>, само че се показва на </a:t>
            </a:r>
            <a:r>
              <a:rPr lang="ru-RU" b="1" dirty="0"/>
              <a:t>сцената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19" y="3031754"/>
            <a:ext cx="3949558" cy="2962169"/>
          </a:xfrm>
          <a:prstGeom prst="rect">
            <a:avLst/>
          </a:prstGeom>
        </p:spPr>
      </p:pic>
      <p:pic>
        <p:nvPicPr>
          <p:cNvPr id="8" name="Picture 7" descr="A cartoon of a red house&#10;&#10;Description automatically generated">
            <a:extLst>
              <a:ext uri="{FF2B5EF4-FFF2-40B4-BE49-F238E27FC236}">
                <a16:creationId xmlns:a16="http://schemas.microsoft.com/office/drawing/2014/main" id="{89B5481A-FB1C-B642-CEC5-4B9F215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24" y="3031755"/>
            <a:ext cx="3949557" cy="29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Кодовите блоков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се използват за създаване на </a:t>
            </a:r>
            <a:r>
              <a:rPr lang="ru-RU" b="1" dirty="0"/>
              <a:t>код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ru-RU" dirty="0"/>
          </a:p>
          <a:p>
            <a:r>
              <a:rPr lang="ru-RU" b="1" dirty="0"/>
              <a:t>Блоковете</a:t>
            </a:r>
            <a:r>
              <a:rPr lang="ru-RU" dirty="0"/>
              <a:t> се свързват помежду си като </a:t>
            </a:r>
            <a:r>
              <a:rPr lang="ru-RU" b="1" dirty="0"/>
              <a:t>пъзел</a:t>
            </a:r>
            <a:r>
              <a:rPr lang="ru-RU" dirty="0"/>
              <a:t>, като всеки тип блок има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Своя</a:t>
            </a:r>
            <a:r>
              <a:rPr lang="bg-BG" b="1" dirty="0"/>
              <a:t> ф</a:t>
            </a:r>
            <a:r>
              <a:rPr lang="ru-RU" b="1" dirty="0"/>
              <a:t>орма</a:t>
            </a:r>
            <a:endParaRPr lang="ru-RU" dirty="0"/>
          </a:p>
          <a:p>
            <a:pPr lvl="1"/>
            <a:r>
              <a:rPr lang="ru-RU" b="1" dirty="0"/>
              <a:t>Форма на</a:t>
            </a:r>
            <a:r>
              <a:rPr lang="ru-RU" dirty="0"/>
              <a:t> </a:t>
            </a:r>
            <a:r>
              <a:rPr lang="ru-RU" b="1" dirty="0"/>
              <a:t>слот</a:t>
            </a:r>
            <a:r>
              <a:rPr lang="ru-RU" dirty="0"/>
              <a:t>, в който може да се вмъкне </a:t>
            </a:r>
            <a:endParaRPr lang="en-US" dirty="0"/>
          </a:p>
          <a:p>
            <a:r>
              <a:rPr lang="ru-RU" dirty="0"/>
              <a:t>Поредиците от свързани </a:t>
            </a:r>
            <a:r>
              <a:rPr lang="ru-RU" b="1" dirty="0"/>
              <a:t>блокове</a:t>
            </a:r>
            <a:r>
              <a:rPr lang="ru-RU" dirty="0"/>
              <a:t> се наричат </a:t>
            </a:r>
            <a:r>
              <a:rPr lang="ru-RU" b="1" dirty="0"/>
              <a:t>скриптове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Кодов блок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кодови блокове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5" t="56757" b="15393"/>
          <a:stretch/>
        </p:blipFill>
        <p:spPr>
          <a:xfrm>
            <a:off x="8867702" y="3037415"/>
            <a:ext cx="2802782" cy="9041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BA5D35-5B31-0843-B23F-FD6F39EBE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4" r="76878" b="36544"/>
          <a:stretch/>
        </p:blipFill>
        <p:spPr>
          <a:xfrm>
            <a:off x="3478437" y="3008491"/>
            <a:ext cx="2325735" cy="961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6F2A9-D5FC-9FFD-43B2-0EB22886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30146" r="55631" b="32747"/>
          <a:stretch/>
        </p:blipFill>
        <p:spPr>
          <a:xfrm>
            <a:off x="849949" y="2887156"/>
            <a:ext cx="2116476" cy="120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56975-3744-5608-A4B8-A04EE684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5" t="33824" r="29074" b="12808"/>
          <a:stretch/>
        </p:blipFill>
        <p:spPr>
          <a:xfrm>
            <a:off x="6119002" y="2623209"/>
            <a:ext cx="2589088" cy="1732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94885-9E7E-0EAB-5BCF-9F3CBDB66E87}"/>
              </a:ext>
            </a:extLst>
          </p:cNvPr>
          <p:cNvSpPr txBox="1"/>
          <p:nvPr/>
        </p:nvSpPr>
        <p:spPr>
          <a:xfrm>
            <a:off x="809721" y="4355746"/>
            <a:ext cx="219867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Hat</a:t>
            </a:r>
            <a:endParaRPr lang="bg-B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55FDF-4CE9-0172-3715-48D45C69BA99}"/>
              </a:ext>
            </a:extLst>
          </p:cNvPr>
          <p:cNvSpPr txBox="1"/>
          <p:nvPr/>
        </p:nvSpPr>
        <p:spPr>
          <a:xfrm>
            <a:off x="3596098" y="4355745"/>
            <a:ext cx="2141904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Stack</a:t>
            </a:r>
            <a:endParaRPr lang="bg-B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A5D8E-F9BF-DF69-173F-1C3E4215447C}"/>
              </a:ext>
            </a:extLst>
          </p:cNvPr>
          <p:cNvSpPr txBox="1"/>
          <p:nvPr/>
        </p:nvSpPr>
        <p:spPr>
          <a:xfrm>
            <a:off x="8956749" y="4355746"/>
            <a:ext cx="2609664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Boolean</a:t>
            </a:r>
            <a:endParaRPr lang="bg-BG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7D803-8D08-3FA2-3953-8A2C754BE653}"/>
              </a:ext>
            </a:extLst>
          </p:cNvPr>
          <p:cNvSpPr txBox="1"/>
          <p:nvPr/>
        </p:nvSpPr>
        <p:spPr>
          <a:xfrm>
            <a:off x="6458049" y="4355745"/>
            <a:ext cx="20078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Cap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505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30"/>
            <a:ext cx="11917326" cy="52010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Скрипт</a:t>
            </a:r>
            <a:r>
              <a:rPr lang="bg-BG" sz="3300" dirty="0"/>
              <a:t> </a:t>
            </a:r>
            <a:r>
              <a:rPr lang="en-US" sz="3300" dirty="0"/>
              <a:t>- </a:t>
            </a:r>
            <a:r>
              <a:rPr lang="bg-BG" sz="3300" b="1" dirty="0"/>
              <a:t>колекция</a:t>
            </a:r>
            <a:r>
              <a:rPr lang="bg-BG" sz="3300" dirty="0"/>
              <a:t> или "</a:t>
            </a:r>
            <a:r>
              <a:rPr lang="bg-BG" sz="3300" b="1" dirty="0"/>
              <a:t>стек</a:t>
            </a:r>
            <a:r>
              <a:rPr lang="bg-BG" sz="3300" dirty="0"/>
              <a:t>" от блокове, които са свързани помежду си</a:t>
            </a:r>
          </a:p>
          <a:p>
            <a:pPr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</a:pPr>
            <a:r>
              <a:rPr lang="bg-BG" sz="3300" b="1" dirty="0"/>
              <a:t>Блоковете</a:t>
            </a:r>
            <a:r>
              <a:rPr lang="bg-BG" sz="3300" dirty="0"/>
              <a:t> и тяхната </a:t>
            </a:r>
            <a:r>
              <a:rPr lang="bg-BG" sz="3300" b="1" dirty="0"/>
              <a:t>последователност</a:t>
            </a:r>
            <a:r>
              <a:rPr lang="bg-BG" sz="3300" dirty="0"/>
              <a:t> определят начина, по който </a:t>
            </a:r>
            <a:r>
              <a:rPr lang="bg-BG" sz="3300" b="1" dirty="0"/>
              <a:t>спрайтовете</a:t>
            </a:r>
            <a:r>
              <a:rPr lang="bg-BG" sz="3300" dirty="0"/>
              <a:t> взаимодействат помежду си и със </a:t>
            </a:r>
            <a:r>
              <a:rPr lang="bg-BG" sz="3300" b="1" dirty="0"/>
              <a:t>сцената</a:t>
            </a:r>
            <a:endParaRPr lang="bg-BG" sz="3300" dirty="0"/>
          </a:p>
          <a:p>
            <a:pPr>
              <a:lnSpc>
                <a:spcPct val="114000"/>
              </a:lnSpc>
            </a:pPr>
            <a:r>
              <a:rPr lang="bg-BG" sz="3300" dirty="0"/>
              <a:t>Към </a:t>
            </a:r>
            <a:r>
              <a:rPr lang="bg-BG" sz="3300" b="1" dirty="0"/>
              <a:t>скриптовете</a:t>
            </a:r>
            <a:r>
              <a:rPr lang="bg-BG" sz="3300" dirty="0"/>
              <a:t> може да се добавят </a:t>
            </a:r>
            <a:r>
              <a:rPr lang="bg-BG" sz="3300" b="1" dirty="0"/>
              <a:t>коментари</a:t>
            </a:r>
            <a:r>
              <a:rPr lang="bg-BG" sz="3300" dirty="0"/>
              <a:t>, които обясняват какво правят </a:t>
            </a:r>
            <a:r>
              <a:rPr lang="bg-BG" sz="3300" b="1" dirty="0"/>
              <a:t>блоковете</a:t>
            </a:r>
            <a:r>
              <a:rPr lang="bg-BG" sz="3300" dirty="0"/>
              <a:t> и каква е целта на </a:t>
            </a:r>
            <a:r>
              <a:rPr lang="bg-BG" sz="3300" b="1" dirty="0"/>
              <a:t>скрипта</a:t>
            </a:r>
            <a:endParaRPr lang="bg-BG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Скрипт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скрипт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69" y="1257637"/>
            <a:ext cx="5230491" cy="537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9B202-E220-3C6A-4AD3-B63599D17F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3"/>
          <a:stretch/>
        </p:blipFill>
        <p:spPr>
          <a:xfrm>
            <a:off x="7472736" y="1377925"/>
            <a:ext cx="3779577" cy="53793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2AF20DF-0BEA-28CC-6CDE-C5FF094DE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04" y="2066111"/>
            <a:ext cx="60102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Видове блокове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32237" r="76141" b="33097"/>
          <a:stretch/>
        </p:blipFill>
        <p:spPr>
          <a:xfrm>
            <a:off x="4495548" y="1881554"/>
            <a:ext cx="320043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Блоковете за движение </a:t>
            </a:r>
            <a:r>
              <a:rPr lang="ru-RU" sz="3200" dirty="0"/>
              <a:t>- блоковете, които управляват </a:t>
            </a:r>
            <a:r>
              <a:rPr lang="ru-RU" sz="3200" b="1" dirty="0"/>
              <a:t>движението</a:t>
            </a:r>
            <a:r>
              <a:rPr lang="ru-RU" sz="3200" dirty="0"/>
              <a:t> на даден </a:t>
            </a:r>
            <a:r>
              <a:rPr lang="bg-BG" sz="3200" b="1" dirty="0"/>
              <a:t>спрайт</a:t>
            </a:r>
            <a:r>
              <a:rPr lang="ru-RU" sz="3200" dirty="0"/>
              <a:t> (</a:t>
            </a:r>
            <a:r>
              <a:rPr lang="ru-RU" sz="3200" b="1" dirty="0"/>
              <a:t>герой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930079" cy="459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Интерфейс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endParaRPr lang="bg-BG" sz="3400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понятия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Видове </a:t>
            </a:r>
            <a:r>
              <a:rPr lang="bg-BG" sz="3400" b="1" dirty="0">
                <a:solidFill>
                  <a:schemeClr val="bg1"/>
                </a:solidFill>
              </a:rPr>
              <a:t>кодови блокове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59844"/>
              </p:ext>
            </p:extLst>
          </p:nvPr>
        </p:nvGraphicFramePr>
        <p:xfrm>
          <a:off x="509951" y="1406076"/>
          <a:ext cx="11175024" cy="51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32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435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31" y="1725055"/>
            <a:ext cx="2611358" cy="727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46" y="2954410"/>
            <a:ext cx="2685928" cy="75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55" y="4134224"/>
            <a:ext cx="2866424" cy="803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06" y="5513771"/>
            <a:ext cx="3238322" cy="631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0141" y="1602683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Мести</a:t>
            </a:r>
            <a:r>
              <a:rPr lang="ru-RU" sz="2400" dirty="0"/>
              <a:t> </a:t>
            </a:r>
            <a:r>
              <a:rPr lang="ru-RU" sz="2400" b="1" dirty="0"/>
              <a:t>спрайта</a:t>
            </a:r>
            <a:r>
              <a:rPr lang="ru-RU" sz="2400" dirty="0"/>
              <a:t> с посоченото количество "</a:t>
            </a:r>
            <a:r>
              <a:rPr lang="ru-RU" sz="2400" b="1" dirty="0"/>
              <a:t>стъпки</a:t>
            </a:r>
            <a:r>
              <a:rPr lang="ru-RU" sz="2400" dirty="0"/>
              <a:t>" в посоката, в която е обърнат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8" y="2756062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Задава </a:t>
            </a:r>
            <a:r>
              <a:rPr lang="ru-RU" sz="2400" b="1" dirty="0"/>
              <a:t>позицията</a:t>
            </a:r>
            <a:r>
              <a:rPr lang="ru-RU" sz="2400" dirty="0"/>
              <a:t> на своя </a:t>
            </a:r>
            <a:r>
              <a:rPr lang="bg-BG" sz="2400" b="1" dirty="0"/>
              <a:t>спрайт</a:t>
            </a:r>
            <a:r>
              <a:rPr lang="ru-RU" sz="2400" dirty="0"/>
              <a:t> според зададените координати</a:t>
            </a: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4002282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Променя посоката на своя </a:t>
            </a:r>
            <a:r>
              <a:rPr lang="bg-BG" sz="2400" b="1" dirty="0"/>
              <a:t>спрайт</a:t>
            </a:r>
            <a:r>
              <a:rPr lang="bg-BG" sz="2400" dirty="0"/>
              <a:t> с посочените </a:t>
            </a:r>
            <a:r>
              <a:rPr lang="bg-BG" sz="2400" b="1" dirty="0"/>
              <a:t>градуси</a:t>
            </a:r>
            <a:r>
              <a:rPr lang="bg-BG" sz="2400" dirty="0"/>
              <a:t> в избраната </a:t>
            </a:r>
            <a:r>
              <a:rPr lang="bg-BG" sz="2400" b="1" dirty="0"/>
              <a:t>посока</a:t>
            </a:r>
            <a:endParaRPr lang="bg-B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403861"/>
            <a:ext cx="5591907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Премества </a:t>
            </a:r>
            <a:r>
              <a:rPr lang="bg-BG" sz="2400" b="1" dirty="0"/>
              <a:t>спрайта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до избраните </a:t>
            </a:r>
            <a:r>
              <a:rPr lang="bg-BG" sz="2400" b="1" dirty="0"/>
              <a:t>X</a:t>
            </a:r>
            <a:r>
              <a:rPr lang="bg-BG" sz="2400" dirty="0"/>
              <a:t> и </a:t>
            </a:r>
            <a:r>
              <a:rPr lang="bg-BG" sz="2400" b="1" dirty="0"/>
              <a:t>Y</a:t>
            </a:r>
            <a:r>
              <a:rPr lang="bg-BG" sz="2400" dirty="0"/>
              <a:t> </a:t>
            </a:r>
            <a:r>
              <a:rPr lang="bg-BG" sz="2400" b="1" dirty="0"/>
              <a:t>координати</a:t>
            </a:r>
            <a:r>
              <a:rPr lang="bg-BG" sz="2400" dirty="0"/>
              <a:t> за избраното </a:t>
            </a:r>
            <a:r>
              <a:rPr lang="bg-BG" sz="2400" b="1" dirty="0"/>
              <a:t>време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788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Блоковете за външността </a:t>
            </a:r>
            <a:r>
              <a:rPr lang="ru-RU" dirty="0"/>
              <a:t>- блоковете, които управляват външния вид на </a:t>
            </a:r>
            <a:r>
              <a:rPr lang="bg-BG" sz="3600" b="1" dirty="0"/>
              <a:t>спрайта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58091"/>
              </p:ext>
            </p:extLst>
          </p:nvPr>
        </p:nvGraphicFramePr>
        <p:xfrm>
          <a:off x="536328" y="1904004"/>
          <a:ext cx="11175024" cy="3412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70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6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9444" y="1968784"/>
            <a:ext cx="5662247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речеви</a:t>
            </a:r>
            <a:r>
              <a:rPr lang="ru-RU" sz="2400" dirty="0"/>
              <a:t> </a:t>
            </a:r>
            <a:r>
              <a:rPr lang="ru-RU" sz="2400" b="1" dirty="0"/>
              <a:t>балон</a:t>
            </a:r>
            <a:r>
              <a:rPr lang="ru-RU" sz="2400" dirty="0"/>
              <a:t> със зададения текст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9444" y="3054838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мисловен </a:t>
            </a:r>
            <a:r>
              <a:rPr lang="bg-BG" sz="2400" b="1" dirty="0"/>
              <a:t>балон</a:t>
            </a:r>
            <a:r>
              <a:rPr lang="ru-RU" sz="2400" b="1" dirty="0"/>
              <a:t> </a:t>
            </a:r>
            <a:r>
              <a:rPr lang="ru-RU" sz="2400" dirty="0"/>
              <a:t>със зададения текст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9444" y="4178790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Сменя </a:t>
            </a:r>
            <a:r>
              <a:rPr lang="bg-BG" sz="2400" b="1" dirty="0"/>
              <a:t>костюма</a:t>
            </a:r>
            <a:r>
              <a:rPr lang="bg-BG" sz="2400" dirty="0"/>
              <a:t> на </a:t>
            </a:r>
            <a:r>
              <a:rPr lang="bg-BG" sz="2400" b="1" dirty="0"/>
              <a:t>спрайта</a:t>
            </a:r>
            <a:r>
              <a:rPr lang="bg-BG" sz="2400" dirty="0"/>
              <a:t> с избрания от потребителя костюм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80" y="4324639"/>
            <a:ext cx="2932263" cy="7877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86" y="2142406"/>
            <a:ext cx="1808723" cy="7135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"/>
          <a:stretch/>
        </p:blipFill>
        <p:spPr>
          <a:xfrm>
            <a:off x="2509586" y="3244036"/>
            <a:ext cx="1830088" cy="7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Блоковете за събития </a:t>
            </a:r>
            <a:r>
              <a:rPr lang="ru-RU" dirty="0"/>
              <a:t>- блокове, които управляват събитията и задействането на </a:t>
            </a:r>
            <a:r>
              <a:rPr lang="ru-RU" b="1" dirty="0"/>
              <a:t>скриптове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76463"/>
              </p:ext>
            </p:extLst>
          </p:nvPr>
        </p:nvGraphicFramePr>
        <p:xfrm>
          <a:off x="509951" y="1406076"/>
          <a:ext cx="11175024" cy="51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32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435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3068" y="1649916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Когато се </a:t>
            </a:r>
            <a:r>
              <a:rPr lang="ru-RU" sz="2400" b="1" dirty="0"/>
              <a:t>щракне</a:t>
            </a:r>
            <a:r>
              <a:rPr lang="ru-RU" sz="2400" dirty="0"/>
              <a:t> върху </a:t>
            </a:r>
            <a:r>
              <a:rPr lang="ru-RU" sz="2400" b="1" dirty="0"/>
              <a:t>флага</a:t>
            </a:r>
            <a:r>
              <a:rPr lang="ru-RU" sz="2400" dirty="0"/>
              <a:t>, кодът се </a:t>
            </a:r>
            <a:r>
              <a:rPr lang="ru-RU" sz="2400" b="1" dirty="0"/>
              <a:t>активира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8" y="2756062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натисне</a:t>
            </a:r>
            <a:r>
              <a:rPr lang="bg-BG" sz="2400" dirty="0"/>
              <a:t> посоченият клавиш, кодът се </a:t>
            </a:r>
            <a:r>
              <a:rPr lang="bg-BG" sz="2400" b="1" dirty="0"/>
              <a:t>активира</a:t>
            </a:r>
            <a:endParaRPr lang="en-US" sz="2400" b="1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4014474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първата стойност е </a:t>
            </a:r>
            <a:r>
              <a:rPr lang="bg-BG" sz="2400" b="1" dirty="0"/>
              <a:t>по-голяма</a:t>
            </a:r>
            <a:r>
              <a:rPr lang="bg-BG" sz="2400" dirty="0"/>
              <a:t> от втората,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367285"/>
            <a:ext cx="5591907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щракне</a:t>
            </a:r>
            <a:r>
              <a:rPr lang="bg-BG" sz="2400" dirty="0"/>
              <a:t> върху </a:t>
            </a:r>
            <a:r>
              <a:rPr lang="bg-BG" sz="2400" b="1" dirty="0"/>
              <a:t>спрайта</a:t>
            </a:r>
            <a:r>
              <a:rPr lang="en-US" sz="2400" b="1" dirty="0"/>
              <a:t>,</a:t>
            </a:r>
            <a:r>
              <a:rPr lang="bg-BG" sz="2400" dirty="0"/>
              <a:t>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81" y="1612662"/>
            <a:ext cx="2083504" cy="8843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83" y="2941040"/>
            <a:ext cx="3074595" cy="73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74" y="4053501"/>
            <a:ext cx="2275917" cy="8827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74" y="5477608"/>
            <a:ext cx="2275917" cy="7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506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Scratch</a:t>
            </a:r>
            <a:r>
              <a:rPr lang="bg-BG" sz="2900" b="1" dirty="0">
                <a:solidFill>
                  <a:schemeClr val="bg2"/>
                </a:solidFill>
              </a:rPr>
              <a:t> 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визуален език за програмиране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2900" dirty="0">
                <a:solidFill>
                  <a:schemeClr val="bg2"/>
                </a:solidFill>
              </a:rPr>
              <a:t> на интерфейса: сцена, спрайт панел, работно поле и блоково поле</a:t>
            </a:r>
            <a:endParaRPr lang="bg-BG" sz="29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b="1" dirty="0">
                <a:solidFill>
                  <a:schemeClr val="bg2"/>
                </a:solidFill>
              </a:rPr>
              <a:t>обект</a:t>
            </a:r>
            <a:r>
              <a:rPr lang="bg-BG" sz="2900" dirty="0">
                <a:solidFill>
                  <a:schemeClr val="bg2"/>
                </a:solidFill>
              </a:rPr>
              <a:t> или </a:t>
            </a:r>
            <a:r>
              <a:rPr lang="bg-BG" sz="2900" b="1" dirty="0">
                <a:solidFill>
                  <a:schemeClr val="bg2"/>
                </a:solidFill>
              </a:rPr>
              <a:t>герой</a:t>
            </a:r>
            <a:r>
              <a:rPr lang="bg-BG" sz="2900" dirty="0">
                <a:solidFill>
                  <a:schemeClr val="bg2"/>
                </a:solidFill>
              </a:rPr>
              <a:t> в </a:t>
            </a:r>
            <a:r>
              <a:rPr lang="en-US" sz="2900" dirty="0">
                <a:solidFill>
                  <a:schemeClr val="bg2"/>
                </a:solidFill>
              </a:rPr>
              <a:t>Scratch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Кодов блок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елемент, създаващ </a:t>
            </a:r>
            <a:r>
              <a:rPr lang="bg-BG" sz="2900" b="1" dirty="0">
                <a:solidFill>
                  <a:schemeClr val="bg2"/>
                </a:solidFill>
              </a:rPr>
              <a:t>код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Скрипт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колекция от кодови блокове, свързани помежду си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блокове</a:t>
            </a:r>
            <a:r>
              <a:rPr lang="bg-BG" sz="2900" b="1" dirty="0">
                <a:solidFill>
                  <a:schemeClr val="bg2"/>
                </a:solidFill>
              </a:rPr>
              <a:t>: </a:t>
            </a:r>
            <a:r>
              <a:rPr lang="bg-BG" sz="2900" dirty="0">
                <a:solidFill>
                  <a:schemeClr val="bg2"/>
                </a:solidFill>
              </a:rPr>
              <a:t>за </a:t>
            </a:r>
            <a:r>
              <a:rPr lang="bg-BG" sz="2900" b="1" dirty="0">
                <a:solidFill>
                  <a:schemeClr val="bg2"/>
                </a:solidFill>
              </a:rPr>
              <a:t>движение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външността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събития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846515"/>
            <a:ext cx="10961783" cy="768084"/>
          </a:xfrm>
        </p:spPr>
        <p:txBody>
          <a:bodyPr/>
          <a:lstStyle/>
          <a:p>
            <a:r>
              <a:rPr lang="bg-BG" sz="5400" dirty="0"/>
              <a:t>Какво е </a:t>
            </a:r>
            <a:r>
              <a:rPr lang="en-US" sz="5400" dirty="0"/>
              <a:t>Scratch?</a:t>
            </a:r>
            <a:endParaRPr lang="bg-BG" sz="54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7" y="5788219"/>
            <a:ext cx="10961783" cy="675365"/>
          </a:xfrm>
        </p:spPr>
        <p:txBody>
          <a:bodyPr/>
          <a:lstStyle/>
          <a:p>
            <a:pPr marL="475939" lvl="1" indent="0" algn="ctr">
              <a:buNone/>
            </a:pPr>
            <a:r>
              <a:rPr lang="bg-BG" sz="4000" dirty="0"/>
              <a:t>Основи на програмния език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Scratch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b="1" dirty="0"/>
              <a:t>визуален език за програмиране</a:t>
            </a:r>
            <a:r>
              <a:rPr lang="en-US" sz="3200" b="1" dirty="0"/>
              <a:t> </a:t>
            </a:r>
            <a:r>
              <a:rPr lang="bg-BG" sz="3200" dirty="0"/>
              <a:t>разработен от Масачузетския технологичен институт (</a:t>
            </a:r>
            <a:r>
              <a:rPr lang="en-US" sz="3200" b="1" dirty="0"/>
              <a:t>MIT</a:t>
            </a:r>
            <a:r>
              <a:rPr lang="en-US" sz="3200" dirty="0"/>
              <a:t>)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Използва се предимно за </a:t>
            </a:r>
            <a:br>
              <a:rPr lang="en-US" sz="3200" dirty="0"/>
            </a:br>
            <a:r>
              <a:rPr lang="bg-BG" sz="3200" dirty="0"/>
              <a:t>създаване на интерактивни </a:t>
            </a:r>
            <a:br>
              <a:rPr lang="en-US" sz="3200" dirty="0"/>
            </a:br>
            <a:r>
              <a:rPr lang="bg-BG" sz="3200" b="1" dirty="0"/>
              <a:t>истории</a:t>
            </a:r>
            <a:r>
              <a:rPr lang="bg-BG" sz="3200" dirty="0"/>
              <a:t>, </a:t>
            </a:r>
            <a:r>
              <a:rPr lang="bg-BG" sz="3200" b="1" dirty="0"/>
              <a:t>игри</a:t>
            </a:r>
            <a:r>
              <a:rPr lang="bg-BG" sz="3200" dirty="0"/>
              <a:t> и </a:t>
            </a:r>
            <a:r>
              <a:rPr lang="bg-BG" sz="3200" b="1" dirty="0"/>
              <a:t>анимации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</a:t>
            </a:r>
            <a:r>
              <a:rPr lang="en-US" sz="4000" dirty="0"/>
              <a:t>Scratch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0" y="2535937"/>
            <a:ext cx="4015682" cy="40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99906"/>
            <a:ext cx="10961783" cy="768084"/>
          </a:xfrm>
        </p:spPr>
        <p:txBody>
          <a:bodyPr/>
          <a:lstStyle/>
          <a:p>
            <a:r>
              <a:rPr lang="bg-BG" sz="5400" dirty="0"/>
              <a:t>Интерфейс на </a:t>
            </a:r>
            <a:r>
              <a:rPr lang="en-US" sz="5400" dirty="0"/>
              <a:t>Scratch</a:t>
            </a:r>
            <a:endParaRPr lang="bg-BG" sz="5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31E400-2A7F-5E78-DD82-A28FCF9D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87" y="690010"/>
            <a:ext cx="8872225" cy="40941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Интерфейс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59" y="1713870"/>
            <a:ext cx="8899281" cy="44612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Закръглено правоъгълно изнесено означение 12"/>
          <p:cNvSpPr/>
          <p:nvPr/>
        </p:nvSpPr>
        <p:spPr bwMode="auto">
          <a:xfrm>
            <a:off x="9539453" y="1108061"/>
            <a:ext cx="1861033" cy="581425"/>
          </a:xfrm>
          <a:prstGeom prst="wedgeRoundRectCallout">
            <a:avLst>
              <a:gd name="adj1" fmla="val -37692"/>
              <a:gd name="adj2" fmla="val 1767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</a:t>
            </a:r>
          </a:p>
        </p:txBody>
      </p:sp>
      <p:sp>
        <p:nvSpPr>
          <p:cNvPr id="12" name="Закръглено правоъгълно изнесено означение 12"/>
          <p:cNvSpPr/>
          <p:nvPr/>
        </p:nvSpPr>
        <p:spPr bwMode="auto">
          <a:xfrm>
            <a:off x="8651631" y="6175128"/>
            <a:ext cx="2385241" cy="610294"/>
          </a:xfrm>
          <a:prstGeom prst="wedgeRoundRectCallout">
            <a:avLst>
              <a:gd name="adj1" fmla="val -40070"/>
              <a:gd name="adj2" fmla="val -8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 панел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96805" y="2172788"/>
            <a:ext cx="2173165" cy="1608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77104" y="2172787"/>
            <a:ext cx="5144031" cy="4002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Закръглено правоъгълно изнесено означение 12"/>
          <p:cNvSpPr/>
          <p:nvPr/>
        </p:nvSpPr>
        <p:spPr bwMode="auto">
          <a:xfrm>
            <a:off x="5202644" y="1107126"/>
            <a:ext cx="2466241" cy="577485"/>
          </a:xfrm>
          <a:prstGeom prst="wedgeRoundRectCallout">
            <a:avLst>
              <a:gd name="adj1" fmla="val 2804"/>
              <a:gd name="adj2" fmla="val 166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646359" y="1969477"/>
            <a:ext cx="1355075" cy="420565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Закръглено правоъгълно изнесено означение 12"/>
          <p:cNvSpPr/>
          <p:nvPr/>
        </p:nvSpPr>
        <p:spPr bwMode="auto">
          <a:xfrm>
            <a:off x="131111" y="5765264"/>
            <a:ext cx="1821887" cy="940777"/>
          </a:xfrm>
          <a:prstGeom prst="wedgeRoundRectCallout">
            <a:avLst>
              <a:gd name="adj1" fmla="val 39279"/>
              <a:gd name="adj2" fmla="val -8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Блоково поле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96805" y="3848067"/>
            <a:ext cx="2173165" cy="232706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286" y="1121144"/>
            <a:ext cx="10284986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Сцената</a:t>
            </a:r>
            <a:r>
              <a:rPr lang="bg-BG" dirty="0"/>
              <a:t> е полето, в което се </a:t>
            </a:r>
            <a:r>
              <a:rPr lang="bg-BG" b="1" dirty="0"/>
              <a:t>показват</a:t>
            </a:r>
            <a:r>
              <a:rPr lang="bg-BG" dirty="0"/>
              <a:t> и </a:t>
            </a:r>
            <a:r>
              <a:rPr lang="bg-BG" b="1" dirty="0"/>
              <a:t>изпълняват</a:t>
            </a:r>
            <a:r>
              <a:rPr lang="bg-BG" dirty="0"/>
              <a:t> всички </a:t>
            </a:r>
            <a:r>
              <a:rPr lang="bg-BG" b="1" dirty="0"/>
              <a:t>действия</a:t>
            </a:r>
            <a:r>
              <a:rPr lang="en-US" dirty="0"/>
              <a:t>, </a:t>
            </a:r>
            <a:r>
              <a:rPr lang="bg-BG" dirty="0"/>
              <a:t>зададени от потребителя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Сцена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42" y="2659103"/>
            <a:ext cx="4496674" cy="37380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0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Панел със спрайтове </a:t>
            </a:r>
            <a:r>
              <a:rPr lang="ru-RU" dirty="0"/>
              <a:t>- списък с всички </a:t>
            </a:r>
            <a:r>
              <a:rPr lang="ru-RU" b="1" dirty="0"/>
              <a:t>спрайтове </a:t>
            </a:r>
            <a:r>
              <a:rPr lang="ru-RU" dirty="0"/>
              <a:t>(</a:t>
            </a:r>
            <a:r>
              <a:rPr lang="ru-RU" b="1" dirty="0"/>
              <a:t>герой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Панел със спрайтове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53" y="3369542"/>
            <a:ext cx="4998793" cy="22162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27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се сглобяват </a:t>
            </a:r>
            <a:r>
              <a:rPr lang="ru-RU" b="1" dirty="0"/>
              <a:t>скриптове</a:t>
            </a:r>
            <a:endParaRPr lang="ru-RU" dirty="0"/>
          </a:p>
          <a:p>
            <a:r>
              <a:rPr lang="ru-RU" dirty="0"/>
              <a:t>Достъп до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имат </a:t>
            </a:r>
            <a:r>
              <a:rPr lang="ru-RU" b="1" dirty="0"/>
              <a:t>сцената</a:t>
            </a:r>
            <a:r>
              <a:rPr lang="ru-RU" dirty="0"/>
              <a:t>, както и </a:t>
            </a:r>
            <a:r>
              <a:rPr lang="ru-RU" b="1" dirty="0"/>
              <a:t>спрайтовете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Работно поле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0382" y="3415003"/>
            <a:ext cx="3820259" cy="26634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16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7075</TotalTime>
  <Words>725</Words>
  <Application>Microsoft Office PowerPoint</Application>
  <PresentationFormat>Widescreen</PresentationFormat>
  <Paragraphs>135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Calibri</vt:lpstr>
      <vt:lpstr>Consolas</vt:lpstr>
      <vt:lpstr>var(--ff-mono)</vt:lpstr>
      <vt:lpstr>Wingdings</vt:lpstr>
      <vt:lpstr>Wingdings 2</vt:lpstr>
      <vt:lpstr>1_SoftUni3_1</vt:lpstr>
      <vt:lpstr>Програмиране в Scratch</vt:lpstr>
      <vt:lpstr>Съдържание</vt:lpstr>
      <vt:lpstr>PowerPoint Presentation</vt:lpstr>
      <vt:lpstr> Scratch</vt:lpstr>
      <vt:lpstr>PowerPoint Presentation</vt:lpstr>
      <vt:lpstr>Интерфейс</vt:lpstr>
      <vt:lpstr>Сцена</vt:lpstr>
      <vt:lpstr>Панел със спрайтове</vt:lpstr>
      <vt:lpstr>Работно поле</vt:lpstr>
      <vt:lpstr>Блоково поле</vt:lpstr>
      <vt:lpstr>PowerPoint Presentation</vt:lpstr>
      <vt:lpstr>Спрайтове</vt:lpstr>
      <vt:lpstr>Фон</vt:lpstr>
      <vt:lpstr>Кодов блок</vt:lpstr>
      <vt:lpstr>Примери за кодови блокове</vt:lpstr>
      <vt:lpstr>Скрипт</vt:lpstr>
      <vt:lpstr>Примери за скрипт</vt:lpstr>
      <vt:lpstr>PowerPoint Presentation</vt:lpstr>
      <vt:lpstr>Блокове за движение</vt:lpstr>
      <vt:lpstr>Блокове за движение</vt:lpstr>
      <vt:lpstr>Блокове за външността</vt:lpstr>
      <vt:lpstr>Блокове за външността</vt:lpstr>
      <vt:lpstr>Блокове за събития</vt:lpstr>
      <vt:lpstr>Блокове за събития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Zaralieva,Rumyana (GBS Sourcing) BI-BG-S</cp:lastModifiedBy>
  <cp:revision>997</cp:revision>
  <dcterms:created xsi:type="dcterms:W3CDTF">2018-05-23T13:08:44Z</dcterms:created>
  <dcterms:modified xsi:type="dcterms:W3CDTF">2023-08-11T16:36:56Z</dcterms:modified>
  <cp:category>computer programming, programming</cp:category>
</cp:coreProperties>
</file>