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27" r:id="rId2"/>
    <p:sldId id="529" r:id="rId3"/>
    <p:sldId id="583" r:id="rId4"/>
    <p:sldId id="589" r:id="rId5"/>
    <p:sldId id="480" r:id="rId6"/>
    <p:sldId id="481" r:id="rId7"/>
    <p:sldId id="482" r:id="rId8"/>
    <p:sldId id="483" r:id="rId9"/>
    <p:sldId id="473" r:id="rId10"/>
    <p:sldId id="474" r:id="rId11"/>
    <p:sldId id="557" r:id="rId12"/>
    <p:sldId id="558" r:id="rId13"/>
    <p:sldId id="559" r:id="rId14"/>
    <p:sldId id="560" r:id="rId15"/>
    <p:sldId id="561" r:id="rId16"/>
    <p:sldId id="486" r:id="rId17"/>
    <p:sldId id="588" r:id="rId18"/>
    <p:sldId id="489" r:id="rId19"/>
    <p:sldId id="493" r:id="rId20"/>
    <p:sldId id="494" r:id="rId21"/>
    <p:sldId id="495" r:id="rId22"/>
    <p:sldId id="496" r:id="rId23"/>
    <p:sldId id="497" r:id="rId24"/>
    <p:sldId id="503" r:id="rId25"/>
    <p:sldId id="581" r:id="rId26"/>
    <p:sldId id="582" r:id="rId27"/>
    <p:sldId id="534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5CD5016-2FE0-4E49-9E76-85579213A2B6}">
          <p14:sldIdLst>
            <p14:sldId id="627"/>
            <p14:sldId id="529"/>
          </p14:sldIdLst>
        </p14:section>
        <p14:section name="Методи с параметри" id="{C55BC249-A076-4A2F-AE94-866C5778AA86}">
          <p14:sldIdLst>
            <p14:sldId id="583"/>
            <p14:sldId id="589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1BD9ACAA-90E7-4F6B-A243-7F387C59B66F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C463C7F9-9FC9-4A26-96F7-83BEFB62021E}">
          <p14:sldIdLst>
            <p14:sldId id="486"/>
            <p14:sldId id="588"/>
            <p14:sldId id="489"/>
            <p14:sldId id="493"/>
          </p14:sldIdLst>
        </p14:section>
        <p14:section name="Варианти на методи" id="{6D0AD879-1D80-4121-B4BE-7E936284DCA5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D3DCA5EB-ADB8-492E-B112-4DC910BB4F06}">
          <p14:sldIdLst>
            <p14:sldId id="503"/>
            <p14:sldId id="581"/>
            <p14:sldId id="582"/>
          </p14:sldIdLst>
        </p14:section>
        <p14:section name="Обобщение" id="{9523CD3D-1B50-4E3D-8B0F-02490AC4B0FB}">
          <p14:sldIdLst>
            <p14:sldId id="53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0AF374C-B850-9A32-183D-F6BE333353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92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0D30AF-3AAA-59F4-BCD4-EB3244CB6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503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AD4148-DAC1-7990-DF57-A0B79B64DD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27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41960B2-7049-74DC-A7C7-3FA4789B32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53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2145E9A-F9B5-C5CA-5F7B-3A2265DC9C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944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7F2AD2-3234-0D0F-4FE2-D352A39BB3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170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A125E4A-936C-9EA0-A40F-0316617CD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4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FE8027-8057-5B3A-9788-AF46F5E21F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914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75FE31D-6BB4-90D6-E4F6-59F039F02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156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AB1AD9-B0EA-021E-5DAC-1A426F8B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19" y="2846384"/>
            <a:ext cx="2207018" cy="20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C7719F9-152A-14A1-0FDF-DF34ECD56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16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08B9C-FF80-05D1-D579-BCA25143DE88}"/>
              </a:ext>
            </a:extLst>
          </p:cNvPr>
          <p:cNvGrpSpPr/>
          <p:nvPr/>
        </p:nvGrpSpPr>
        <p:grpSpPr>
          <a:xfrm>
            <a:off x="3252659" y="3978259"/>
            <a:ext cx="6766347" cy="1292241"/>
            <a:chOff x="3252659" y="3978259"/>
            <a:chExt cx="6766347" cy="1292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B92F-E21F-ABB1-AF68-4DAA512DE7BF}"/>
                </a:ext>
              </a:extLst>
            </p:cNvPr>
            <p:cNvSpPr/>
            <p:nvPr/>
          </p:nvSpPr>
          <p:spPr bwMode="auto">
            <a:xfrm>
              <a:off x="3252659" y="3978259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E7106-7C98-6B47-6F82-112F56D154F7}"/>
                </a:ext>
              </a:extLst>
            </p:cNvPr>
            <p:cNvSpPr/>
            <p:nvPr/>
          </p:nvSpPr>
          <p:spPr bwMode="auto">
            <a:xfrm>
              <a:off x="3252659" y="47787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A7FDD0-150F-A9E2-DEE6-521C2C9E543B}"/>
                </a:ext>
              </a:extLst>
            </p:cNvPr>
            <p:cNvSpPr/>
            <p:nvPr/>
          </p:nvSpPr>
          <p:spPr bwMode="auto">
            <a:xfrm>
              <a:off x="7850665" y="43466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Object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9732AE-E372-CDF6-BC74-8A6444625D89}"/>
                </a:ext>
              </a:extLst>
            </p:cNvPr>
            <p:cNvCxnSpPr/>
            <p:nvPr/>
          </p:nvCxnSpPr>
          <p:spPr>
            <a:xfrm>
              <a:off x="5962449" y="4210296"/>
              <a:ext cx="1440000" cy="245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4F52A4-027E-122A-1D17-490A34BF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49" y="4717420"/>
              <a:ext cx="1435899" cy="307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BE8B48E-C533-11B8-4A74-9D930B36CF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93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1757A145-C3E2-AF49-4ABC-6295E3926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5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D9D824-85D5-0EB5-A435-0359E3F14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13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E79C13-0833-CB00-897B-115E37146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0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E0B91132-5C57-49D7-06EF-70DB36FB6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2507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F5FF24A-ACE8-2E60-F34A-3D1B8B2F9A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Върнати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12027744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върнем </a:t>
            </a:r>
            <a:r>
              <a:rPr lang="bg-BG" b="1" dirty="0">
                <a:solidFill>
                  <a:schemeClr val="bg1"/>
                </a:solidFill>
              </a:rPr>
              <a:t>повече от една стойност </a:t>
            </a:r>
            <a:r>
              <a:rPr lang="bg-BG" dirty="0"/>
              <a:t>от метод: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9502A-CAC3-F3C0-D980-8688F63720D2}"/>
              </a:ext>
            </a:extLst>
          </p:cNvPr>
          <p:cNvSpPr txBox="1">
            <a:spLocks/>
          </p:cNvSpPr>
          <p:nvPr/>
        </p:nvSpPr>
        <p:spPr>
          <a:xfrm>
            <a:off x="1956000" y="3204000"/>
            <a:ext cx="9537658" cy="2802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799" dirty="0">
                <a:solidFill>
                  <a:schemeClr val="bg1"/>
                </a:solidFill>
                <a:effectLst/>
              </a:rPr>
              <a:t>(string, int) </a:t>
            </a:r>
            <a:r>
              <a:rPr lang="en-US" sz="2799" dirty="0">
                <a:solidFill>
                  <a:srgbClr val="234465"/>
                </a:solidFill>
                <a:effectLst/>
              </a:rPr>
              <a:t>getNameAndAge() {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string name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int age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return </a:t>
            </a:r>
            <a:r>
              <a:rPr lang="en-US" sz="2799" dirty="0">
                <a:solidFill>
                  <a:schemeClr val="bg1"/>
                </a:solidFill>
                <a:effectLst/>
              </a:rPr>
              <a:t>(name, age)</a:t>
            </a:r>
            <a:r>
              <a:rPr lang="en-US" sz="27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B2EEA5D2-F4DA-6170-E9C5-4C8000EE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022909"/>
            <a:ext cx="3077927" cy="1039931"/>
          </a:xfrm>
          <a:prstGeom prst="wedgeRoundRectCallout">
            <a:avLst>
              <a:gd name="adj1" fmla="val -51958"/>
              <a:gd name="adj2" fmla="val 66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600" b="1" noProof="1">
                <a:solidFill>
                  <a:schemeClr val="bg2"/>
                </a:solidFill>
              </a:rPr>
              <a:t> на върнатите стойности</a:t>
            </a:r>
            <a:endParaRPr lang="en-US" sz="2600" b="1" noProof="1">
              <a:solidFill>
                <a:schemeClr val="bg2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6CD2153-EE0B-5FD4-E65E-F1B66E06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710420"/>
            <a:ext cx="3212927" cy="1047035"/>
          </a:xfrm>
          <a:prstGeom prst="wedgeRoundRectCallout">
            <a:avLst>
              <a:gd name="adj1" fmla="val -82577"/>
              <a:gd name="adj2" fmla="val -12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Двойка</a:t>
            </a:r>
            <a:r>
              <a:rPr lang="bg-BG" sz="2799" b="1" noProof="1">
                <a:solidFill>
                  <a:schemeClr val="bg2"/>
                </a:solidFill>
              </a:rPr>
              <a:t> върнати стойности (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2799" b="1" noProof="1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238971-D7B6-FB38-6952-8E0468109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DD8E0A0-6822-003E-37E1-F09A242ACE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0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chemeClr val="bg1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chemeClr val="bg1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chemeClr val="bg1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https://judge.softuni.org/Contests/Practice/Index/3902#3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C5BA81A-AABA-CE98-C0B9-86992C072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17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Съкратен синтаксис </a:t>
            </a:r>
            <a:r>
              <a:rPr lang="bg-BG" sz="3200" dirty="0"/>
              <a:t>за дефиниране на методи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Опционални</a:t>
            </a:r>
            <a:r>
              <a:rPr lang="bg-BG" sz="3200" dirty="0"/>
              <a:t> параметри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Употреба на </a:t>
            </a:r>
            <a:r>
              <a:rPr lang="bg-BG" sz="3200" b="1" dirty="0"/>
              <a:t>върнатите стойности </a:t>
            </a:r>
            <a:r>
              <a:rPr lang="bg-BG" sz="3200" dirty="0"/>
              <a:t>от методите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Варианти</a:t>
            </a:r>
            <a:r>
              <a:rPr lang="bg-BG" sz="3200" dirty="0"/>
              <a:t> на методи (</a:t>
            </a:r>
            <a:r>
              <a:rPr lang="en-US" sz="3200" dirty="0"/>
              <a:t>overloading methods)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Стойностни</a:t>
            </a:r>
            <a:r>
              <a:rPr lang="bg-BG" sz="3200" dirty="0"/>
              <a:t> и </a:t>
            </a:r>
            <a:r>
              <a:rPr lang="bg-BG" sz="3200" b="1" dirty="0"/>
              <a:t>референтни</a:t>
            </a:r>
            <a:r>
              <a:rPr lang="bg-BG" sz="3200" dirty="0"/>
              <a:t> типове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E0D717-ED6D-FF09-5759-46E6157A8A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85A36F1-F6D8-3E0F-9FB4-ECBFB4055A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Варианти на методи </a:t>
            </a:r>
            <a:br>
              <a:rPr lang="ru-RU"/>
            </a:br>
            <a:r>
              <a:rPr lang="ru-RU"/>
              <a:t>(Overloading Methods)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022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chemeClr val="bg1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chemeClr val="bg1"/>
                </a:solidFill>
              </a:rPr>
              <a:t>еднакви имена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Сигнатура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FA86858-E2CB-4395-630C-D00A9F39F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6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5B7FC4B-8A31-9616-0DC5-44A6ABD64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C167BAD-5D16-459F-E8CF-1F9C9247D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3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chemeClr val="bg1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chemeClr val="bg1"/>
                </a:solidFill>
              </a:rPr>
              <a:t>сумата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>
              <a:spcBef>
                <a:spcPts val="0"/>
              </a:spcBef>
            </a:pPr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C3679B0-D8DA-C6E1-281B-22761684D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84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chemeClr val="bg1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>
                <a:solidFill>
                  <a:schemeClr val="bg1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chemeClr val="accent2"/>
                </a:solidFill>
              </a:rPr>
              <a:t>// </a:t>
            </a:r>
            <a:r>
              <a:rPr lang="bg-BG" sz="2200" dirty="0">
                <a:solidFill>
                  <a:schemeClr val="accent2"/>
                </a:solidFill>
              </a:rPr>
              <a:t>Използвайте същата логика</a:t>
            </a:r>
            <a:r>
              <a:rPr lang="en-GB" sz="2200" dirty="0">
                <a:solidFill>
                  <a:schemeClr val="accent2"/>
                </a:solidFill>
              </a:rPr>
              <a:t>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6F0AE7-8266-CE8A-BF90-5D97E8447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5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(2)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https://judge.softuni.org/Contests/Practice/Index/3902#4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chemeClr val="bg1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chemeClr val="bg1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chemeClr val="bg1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2F57FE4-8F78-B37C-164B-071C9A2D4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53819"/>
            <a:ext cx="11735168" cy="545885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18068" y="1569957"/>
            <a:ext cx="10952672" cy="48457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връщаме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повече от една </a:t>
            </a:r>
            <a:r>
              <a:rPr lang="bg-BG" sz="3000" dirty="0">
                <a:solidFill>
                  <a:schemeClr val="bg2"/>
                </a:solidFill>
              </a:rPr>
              <a:t>стойност от метод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направим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параметър опционален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Разлика между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стойностни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референтни</a:t>
            </a:r>
            <a:r>
              <a:rPr lang="bg-BG" sz="3000" dirty="0">
                <a:solidFill>
                  <a:schemeClr val="bg2"/>
                </a:solidFill>
              </a:rPr>
              <a:t> типове данни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Действия с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върнатите стойности</a:t>
            </a:r>
            <a:r>
              <a:rPr lang="bg-BG" sz="30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Присвояване на променлива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Използване в израз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Подаване като аргумент на друг метод</a:t>
            </a:r>
            <a:endParaRPr lang="en-US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D91EE8-E65A-7D00-4AA6-5948C03CA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B05C662-3CF3-018D-5917-160E4B8C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4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29EB3F-1A89-DF91-4AC0-BA82D01C2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08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чете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r>
              <a:rPr lang="bg-BG" sz="3600" b="1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клас</a:t>
            </a:r>
            <a:r>
              <a:rPr lang="bg-BG" sz="3600" b="1" dirty="0"/>
              <a:t> </a:t>
            </a:r>
            <a:r>
              <a:rPr lang="bg-BG" sz="3600" dirty="0"/>
              <a:t>на даден ученик и ги отпечатва в следния формат:</a:t>
            </a:r>
          </a:p>
          <a:p>
            <a:pPr lvl="1"/>
            <a:r>
              <a:rPr lang="en-US" sz="3400" b="1" dirty="0"/>
              <a:t>{</a:t>
            </a:r>
            <a:r>
              <a:rPr lang="bg-BG" sz="3400" b="1" dirty="0"/>
              <a:t>Име на ученика</a:t>
            </a:r>
            <a:r>
              <a:rPr lang="en-US" sz="3400" b="1" dirty="0"/>
              <a:t>} </a:t>
            </a:r>
            <a:r>
              <a:rPr lang="en-US" sz="3400" dirty="0"/>
              <a:t>is studying in </a:t>
            </a:r>
            <a:r>
              <a:rPr lang="en-US" sz="3400" b="1" dirty="0"/>
              <a:t>{</a:t>
            </a:r>
            <a:r>
              <a:rPr lang="bg-BG" sz="3400" b="1" dirty="0"/>
              <a:t>клас</a:t>
            </a:r>
            <a:r>
              <a:rPr lang="en-US" sz="3400" b="1" dirty="0"/>
              <a:t>} </a:t>
            </a:r>
            <a:r>
              <a:rPr lang="en-US" sz="3400" dirty="0"/>
              <a:t>grade.</a:t>
            </a:r>
          </a:p>
          <a:p>
            <a:pPr lvl="1"/>
            <a:endParaRPr lang="bg-BG" sz="3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Данни на ученик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6064" y="3455648"/>
            <a:ext cx="2248817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29400" y="374212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EEA63-01EC-8A14-7121-4163A78A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3671026"/>
            <a:ext cx="70200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 is studying in 11 grade.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64031-E674-0C49-9477-DEA22EAA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4858413"/>
            <a:ext cx="1170752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static void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GetStudentData</a:t>
            </a:r>
            <a:r>
              <a:rPr lang="en-US" sz="2799" b="1" noProof="1">
                <a:latin typeface="Consolas" panose="020B0609020204030204" pitchFamily="49" charset="0"/>
              </a:rPr>
              <a:t>(string name, int grade)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799" b="1" noProof="1">
                <a:latin typeface="Consolas" panose="020B0609020204030204" pitchFamily="49" charset="0"/>
              </a:rPr>
              <a:t> Console.WriteLine($"{name} is studying in {grade} grade.");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4BA17-A714-9A87-D88C-1923C8B825A5}"/>
              </a:ext>
            </a:extLst>
          </p:cNvPr>
          <p:cNvSpPr txBox="1"/>
          <p:nvPr/>
        </p:nvSpPr>
        <p:spPr>
          <a:xfrm>
            <a:off x="801479" y="6209077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https://judge.softuni.org/Contests/Practice/Index/3902#0</a:t>
            </a:r>
            <a:endParaRPr lang="en-US" sz="19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3D90E7B-33FF-1765-8F40-799D443B4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9212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304E383F-2D22-C134-837F-596439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-47627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chemeClr val="bg1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27270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137927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може да се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пропуснат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700A123-C9D1-4397-8933-28A85A8FE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chemeClr val="bg1"/>
                </a:solidFill>
              </a:rPr>
              <a:t>отпечатва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685" y="3426452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0842" y="3011351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916894" y="444585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65138" y="4303673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74332" y="437476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6000" y="437475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A32F8C-5D4E-57D6-E4F9-DFD45C7F7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580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chemeClr val="bg1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начало (</a:t>
            </a:r>
            <a:r>
              <a:rPr lang="en-US" b="1" dirty="0">
                <a:solidFill>
                  <a:schemeClr val="bg1"/>
                </a:solidFill>
              </a:rPr>
              <a:t>start)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край</a:t>
            </a:r>
            <a:r>
              <a:rPr lang="en-US" b="1" dirty="0">
                <a:solidFill>
                  <a:schemeClr val="bg1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8BFE27-20C9-22BE-4829-F0BE7DE1A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5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662520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chemeClr val="bg1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chemeClr val="bg1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71982" y="2644608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49742" y="2431306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2799" b="1" noProof="1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63369" y="4033663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763368" y="5392889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7E54C9-1163-035C-511A-B8BBE7E39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9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79D7A43-21BA-FF18-AE1D-2D93D163D7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Стек и динамична памет</a:t>
            </a:r>
          </a:p>
        </p:txBody>
      </p:sp>
    </p:spTree>
    <p:extLst>
      <p:ext uri="{BB962C8B-B14F-4D97-AF65-F5344CB8AC3E}">
        <p14:creationId xmlns:p14="http://schemas.microsoft.com/office/powerpoint/2010/main" val="39272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1890</Words>
  <Application>Microsoft Macintosh PowerPoint</Application>
  <PresentationFormat>Widescreen</PresentationFormat>
  <Paragraphs>375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Методи</vt:lpstr>
      <vt:lpstr>Съдържание</vt:lpstr>
      <vt:lpstr>Съкратен синтаксис за дефиниране на методи</vt:lpstr>
      <vt:lpstr>Задача: Данни на ученик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Върнати стойности</vt:lpstr>
      <vt:lpstr>Връщане на двойка стойности</vt:lpstr>
      <vt:lpstr>Употреба на върнатите стойности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subject>Модул 1 - ООП</dc:subject>
  <dc:creator>BG-IT-Edu</dc:creator>
  <cp:keywords>Programming FuSoftware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Drinka</cp:lastModifiedBy>
  <cp:revision>105</cp:revision>
  <dcterms:created xsi:type="dcterms:W3CDTF">2018-05-23T13:08:44Z</dcterms:created>
  <dcterms:modified xsi:type="dcterms:W3CDTF">2023-09-29T14:14:57Z</dcterms:modified>
  <cp:category>Programming;computer programming;software development;web development</cp:category>
</cp:coreProperties>
</file>