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589" r:id="rId14"/>
    <p:sldId id="719" r:id="rId15"/>
    <p:sldId id="718" r:id="rId16"/>
    <p:sldId id="723" r:id="rId17"/>
    <p:sldId id="728" r:id="rId18"/>
    <p:sldId id="730" r:id="rId19"/>
    <p:sldId id="726" r:id="rId20"/>
    <p:sldId id="725" r:id="rId21"/>
    <p:sldId id="727" r:id="rId22"/>
    <p:sldId id="729" r:id="rId23"/>
    <p:sldId id="664" r:id="rId24"/>
    <p:sldId id="682" r:id="rId25"/>
    <p:sldId id="700" r:id="rId26"/>
    <p:sldId id="701" r:id="rId27"/>
    <p:sldId id="698" r:id="rId28"/>
    <p:sldId id="703" r:id="rId29"/>
    <p:sldId id="706" r:id="rId30"/>
    <p:sldId id="705" r:id="rId31"/>
    <p:sldId id="704" r:id="rId32"/>
    <p:sldId id="649" r:id="rId33"/>
    <p:sldId id="707" r:id="rId34"/>
    <p:sldId id="708" r:id="rId35"/>
    <p:sldId id="709" r:id="rId36"/>
    <p:sldId id="710" r:id="rId37"/>
    <p:sldId id="711" r:id="rId38"/>
    <p:sldId id="713" r:id="rId39"/>
    <p:sldId id="712" r:id="rId40"/>
    <p:sldId id="714" r:id="rId41"/>
    <p:sldId id="715" r:id="rId42"/>
    <p:sldId id="720" r:id="rId43"/>
    <p:sldId id="721" r:id="rId44"/>
    <p:sldId id="722" r:id="rId45"/>
    <p:sldId id="633" r:id="rId46"/>
    <p:sldId id="504" r:id="rId47"/>
    <p:sldId id="5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</p14:sldIdLst>
        </p14:section>
        <p14:section name="ADO.NET Entity Data Model" id="{0D171D52-D08B-C04E-BC5C-DAFB2388529A}">
          <p14:sldIdLst>
            <p14:sldId id="718"/>
            <p14:sldId id="723"/>
            <p14:sldId id="728"/>
            <p14:sldId id="730"/>
            <p14:sldId id="726"/>
            <p14:sldId id="725"/>
            <p14:sldId id="727"/>
            <p14:sldId id="72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79" autoAdjust="0"/>
    <p:restoredTop sz="95188" autoAdjust="0"/>
  </p:normalViewPr>
  <p:slideViewPr>
    <p:cSldViewPr showGuides="1">
      <p:cViewPr varScale="1">
        <p:scale>
          <a:sx n="103" d="100"/>
          <a:sy n="103" d="100"/>
        </p:scale>
        <p:origin x="184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6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3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4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314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54314"/>
            <a:ext cx="1901238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 </a:t>
            </a:r>
            <a:r>
              <a:rPr lang="bg-BG" dirty="0"/>
              <a:t>(по-новата версия на .</a:t>
            </a:r>
            <a:r>
              <a:rPr lang="en-US" dirty="0"/>
              <a:t>NET Framework)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  <a:r>
              <a:rPr lang="bg-BG" dirty="0">
                <a:solidFill>
                  <a:schemeClr val="bg1"/>
                </a:solidFill>
              </a:rPr>
              <a:t>/</a:t>
            </a:r>
            <a:r>
              <a:rPr lang="bg-BG" b="1" dirty="0">
                <a:solidFill>
                  <a:schemeClr val="bg1"/>
                </a:solidFill>
              </a:rPr>
              <a:t>Azure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SQL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SQLite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bg-BG" dirty="0"/>
              <a:t> и други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endParaRPr lang="en-US" sz="2900" b="1" dirty="0"/>
          </a:p>
          <a:p>
            <a:pPr>
              <a:buClr>
                <a:schemeClr val="tx1"/>
              </a:buClr>
            </a:pPr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Пример: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string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644672" y="4548236"/>
            <a:ext cx="1110835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"Server=&lt;и</a:t>
            </a:r>
            <a:r>
              <a:rPr lang="bg-BG" sz="2200" b="1" noProof="1">
                <a:latin typeface="Consolas" panose="020B0609020204030204" pitchFamily="49" charset="0"/>
              </a:rPr>
              <a:t>ме на сървър</a:t>
            </a:r>
            <a:r>
              <a:rPr lang="en-US" sz="22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200" b="1" noProof="1">
                <a:latin typeface="Consolas" panose="020B0609020204030204" pitchFamily="49" charset="0"/>
              </a:rPr>
              <a:t>ме на баз</a:t>
            </a:r>
            <a:r>
              <a:rPr lang="en-US" sz="2200" b="1" noProof="1">
                <a:latin typeface="Consolas" panose="020B0609020204030204" pitchFamily="49" charset="0"/>
              </a:rPr>
              <a:t>а </a:t>
            </a:r>
            <a:r>
              <a:rPr lang="bg-BG" sz="2200" b="1" noProof="1">
                <a:latin typeface="Consolas" panose="020B0609020204030204" pitchFamily="49" charset="0"/>
              </a:rPr>
              <a:t>данни</a:t>
            </a:r>
            <a:r>
              <a:rPr lang="en-US" sz="2200" b="1" noProof="1">
                <a:latin typeface="Consolas" panose="020B0609020204030204" pitchFamily="49" charset="0"/>
              </a:rPr>
              <a:t>&gt;;User=&lt;</a:t>
            </a:r>
            <a:r>
              <a:rPr lang="bg-BG" sz="22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Password=</a:t>
            </a:r>
            <a:r>
              <a:rPr lang="bg-BG" sz="2200" b="1" noProof="1">
                <a:latin typeface="Consolas" panose="020B0609020204030204" pitchFamily="49" charset="0"/>
              </a:rPr>
              <a:t>&lt;парола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000" dirty="0"/>
              <a:t>на </a:t>
            </a:r>
            <a:r>
              <a:rPr lang="en-GB" sz="3000" b="1" dirty="0">
                <a:solidFill>
                  <a:schemeClr val="bg1"/>
                </a:solidFill>
              </a:rPr>
              <a:t>Entity Framework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Технология от </a:t>
            </a:r>
            <a:r>
              <a:rPr lang="en-US" sz="3000" b="1" dirty="0">
                <a:solidFill>
                  <a:schemeClr val="bg1"/>
                </a:solidFill>
              </a:rPr>
              <a:t>Microsoft</a:t>
            </a:r>
            <a:r>
              <a:rPr lang="en-US" sz="3000" dirty="0"/>
              <a:t>, </a:t>
            </a:r>
            <a:r>
              <a:rPr lang="bg-BG" sz="3000" dirty="0"/>
              <a:t>позволяваща работа с </a:t>
            </a:r>
            <a:r>
              <a:rPr lang="bg-BG" sz="3000" b="1" dirty="0"/>
              <a:t>данни</a:t>
            </a:r>
            <a:r>
              <a:rPr lang="bg-BG" sz="3000" dirty="0"/>
              <a:t> от </a:t>
            </a:r>
            <a:r>
              <a:rPr lang="bg-BG" sz="3000" b="1" dirty="0"/>
              <a:t>бази данни </a:t>
            </a:r>
            <a:r>
              <a:rPr lang="bg-BG" sz="3000" dirty="0"/>
              <a:t>като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bg-BG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Абстрактен</a:t>
            </a:r>
            <a:r>
              <a:rPr lang="bg-BG" sz="3000" dirty="0"/>
              <a:t> начин за работа, който </a:t>
            </a:r>
            <a:r>
              <a:rPr lang="bg-BG" sz="3000" b="1" dirty="0">
                <a:solidFill>
                  <a:schemeClr val="bg1"/>
                </a:solidFill>
              </a:rPr>
              <a:t>улеснява</a:t>
            </a:r>
            <a:r>
              <a:rPr lang="bg-BG" sz="3000" dirty="0"/>
              <a:t> процеса на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поддържане</a:t>
            </a:r>
            <a:r>
              <a:rPr lang="bg-BG" sz="3000" dirty="0"/>
              <a:t> на софтуерни приложения</a:t>
            </a:r>
          </a:p>
          <a:p>
            <a:r>
              <a:rPr lang="bg-BG" sz="3000" dirty="0"/>
              <a:t>Работи под </a:t>
            </a:r>
            <a:r>
              <a:rPr lang="en-US" sz="3000" b="1" dirty="0">
                <a:solidFill>
                  <a:schemeClr val="bg1"/>
                </a:solidFill>
              </a:rPr>
              <a:t>.NET Framework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/>
              <a:t>не се </a:t>
            </a:r>
            <a:r>
              <a:rPr lang="bg-BG" sz="3000" dirty="0"/>
              <a:t>поддържа от </a:t>
            </a:r>
            <a:r>
              <a:rPr lang="en-US" sz="3000" b="1" dirty="0">
                <a:solidFill>
                  <a:schemeClr val="bg1"/>
                </a:solidFill>
              </a:rPr>
              <a:t>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6" y="4780019"/>
            <a:ext cx="3093514" cy="17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</a:t>
            </a:r>
            <a:r>
              <a:rPr lang="en-US" dirty="0"/>
              <a:t> .NET Framework </a:t>
            </a:r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Създаваме проект (</a:t>
            </a:r>
            <a:r>
              <a:rPr lang="bg-BG" sz="3100" b="1" dirty="0"/>
              <a:t>конзолно приложение</a:t>
            </a:r>
            <a:r>
              <a:rPr lang="bg-BG" sz="3100" dirty="0"/>
              <a:t>) под </a:t>
            </a:r>
            <a:r>
              <a:rPr lang="en-US" sz="3100" dirty="0"/>
              <a:t>.</a:t>
            </a:r>
            <a:r>
              <a:rPr lang="en-US" sz="3100" b="1" dirty="0">
                <a:solidFill>
                  <a:schemeClr val="bg1"/>
                </a:solidFill>
              </a:rPr>
              <a:t>NET Framework </a:t>
            </a:r>
            <a:r>
              <a:rPr lang="bg-BG" sz="3100" dirty="0"/>
              <a:t>с версия </a:t>
            </a:r>
            <a:r>
              <a:rPr lang="bg-BG" sz="3100" b="1" dirty="0">
                <a:solidFill>
                  <a:schemeClr val="bg1"/>
                </a:solidFill>
              </a:rPr>
              <a:t>по-ранна</a:t>
            </a:r>
            <a:r>
              <a:rPr lang="bg-BG" sz="3100" dirty="0"/>
              <a:t> от </a:t>
            </a:r>
            <a:r>
              <a:rPr lang="bg-BG" sz="3100" b="1" dirty="0">
                <a:solidFill>
                  <a:schemeClr val="bg1"/>
                </a:solidFill>
              </a:rPr>
              <a:t>.</a:t>
            </a:r>
            <a:r>
              <a:rPr lang="en-US" sz="3100" b="1" dirty="0">
                <a:solidFill>
                  <a:schemeClr val="bg1"/>
                </a:solidFill>
              </a:rPr>
              <a:t>NET 5.0</a:t>
            </a:r>
            <a:endParaRPr lang="en-US" sz="31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EE66-4A10-BE7A-D548-8F5D7739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73" y="3531386"/>
            <a:ext cx="5139419" cy="16744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37AC5-A86B-B3E2-ADE4-BFDAC3612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01" y="2587868"/>
            <a:ext cx="4788529" cy="3561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AD197AEC-1D75-B19A-5D99-D4683DD562E4}"/>
              </a:ext>
            </a:extLst>
          </p:cNvPr>
          <p:cNvSpPr/>
          <p:nvPr/>
        </p:nvSpPr>
        <p:spPr>
          <a:xfrm>
            <a:off x="5883846" y="4097486"/>
            <a:ext cx="914201" cy="542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854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(1)</a:t>
            </a:r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dirty="0"/>
              <a:t>Свързваме се със </a:t>
            </a:r>
            <a:r>
              <a:rPr lang="bg-BG" sz="3000" b="1" dirty="0">
                <a:solidFill>
                  <a:schemeClr val="bg1"/>
                </a:solidFill>
              </a:rPr>
              <a:t>съществуваща</a:t>
            </a:r>
            <a:r>
              <a:rPr lang="bg-BG" sz="3000" dirty="0"/>
              <a:t> база данни</a:t>
            </a:r>
            <a:endParaRPr lang="en-US" sz="3000" dirty="0"/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Tools</a:t>
            </a:r>
            <a:r>
              <a:rPr lang="en-US" sz="3000" dirty="0"/>
              <a:t> -&gt; </a:t>
            </a:r>
            <a:r>
              <a:rPr lang="en-US" sz="3000" b="1" dirty="0">
                <a:solidFill>
                  <a:schemeClr val="bg1"/>
                </a:solidFill>
              </a:rPr>
              <a:t>Connect to Database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Microsoft SQL Server</a:t>
            </a:r>
            <a:r>
              <a:rPr lang="en-US" sz="3000" dirty="0"/>
              <a:t>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Continue</a:t>
            </a:r>
            <a:endParaRPr lang="en-BG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02444-C568-64E2-DDFF-D297625E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644" y="3826402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FAED7-EEFA-AC3E-0484-21A712D85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365" y="3016402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9A4DAAF6-ED14-B14F-4F21-E064EB152FD6}"/>
              </a:ext>
            </a:extLst>
          </p:cNvPr>
          <p:cNvSpPr/>
          <p:nvPr/>
        </p:nvSpPr>
        <p:spPr>
          <a:xfrm>
            <a:off x="5464102" y="41703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93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(2)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ACE6B-69AC-3BE0-1ECF-D97AA4FA7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1608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  <a:endParaRPr lang="bg-BG" dirty="0"/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съществуваща база данни</a:t>
            </a:r>
            <a:r>
              <a:rPr lang="bg-BG" sz="2800" dirty="0"/>
              <a:t> или задаваме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, която ще </a:t>
            </a:r>
            <a:r>
              <a:rPr lang="bg-BG" sz="2800" b="1" dirty="0"/>
              <a:t>създадем</a:t>
            </a:r>
            <a:endParaRPr lang="en-US" sz="2400" b="1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C7CD2-BF71-33FB-AE6B-BB472372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744A4-B6A9-EB15-90C4-CC459DB7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8192F501-DBB2-EA06-19FF-89E7D92712F8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201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нов файл с </a:t>
            </a:r>
            <a:r>
              <a:rPr lang="bg-BG" sz="2800" b="1" dirty="0"/>
              <a:t>десен бутон </a:t>
            </a:r>
            <a:r>
              <a:rPr lang="bg-BG" sz="2800" dirty="0"/>
              <a:t>върху </a:t>
            </a:r>
            <a:r>
              <a:rPr lang="bg-BG" sz="2800" b="1" dirty="0"/>
              <a:t>проекта</a:t>
            </a:r>
            <a:r>
              <a:rPr lang="bg-BG" sz="2800" dirty="0"/>
              <a:t> </a:t>
            </a:r>
            <a:r>
              <a:rPr lang="en-US" sz="2800" dirty="0"/>
              <a:t>-&gt; </a:t>
            </a:r>
            <a:r>
              <a:rPr lang="en-US" sz="2800" b="1" dirty="0">
                <a:solidFill>
                  <a:schemeClr val="bg1"/>
                </a:solidFill>
              </a:rPr>
              <a:t>Add New Item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Избираме от менюто със </a:t>
            </a:r>
            <a:r>
              <a:rPr lang="bg-BG" sz="2800" b="1" dirty="0"/>
              <a:t>шаблони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dirty="0"/>
              <a:t> -&gt; </a:t>
            </a:r>
            <a:r>
              <a:rPr lang="en-US" sz="28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Add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D7840-DBF0-FC60-28A7-F71861F7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" y="3063492"/>
            <a:ext cx="5464095" cy="31697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46ED8B-028E-B3C7-4BDB-83056AED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93" y="3030571"/>
            <a:ext cx="5590862" cy="313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E89BD7AA-03A2-0442-CD11-20F4A9305B6D}"/>
              </a:ext>
            </a:extLst>
          </p:cNvPr>
          <p:cNvSpPr/>
          <p:nvPr/>
        </p:nvSpPr>
        <p:spPr>
          <a:xfrm>
            <a:off x="5627690" y="4431281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8928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en-US" sz="3200" dirty="0"/>
              <a:t>​</a:t>
            </a:r>
            <a:r>
              <a:rPr lang="bg-BG" sz="3200" b="1" dirty="0"/>
              <a:t>Конфигурация </a:t>
            </a:r>
            <a:r>
              <a:rPr lang="bg-BG" sz="3200" dirty="0"/>
              <a:t>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</a:p>
          <a:p>
            <a:r>
              <a:rPr lang="en-GB" sz="3200" dirty="0"/>
              <a:t>​​</a:t>
            </a:r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</a:t>
            </a:r>
            <a:r>
              <a:rPr lang="bg-BG" sz="3200" b="1" dirty="0"/>
              <a:t>съществуваща</a:t>
            </a:r>
            <a:r>
              <a:rPr lang="bg-BG" sz="3200" dirty="0"/>
              <a:t>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Database First </a:t>
            </a:r>
            <a:r>
              <a:rPr lang="en-US" sz="3200" dirty="0"/>
              <a:t>с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Entity Framework 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b="1" dirty="0"/>
              <a:t>Entity Framework</a:t>
            </a:r>
            <a:endParaRPr lang="en-GB" sz="3200" b="1" dirty="0"/>
          </a:p>
          <a:p>
            <a:r>
              <a:rPr lang="bg-BG" sz="3200" dirty="0"/>
              <a:t>Примерно приложение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Избиране на </a:t>
            </a:r>
            <a:r>
              <a:rPr lang="en-US" dirty="0"/>
              <a:t>Database First </a:t>
            </a:r>
            <a:r>
              <a:rPr lang="bg-BG" dirty="0"/>
              <a:t>метода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400" dirty="0"/>
              <a:t>Избираме </a:t>
            </a:r>
            <a:r>
              <a:rPr lang="bg-BG" sz="2400" b="1" dirty="0">
                <a:solidFill>
                  <a:schemeClr val="bg1"/>
                </a:solidFill>
              </a:rPr>
              <a:t>метода</a:t>
            </a:r>
            <a:r>
              <a:rPr lang="bg-BG" sz="2400" dirty="0"/>
              <a:t> за създаване на </a:t>
            </a:r>
            <a:r>
              <a:rPr lang="bg-BG" sz="2400" b="1" dirty="0"/>
              <a:t>модела</a:t>
            </a:r>
            <a:r>
              <a:rPr lang="bg-BG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EF Designer from database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(</a:t>
            </a:r>
            <a:r>
              <a:rPr lang="en-US" sz="2400" dirty="0"/>
              <a:t>Database First)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400" dirty="0"/>
              <a:t>Избираме коя </a:t>
            </a:r>
            <a:r>
              <a:rPr lang="bg-BG" sz="2400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sz="2400" dirty="0"/>
              <a:t>да се използва, задаваме </a:t>
            </a:r>
            <a:r>
              <a:rPr lang="bg-BG" sz="2400" b="1" dirty="0"/>
              <a:t>име</a:t>
            </a:r>
            <a:r>
              <a:rPr lang="bg-BG" sz="2400" dirty="0"/>
              <a:t> на </a:t>
            </a:r>
            <a:r>
              <a:rPr lang="en-US" sz="2400" b="1" dirty="0">
                <a:solidFill>
                  <a:schemeClr val="bg1"/>
                </a:solidFill>
              </a:rPr>
              <a:t>connection string</a:t>
            </a:r>
            <a:r>
              <a:rPr lang="en-US" sz="2400" dirty="0"/>
              <a:t>,</a:t>
            </a:r>
            <a:r>
              <a:rPr lang="bg-BG" sz="2400" dirty="0"/>
              <a:t> избираме да пази ли </a:t>
            </a:r>
            <a:r>
              <a:rPr lang="bg-BG" sz="2400" b="1" dirty="0"/>
              <a:t>сензитивна информация </a:t>
            </a:r>
            <a:r>
              <a:rPr lang="bg-BG" sz="2400" dirty="0"/>
              <a:t>и натискаме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  <a:endParaRPr lang="bg-BG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BA581-3814-D519-D608-98AB374D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0FFFD-8552-5ADC-7B2B-89B389C6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84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EE4EEDE-883D-3A80-AAA0-7E042EFB4275}"/>
              </a:ext>
            </a:extLst>
          </p:cNvPr>
          <p:cNvSpPr/>
          <p:nvPr/>
        </p:nvSpPr>
        <p:spPr>
          <a:xfrm>
            <a:off x="5429477" y="4583477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20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Настройване на модела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Entity Framework</a:t>
            </a:r>
            <a:r>
              <a:rPr lang="bg-BG" sz="2800" dirty="0"/>
              <a:t> и натискаме </a:t>
            </a:r>
            <a:r>
              <a:rPr lang="en-US" sz="28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данните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bg1"/>
                </a:solidFill>
              </a:rPr>
              <a:t>базата данни</a:t>
            </a:r>
            <a:r>
              <a:rPr lang="bg-BG" sz="2800" dirty="0"/>
              <a:t>, които да се включат в </a:t>
            </a:r>
            <a:r>
              <a:rPr lang="bg-BG" sz="2800" b="1" dirty="0"/>
              <a:t>модела</a:t>
            </a:r>
            <a:r>
              <a:rPr lang="en-US" sz="2800" b="1" dirty="0"/>
              <a:t>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Finish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6D5E3-5868-1D44-0B2F-3786B7782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" y="2875929"/>
            <a:ext cx="3781000" cy="3618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32765-E7A8-CE79-0F5A-43A3A842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34" y="2365202"/>
            <a:ext cx="4482401" cy="4290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9B3CE4C-E871-D3EE-D694-9526A9D9D815}"/>
              </a:ext>
            </a:extLst>
          </p:cNvPr>
          <p:cNvSpPr/>
          <p:nvPr/>
        </p:nvSpPr>
        <p:spPr>
          <a:xfrm>
            <a:off x="5162103" y="4156455"/>
            <a:ext cx="990000" cy="707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0083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Резултат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Моделът ни е </a:t>
            </a:r>
            <a:r>
              <a:rPr lang="bg-BG" sz="2800" b="1" dirty="0">
                <a:solidFill>
                  <a:schemeClr val="bg1"/>
                </a:solidFill>
              </a:rPr>
              <a:t>създаден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2800" dirty="0"/>
              <a:t>В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App.config </a:t>
            </a:r>
            <a:r>
              <a:rPr lang="bg-BG" sz="2800" dirty="0"/>
              <a:t>ни е добавен </a:t>
            </a:r>
            <a:r>
              <a:rPr lang="en-US" sz="2800" b="1" dirty="0">
                <a:solidFill>
                  <a:schemeClr val="bg1"/>
                </a:solidFill>
              </a:rPr>
              <a:t>connection string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88F22-2931-0521-C0EF-D77BCAEB6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19327"/>
            <a:ext cx="2520000" cy="2062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CD000-F24E-C7F4-F0C0-EC768B078722}"/>
              </a:ext>
            </a:extLst>
          </p:cNvPr>
          <p:cNvSpPr txBox="1">
            <a:spLocks/>
          </p:cNvSpPr>
          <p:nvPr/>
        </p:nvSpPr>
        <p:spPr>
          <a:xfrm>
            <a:off x="651000" y="4304494"/>
            <a:ext cx="111020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&lt;connectionStrings&gt;&lt;add name="Entities" connectionString="metadata=res://*/GroceryStoreDbContext.csdl|res://*/GroceryStoreDbContext.ssdl|res://*/GroceryStoreDbContext.msl;provider=System.Data.SqlClient;provider connection string=&amp;quot;data source=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=(localdb)\MSSQLLocalDB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;initial catalog=DatabaseFirst.GroceryStore; MultipleActiveResultSets=True;App=EntityFramework&amp;quot;" providerName="System.Data.EntityClient" /&gt;&lt;/connectionStrings&gt;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22158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0" y="3741230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5" y="3800606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900" dirty="0"/>
              <a:t>За да използваме </a:t>
            </a:r>
            <a:r>
              <a:rPr lang="en-US" sz="2900" b="1" dirty="0">
                <a:solidFill>
                  <a:schemeClr val="bg1"/>
                </a:solidFill>
              </a:rPr>
              <a:t>EF</a:t>
            </a:r>
            <a:r>
              <a:rPr lang="en-US" sz="2900" dirty="0"/>
              <a:t> </a:t>
            </a:r>
            <a:r>
              <a:rPr lang="bg-BG" sz="2900" dirty="0"/>
              <a:t>е нужно да </a:t>
            </a:r>
            <a:r>
              <a:rPr lang="bg-BG" sz="29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2900" dirty="0"/>
              <a:t>(</a:t>
            </a:r>
            <a:r>
              <a:rPr lang="en-GB" sz="2900" b="1" dirty="0"/>
              <a:t>dependencies</a:t>
            </a:r>
            <a:r>
              <a:rPr lang="en-US" sz="2900" dirty="0"/>
              <a:t>)</a:t>
            </a:r>
            <a:r>
              <a:rPr lang="bg-BG" sz="2900" dirty="0"/>
              <a:t>, с които работи, използвайки </a:t>
            </a:r>
            <a:r>
              <a:rPr lang="en-US" sz="2900" b="1" dirty="0">
                <a:solidFill>
                  <a:schemeClr val="bg1"/>
                </a:solidFill>
              </a:rPr>
              <a:t>Package Manager</a:t>
            </a:r>
            <a:r>
              <a:rPr lang="bg-BG" sz="2900" b="1" dirty="0">
                <a:solidFill>
                  <a:schemeClr val="bg1"/>
                </a:solidFill>
              </a:rPr>
              <a:t> конзолата</a:t>
            </a:r>
          </a:p>
          <a:p>
            <a:r>
              <a:rPr lang="bg-BG" sz="2900" dirty="0"/>
              <a:t>Това става от </a:t>
            </a:r>
            <a:r>
              <a:rPr lang="en-US" sz="2900" b="1" dirty="0">
                <a:solidFill>
                  <a:schemeClr val="bg1"/>
                </a:solidFill>
              </a:rPr>
              <a:t>Tools</a:t>
            </a:r>
            <a:r>
              <a:rPr lang="en-US" sz="2900" dirty="0"/>
              <a:t> -&gt;</a:t>
            </a:r>
            <a:r>
              <a:rPr lang="en-US" sz="2900" b="1" dirty="0">
                <a:solidFill>
                  <a:schemeClr val="bg1"/>
                </a:solidFill>
              </a:rPr>
              <a:t> NuGet Package Manager </a:t>
            </a:r>
            <a:r>
              <a:rPr lang="en-US" sz="2900" dirty="0"/>
              <a:t>-&gt; </a:t>
            </a:r>
            <a:r>
              <a:rPr lang="en-US" sz="2900" b="1" dirty="0">
                <a:solidFill>
                  <a:schemeClr val="bg1"/>
                </a:solidFill>
              </a:rPr>
              <a:t>Package Manager Console</a:t>
            </a:r>
            <a:endParaRPr lang="bg-BG" sz="29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404047" y="4644000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</a:t>
            </a:r>
            <a:r>
              <a:rPr lang="bg-BG" sz="3000" b="1" dirty="0"/>
              <a:t>командите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 като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база данни</a:t>
            </a:r>
            <a:r>
              <a:rPr lang="en-US" sz="2000" b="1" noProof="1">
                <a:latin typeface="Consolas" panose="020B0609020204030204" pitchFamily="49" charset="0"/>
              </a:rPr>
              <a:t>&gt;;Integrated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00" y="4589414"/>
            <a:ext cx="6210000" cy="18076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/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/>
              <a:t>Управление</a:t>
            </a:r>
            <a:r>
              <a:rPr lang="bg-BG" sz="3200" dirty="0"/>
              <a:t> на базата данни –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мигриране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</a:t>
            </a:r>
            <a:r>
              <a:rPr lang="bg-BG" sz="3000" dirty="0"/>
              <a:t>-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185400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3452311" y="4898979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17235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Конзолно приложение - 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73" y="774000"/>
            <a:ext cx="6317254" cy="3817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89" y="3156190"/>
            <a:ext cx="5336859" cy="18596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000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2926" y="37765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Connect to Database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79" y="3474000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00" y="2664000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511737" y="38179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Новата база данни може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Натискаме върху нея с десен бутон и избираме </a:t>
            </a:r>
            <a:r>
              <a:rPr lang="bg-BG" b="1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ew Query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98" y="3816125"/>
            <a:ext cx="4043843" cy="1863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3816153"/>
            <a:ext cx="4268485" cy="1863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510796" y="443863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дадения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595027" y="2561876"/>
            <a:ext cx="11001946" cy="3776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C03C-78C4-9E69-4EE4-C1B31C7A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3" y="4306000"/>
            <a:ext cx="5016500" cy="234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Натискаме </a:t>
            </a:r>
            <a:r>
              <a:rPr lang="en-US" sz="3200" b="1" dirty="0">
                <a:solidFill>
                  <a:schemeClr val="bg1"/>
                </a:solidFill>
              </a:rPr>
              <a:t>Execute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" y="3204000"/>
            <a:ext cx="6153353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34" y="3994033"/>
            <a:ext cx="2784222" cy="781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7373718" y="407535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Show Table Data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общи 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00" y="2873791"/>
            <a:ext cx="5767843" cy="27867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00" y="2873791"/>
            <a:ext cx="2603092" cy="27867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3959339" y="3914591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/>
              <a:t>От менюто </a:t>
            </a:r>
            <a:r>
              <a:rPr lang="en-US" sz="3200" b="1">
                <a:solidFill>
                  <a:schemeClr val="bg1"/>
                </a:solidFill>
              </a:rPr>
              <a:t>Tools</a:t>
            </a:r>
            <a:r>
              <a:rPr lang="en-US" sz="3200"/>
              <a:t> </a:t>
            </a:r>
            <a:r>
              <a:rPr lang="en-US" sz="3200" dirty="0"/>
              <a:t>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</a:rPr>
              <a:t>DbContext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ни,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ORM</a:t>
            </a:r>
            <a:r>
              <a:rPr lang="bg-BG" sz="3200" dirty="0">
                <a:solidFill>
                  <a:schemeClr val="bg2"/>
                </a:solidFill>
              </a:rPr>
              <a:t> (</a:t>
            </a:r>
            <a:r>
              <a:rPr lang="en-US" sz="3200" dirty="0"/>
              <a:t>Object-Relational Mapping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Технология, позволяваща работа с данни от бази данни като </a:t>
            </a:r>
            <a:r>
              <a:rPr lang="bg-BG" sz="3000" b="1" dirty="0">
                <a:solidFill>
                  <a:schemeClr val="accent1"/>
                </a:solidFill>
              </a:rPr>
              <a:t>обекти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/>
              <a:t>Подходи</a:t>
            </a:r>
            <a:r>
              <a:rPr lang="bg-BG" sz="3200" dirty="0"/>
              <a:t> за работа с </a:t>
            </a:r>
            <a:r>
              <a:rPr lang="en-US" sz="3200" dirty="0"/>
              <a:t>ORM</a:t>
            </a:r>
            <a:endParaRPr lang="bg-BG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Code First </a:t>
            </a:r>
            <a:r>
              <a:rPr lang="en-US" sz="3000" dirty="0">
                <a:solidFill>
                  <a:schemeClr val="bg2"/>
                </a:solidFill>
              </a:rPr>
              <a:t>- </a:t>
            </a:r>
            <a:r>
              <a:rPr lang="bg-BG" sz="3000" dirty="0">
                <a:solidFill>
                  <a:schemeClr val="bg2"/>
                </a:solidFill>
              </a:rPr>
              <a:t>първо се създават </a:t>
            </a:r>
            <a:r>
              <a:rPr lang="bg-BG" sz="3000" b="1" dirty="0">
                <a:solidFill>
                  <a:schemeClr val="bg2"/>
                </a:solidFill>
              </a:rPr>
              <a:t>класове</a:t>
            </a:r>
            <a:r>
              <a:rPr lang="bg-BG" sz="3000" dirty="0">
                <a:solidFill>
                  <a:schemeClr val="bg2"/>
                </a:solidFill>
              </a:rPr>
              <a:t> и след това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Database First</a:t>
            </a:r>
            <a:r>
              <a:rPr lang="bg-BG" sz="3000" b="1" dirty="0">
                <a:solidFill>
                  <a:schemeClr val="accent1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- първо се създава </a:t>
            </a:r>
            <a:r>
              <a:rPr lang="bg-BG" sz="3000" b="1" dirty="0">
                <a:solidFill>
                  <a:schemeClr val="bg2"/>
                </a:solidFill>
              </a:rPr>
              <a:t>база данни </a:t>
            </a:r>
            <a:r>
              <a:rPr lang="bg-BG" sz="3000" dirty="0">
                <a:solidFill>
                  <a:schemeClr val="bg2"/>
                </a:solidFill>
              </a:rPr>
              <a:t>и след </a:t>
            </a:r>
            <a:r>
              <a:rPr lang="bg-BG" sz="3000" b="1" dirty="0">
                <a:solidFill>
                  <a:schemeClr val="bg2"/>
                </a:solidFill>
              </a:rPr>
              <a:t>това класове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Entity Framework </a:t>
            </a:r>
            <a:endParaRPr lang="en-US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ORM н</a:t>
            </a:r>
            <a:r>
              <a:rPr lang="bg-BG" sz="3000" dirty="0">
                <a:solidFill>
                  <a:schemeClr val="bg2"/>
                </a:solidFill>
              </a:rPr>
              <a:t>а </a:t>
            </a:r>
            <a:r>
              <a:rPr lang="en-US" sz="3000" b="1" dirty="0">
                <a:solidFill>
                  <a:schemeClr val="accent1"/>
                </a:solidFill>
              </a:rPr>
              <a:t>.NET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Осигурява</a:t>
            </a:r>
            <a:r>
              <a:rPr lang="bg-BG" sz="3000" dirty="0">
                <a:solidFill>
                  <a:schemeClr val="accent1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L</a:t>
            </a:r>
            <a:r>
              <a:rPr lang="en-US" sz="3000" b="1" dirty="0">
                <a:solidFill>
                  <a:schemeClr val="accent1"/>
                </a:solidFill>
              </a:rPr>
              <a:t>INQ </a:t>
            </a:r>
            <a:r>
              <a:rPr lang="bg-BG" sz="3000" dirty="0">
                <a:solidFill>
                  <a:schemeClr val="bg2"/>
                </a:solidFill>
              </a:rPr>
              <a:t>заявки, </a:t>
            </a:r>
            <a:r>
              <a:rPr lang="en-US" sz="3000" b="1" dirty="0">
                <a:solidFill>
                  <a:schemeClr val="accent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3000" b="1" dirty="0">
                <a:solidFill>
                  <a:schemeClr val="accent1"/>
                </a:solidFill>
              </a:rPr>
              <a:t>проследяване на промени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Connection string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Информация</a:t>
            </a:r>
            <a:r>
              <a:rPr lang="bg-BG" sz="3000" dirty="0">
                <a:solidFill>
                  <a:schemeClr val="bg2"/>
                </a:solidFill>
              </a:rPr>
              <a:t> под формата на </a:t>
            </a:r>
            <a:r>
              <a:rPr lang="bg-BG" sz="3000" b="1" dirty="0">
                <a:solidFill>
                  <a:schemeClr val="accent1"/>
                </a:solidFill>
              </a:rPr>
              <a:t>текст</a:t>
            </a:r>
            <a:r>
              <a:rPr lang="bg-BG" sz="3000" dirty="0">
                <a:solidFill>
                  <a:schemeClr val="bg2"/>
                </a:solidFill>
              </a:rPr>
              <a:t>, която се използва от приложението, за да се </a:t>
            </a:r>
            <a:r>
              <a:rPr lang="bg-BG" sz="3000" b="1" dirty="0">
                <a:solidFill>
                  <a:schemeClr val="accent1"/>
                </a:solidFill>
              </a:rPr>
              <a:t>свърже</a:t>
            </a:r>
            <a:r>
              <a:rPr lang="bg-BG" sz="3000" dirty="0">
                <a:solidFill>
                  <a:schemeClr val="bg2"/>
                </a:solidFill>
              </a:rPr>
              <a:t> с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ADO.NET Entity Data Model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093684" y="347625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679980" y="2574000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799977" y="3081700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048771" y="3749393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3606165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312478" cy="35283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3890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462595"/>
            <a:ext cx="4680520" cy="3761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894" y="3204000"/>
            <a:ext cx="3548898" cy="1992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23479</TotalTime>
  <Words>2718</Words>
  <Application>Microsoft Macintosh PowerPoint</Application>
  <PresentationFormat>Widescreen</PresentationFormat>
  <Paragraphs>369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Конфигурация на връзка към база данни</vt:lpstr>
      <vt:lpstr>Connection string</vt:lpstr>
      <vt:lpstr>ADO.NET Entity Data Model</vt:lpstr>
      <vt:lpstr>Създаване на .NET Framework проект</vt:lpstr>
      <vt:lpstr>Свързване с база данни (1)</vt:lpstr>
      <vt:lpstr>Свързване с база данни (2)</vt:lpstr>
      <vt:lpstr>Добавяне на ADO.NET Entity Data Model</vt:lpstr>
      <vt:lpstr>Избиране на Database First метода</vt:lpstr>
      <vt:lpstr>Настройване на модела</vt:lpstr>
      <vt:lpstr>Резултат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Демо</vt:lpstr>
      <vt:lpstr>Създаване на конзолно приложение</vt:lpstr>
      <vt:lpstr>Създаване на база данни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215</cp:revision>
  <dcterms:created xsi:type="dcterms:W3CDTF">2018-05-23T13:08:44Z</dcterms:created>
  <dcterms:modified xsi:type="dcterms:W3CDTF">2024-04-23T08:15:36Z</dcterms:modified>
  <cp:category/>
</cp:coreProperties>
</file>