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65" r:id="rId14"/>
    <p:sldId id="610" r:id="rId15"/>
    <p:sldId id="751" r:id="rId16"/>
    <p:sldId id="752" r:id="rId17"/>
    <p:sldId id="649" r:id="rId18"/>
    <p:sldId id="753" r:id="rId19"/>
    <p:sldId id="758" r:id="rId20"/>
    <p:sldId id="785" r:id="rId21"/>
    <p:sldId id="786" r:id="rId22"/>
    <p:sldId id="757" r:id="rId23"/>
    <p:sldId id="754" r:id="rId24"/>
    <p:sldId id="768" r:id="rId25"/>
    <p:sldId id="755" r:id="rId26"/>
    <p:sldId id="759" r:id="rId27"/>
    <p:sldId id="767" r:id="rId28"/>
    <p:sldId id="756" r:id="rId29"/>
    <p:sldId id="760" r:id="rId30"/>
    <p:sldId id="633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65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85"/>
            <p14:sldId id="786"/>
            <p14:sldId id="757"/>
            <p14:sldId id="754"/>
            <p14:sldId id="768"/>
            <p14:sldId id="755"/>
            <p14:sldId id="759"/>
            <p14:sldId id="767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6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8" autoAdjust="0"/>
    <p:restoredTop sz="95038" autoAdjust="0"/>
  </p:normalViewPr>
  <p:slideViewPr>
    <p:cSldViewPr showGuides="1">
      <p:cViewPr varScale="1">
        <p:scale>
          <a:sx n="84" d="100"/>
          <a:sy n="84" d="100"/>
        </p:scale>
        <p:origin x="192" y="7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7830" y="2056090"/>
            <a:ext cx="11125200" cy="3808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Console.WriteLine($" -&gt;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00" y="1403355"/>
            <a:ext cx="11125200" cy="52656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6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var selectedCountry =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    if (selectedCountry == null)</a:t>
            </a: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return;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countryId = selectedCountry.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600" b="1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var towns = dbContext.Towns.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600" b="1" dirty="0">
                <a:latin typeface="Consolas" panose="020B0609020204030204" pitchFamily="49" charset="0"/>
              </a:rPr>
              <a:t>(t =&gt; t.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).</a:t>
            </a:r>
            <a:r>
              <a:rPr lang="en-US" sz="1600" b="1" dirty="0" err="1">
                <a:latin typeface="Consolas" panose="020B0609020204030204" pitchFamily="49" charset="0"/>
              </a:rPr>
              <a:t>ToList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	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       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2143" y="1989000"/>
            <a:ext cx="3532710" cy="2248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Използваме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sz="2400" dirty="0"/>
              <a:t> </a:t>
            </a:r>
            <a:r>
              <a:rPr lang="bg-BG" sz="2400" dirty="0"/>
              <a:t>и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методи за </a:t>
            </a:r>
            <a:r>
              <a:rPr lang="bg-BG" sz="2400" b="1" dirty="0"/>
              <a:t>сортиране</a:t>
            </a:r>
            <a:r>
              <a:rPr lang="bg-BG" sz="2400" dirty="0"/>
              <a:t> на </a:t>
            </a:r>
            <a:r>
              <a:rPr lang="bg-BG" sz="2400" b="1" dirty="0"/>
              <a:t>данните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0" y="1781062"/>
            <a:ext cx="11125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08C35-8D4B-5557-18D6-9F73854B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0" y="4282955"/>
            <a:ext cx="11125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void SortTownsByName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32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8340" y="2016719"/>
            <a:ext cx="6737030" cy="428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1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дадената </a:t>
            </a:r>
            <a:r>
              <a:rPr lang="bg-BG" sz="2800" b="1" dirty="0"/>
              <a:t>БД</a:t>
            </a:r>
          </a:p>
          <a:p>
            <a:r>
              <a:rPr lang="bg-BG" sz="2800" dirty="0"/>
              <a:t>Свързваме се с </a:t>
            </a:r>
            <a:r>
              <a:rPr lang="en-US" sz="2800" b="1" dirty="0"/>
              <a:t>EF Core</a:t>
            </a:r>
          </a:p>
          <a:p>
            <a:r>
              <a:rPr lang="bg-BG" sz="2800" dirty="0"/>
              <a:t>Добавяме </a:t>
            </a:r>
            <a:r>
              <a:rPr lang="en-US" sz="2800" b="1" dirty="0"/>
              <a:t>Data Source</a:t>
            </a:r>
            <a:r>
              <a:rPr lang="en-US" sz="2800" dirty="0"/>
              <a:t> </a:t>
            </a:r>
            <a:r>
              <a:rPr lang="bg-BG" sz="2800" dirty="0"/>
              <a:t>към </a:t>
            </a:r>
            <a:r>
              <a:rPr lang="en-US" sz="28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</a:p>
          <a:p>
            <a:r>
              <a:rPr lang="bg-BG" sz="2800" b="1" dirty="0"/>
              <a:t>Забраняваме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редактирането</a:t>
            </a:r>
            <a:r>
              <a:rPr lang="bg-BG" sz="2800" dirty="0"/>
              <a:t> на колоните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lang="en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20" y="1208485"/>
            <a:ext cx="5195617" cy="44926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E8E92-F56C-4726-E237-A70635E3AC8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07" y="1182997"/>
            <a:ext cx="5205030" cy="45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​</a:t>
            </a:r>
            <a:r>
              <a:rPr lang="en-US" sz="3400" b="1" dirty="0">
                <a:solidFill>
                  <a:schemeClr val="bg1"/>
                </a:solidFill>
              </a:rPr>
              <a:t>Master-Detail </a:t>
            </a:r>
            <a:r>
              <a:rPr lang="bg-BG" sz="3400" dirty="0"/>
              <a:t>навигация</a:t>
            </a:r>
          </a:p>
          <a:p>
            <a:r>
              <a:rPr lang="bg-BG" sz="3400" dirty="0"/>
              <a:t>Имплементиране на </a:t>
            </a:r>
            <a:r>
              <a:rPr lang="en-US" sz="3400" b="1" dirty="0"/>
              <a:t>Master-Detail</a:t>
            </a:r>
            <a:r>
              <a:rPr lang="en-US" sz="3400" dirty="0"/>
              <a:t> </a:t>
            </a:r>
            <a:r>
              <a:rPr lang="bg-BG" sz="3400" dirty="0"/>
              <a:t>с </a:t>
            </a:r>
            <a:r>
              <a:rPr lang="en-US" sz="3400" b="1" dirty="0">
                <a:solidFill>
                  <a:schemeClr val="bg1"/>
                </a:solidFill>
              </a:rPr>
              <a:t>Entity Framework Core</a:t>
            </a:r>
          </a:p>
          <a:p>
            <a:r>
              <a:rPr lang="bg-BG" sz="3400" dirty="0"/>
              <a:t>​</a:t>
            </a:r>
            <a:r>
              <a:rPr lang="en-US" sz="3400" b="1" dirty="0"/>
              <a:t>Master-Detail</a:t>
            </a:r>
            <a:r>
              <a:rPr lang="bg-BG" sz="3400" dirty="0"/>
              <a:t> таблици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Филтриране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таблица</a:t>
            </a:r>
            <a:endParaRPr lang="en-GB" sz="3400" b="1" dirty="0"/>
          </a:p>
          <a:p>
            <a:pPr>
              <a:buClr>
                <a:schemeClr val="tx1"/>
              </a:buClr>
            </a:pPr>
            <a:r>
              <a:rPr lang="en-GB" sz="3400" dirty="0"/>
              <a:t>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Държави и градове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200" dirty="0"/>
              <a:t>Добавяме </a:t>
            </a:r>
            <a:r>
              <a:rPr lang="bg-BG" sz="2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2200" dirty="0"/>
              <a:t> на </a:t>
            </a:r>
            <a:r>
              <a:rPr lang="bg-BG" sz="2200" b="1" dirty="0"/>
              <a:t>формата</a:t>
            </a:r>
            <a:r>
              <a:rPr lang="bg-BG" sz="2200" dirty="0"/>
              <a:t> при събитието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100" dirty="0"/>
          </a:p>
          <a:p>
            <a:r>
              <a:rPr lang="bg-BG" sz="2200" dirty="0"/>
              <a:t>Зареждаме </a:t>
            </a:r>
            <a:r>
              <a:rPr lang="bg-BG" sz="2200" b="1" dirty="0">
                <a:solidFill>
                  <a:schemeClr val="bg1"/>
                </a:solidFill>
              </a:rPr>
              <a:t>държавите</a:t>
            </a:r>
            <a:r>
              <a:rPr lang="bg-BG" sz="2200" dirty="0"/>
              <a:t> и </a:t>
            </a:r>
            <a:r>
              <a:rPr lang="bg-BG" sz="2200" b="1" dirty="0">
                <a:solidFill>
                  <a:schemeClr val="bg1"/>
                </a:solidFill>
              </a:rPr>
              <a:t>градовете</a:t>
            </a:r>
            <a:r>
              <a:rPr lang="bg-BG" sz="2200" dirty="0"/>
              <a:t> от </a:t>
            </a:r>
            <a:r>
              <a:rPr lang="bg-BG" sz="22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000" y="1629000"/>
            <a:ext cx="2833704" cy="14983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3495253"/>
            <a:ext cx="1114703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200" dirty="0"/>
              <a:t>Задаваме </a:t>
            </a:r>
            <a:r>
              <a:rPr lang="bg-BG" sz="2200" b="1" dirty="0"/>
              <a:t>данните</a:t>
            </a:r>
            <a:r>
              <a:rPr lang="bg-BG" sz="2200" dirty="0"/>
              <a:t> към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200" dirty="0"/>
              <a:t> </a:t>
            </a:r>
            <a:r>
              <a:rPr lang="bg-BG" sz="2200" dirty="0"/>
              <a:t>на </a:t>
            </a:r>
            <a:r>
              <a:rPr lang="en-US" sz="2200" b="1" dirty="0">
                <a:solidFill>
                  <a:schemeClr val="bg1"/>
                </a:solidFill>
              </a:rPr>
              <a:t>DataGridView</a:t>
            </a:r>
            <a:r>
              <a:rPr lang="en-US" sz="2200" dirty="0"/>
              <a:t> </a:t>
            </a:r>
            <a:r>
              <a:rPr lang="bg-BG" sz="2200" dirty="0"/>
              <a:t>контролите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1050" dirty="0"/>
          </a:p>
          <a:p>
            <a:pPr>
              <a:spcBef>
                <a:spcPts val="1200"/>
              </a:spcBef>
            </a:pPr>
            <a:r>
              <a:rPr lang="bg-BG" sz="2200" dirty="0"/>
              <a:t>Зареждаме </a:t>
            </a:r>
            <a:r>
              <a:rPr lang="bg-BG" sz="2200" b="1" dirty="0"/>
              <a:t>данните</a:t>
            </a:r>
            <a:r>
              <a:rPr lang="bg-BG" sz="2200" dirty="0"/>
              <a:t> при </a:t>
            </a:r>
            <a:r>
              <a:rPr lang="bg-BG" sz="2200" b="1" dirty="0">
                <a:solidFill>
                  <a:schemeClr val="bg1"/>
                </a:solidFill>
              </a:rPr>
              <a:t>зареждане</a:t>
            </a:r>
            <a:r>
              <a:rPr lang="bg-BG" sz="2200" dirty="0"/>
              <a:t> на </a:t>
            </a:r>
            <a:r>
              <a:rPr lang="bg-BG" sz="22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597187"/>
            <a:ext cx="1114703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countries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5247083"/>
            <a:ext cx="1114703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FormCountries_Load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339174"/>
            <a:ext cx="11125200" cy="4465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6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var selectedCountry =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     </a:t>
            </a:r>
            <a:r>
              <a:rPr lang="en-US" sz="1600" b="1" dirty="0">
                <a:latin typeface="Consolas" panose="020B0609020204030204" pitchFamily="49" charset="0"/>
              </a:rPr>
              <a:t>if (selectedCountry == null)</a:t>
            </a: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return;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    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var countryId = selectedCountry.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    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   var towns = dbContext.Towns.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600" b="1" dirty="0">
                <a:latin typeface="Consolas" panose="020B0609020204030204" pitchFamily="49" charset="0"/>
              </a:rPr>
              <a:t>(t =&gt; t.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        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/>
              <a:t>метод-обработчик</a:t>
            </a:r>
            <a:r>
              <a:rPr lang="bg-BG" sz="2400" dirty="0"/>
              <a:t> 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на </a:t>
            </a:r>
            <a:r>
              <a:rPr lang="en-US" sz="2400" b="1" dirty="0"/>
              <a:t>textBoxFilter</a:t>
            </a:r>
            <a:endParaRPr lang="bg-BG" sz="24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bg-BG" sz="900" dirty="0"/>
          </a:p>
          <a:p>
            <a:r>
              <a:rPr lang="bg-BG" sz="2400" dirty="0"/>
              <a:t>Имплементираме </a:t>
            </a:r>
            <a:r>
              <a:rPr lang="bg-BG" sz="2400" b="1" dirty="0">
                <a:solidFill>
                  <a:schemeClr val="bg1"/>
                </a:solidFill>
              </a:rPr>
              <a:t>живо търсене </a:t>
            </a:r>
            <a:r>
              <a:rPr lang="bg-BG" sz="2400" dirty="0"/>
              <a:t>по </a:t>
            </a:r>
            <a:r>
              <a:rPr lang="bg-BG" sz="2400" b="1" dirty="0"/>
              <a:t>име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672745"/>
            <a:ext cx="11125200" cy="29727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17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697075"/>
            <a:ext cx="3608666" cy="14493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00" y="1314000"/>
            <a:ext cx="11475000" cy="3603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Country[]</a:t>
            </a:r>
            <a:r>
              <a:rPr lang="bg-BG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endParaRPr lang="bg-BG" sz="2000" b="1" noProof="1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=&gt;c.CountryName.ToLower()</a:t>
            </a:r>
            <a:endParaRPr 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.ToArray();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1364466"/>
            <a:ext cx="11125200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Country[]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0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1615167"/>
            <a:ext cx="11125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this.comboBoxSort.SelectedItem.ToString();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</a:t>
            </a:r>
            <a:r>
              <a:rPr lang="bg-BG" sz="2800" b="1" dirty="0"/>
              <a:t>отношенията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едно-към-много</a:t>
            </a:r>
            <a:endParaRPr lang="en-GB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Филтриране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сортиране</a:t>
            </a:r>
            <a:r>
              <a:rPr lang="bg-BG" sz="2800" dirty="0">
                <a:solidFill>
                  <a:schemeClr val="bg2"/>
                </a:solidFill>
              </a:rPr>
              <a:t>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b="1" dirty="0">
                <a:solidFill>
                  <a:schemeClr val="bg2"/>
                </a:solidFill>
              </a:rPr>
              <a:t>LINQ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заявки: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OrderByDescending()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6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b="1" dirty="0"/>
              <a:t>(one-to-many)</a:t>
            </a:r>
            <a:endParaRPr lang="bg-BG" sz="3200" b="1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0647" y="1462654"/>
            <a:ext cx="5112383" cy="49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00" y="2554257"/>
            <a:ext cx="10575000" cy="281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6220598" cy="5528766"/>
          </a:xfrm>
        </p:spPr>
        <p:txBody>
          <a:bodyPr/>
          <a:lstStyle/>
          <a:p>
            <a:r>
              <a:rPr lang="bg-BG" sz="3200" b="1" dirty="0"/>
              <a:t>Най-разпространената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връзка</a:t>
            </a:r>
            <a:r>
              <a:rPr lang="bg-BG" sz="3200" dirty="0"/>
              <a:t> между </a:t>
            </a:r>
            <a:r>
              <a:rPr lang="bg-BG" sz="3200" b="1" dirty="0">
                <a:solidFill>
                  <a:schemeClr val="bg1"/>
                </a:solidFill>
              </a:rPr>
              <a:t>таблици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Имплементира се с </a:t>
            </a:r>
            <a:r>
              <a:rPr lang="bg-BG" sz="3200" b="1" dirty="0">
                <a:solidFill>
                  <a:schemeClr val="bg1"/>
                </a:solidFill>
              </a:rPr>
              <a:t>колекция</a:t>
            </a:r>
            <a:r>
              <a:rPr lang="bg-BG" sz="3200" dirty="0"/>
              <a:t> в </a:t>
            </a:r>
            <a:r>
              <a:rPr lang="bg-BG" sz="3200" b="1" dirty="0"/>
              <a:t>родителския</a:t>
            </a:r>
            <a:r>
              <a:rPr lang="bg-BG" sz="3200" dirty="0"/>
              <a:t> </a:t>
            </a:r>
            <a:r>
              <a:rPr lang="bg-BG" sz="3200" b="1" dirty="0"/>
              <a:t>модел</a:t>
            </a:r>
            <a:endParaRPr lang="en-US" sz="3200" b="1" dirty="0"/>
          </a:p>
          <a:p>
            <a:pPr lvl="1"/>
            <a:r>
              <a:rPr lang="bg-BG" sz="3200" dirty="0"/>
              <a:t>Колекцията се </a:t>
            </a:r>
            <a:r>
              <a:rPr lang="bg-BG" sz="3200" b="1" dirty="0">
                <a:solidFill>
                  <a:schemeClr val="bg1"/>
                </a:solidFill>
              </a:rPr>
              <a:t>инициализира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646C1-AEB7-114A-B605-F2FCACC10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051" y="1382232"/>
            <a:ext cx="5276979" cy="51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b="1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61747</TotalTime>
  <Words>1842</Words>
  <Application>Microsoft Macintosh PowerPoint</Application>
  <PresentationFormat>Widescreen</PresentationFormat>
  <Paragraphs>326</Paragraphs>
  <Slides>32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Четене на master-detail таблици</vt:lpstr>
      <vt:lpstr>Master-Detail таблици в Windows Forms</vt:lpstr>
      <vt:lpstr>Навигация между свързани таблици – пример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Зареждане на данни от БД (1)</vt:lpstr>
      <vt:lpstr>Зареждане на данни от БД (2)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406</cp:revision>
  <dcterms:created xsi:type="dcterms:W3CDTF">2018-05-23T13:08:44Z</dcterms:created>
  <dcterms:modified xsi:type="dcterms:W3CDTF">2024-11-20T08:10:54Z</dcterms:modified>
  <cp:category/>
</cp:coreProperties>
</file>