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37" r:id="rId4"/>
    <p:sldId id="538" r:id="rId5"/>
    <p:sldId id="541" r:id="rId6"/>
    <p:sldId id="542" r:id="rId7"/>
    <p:sldId id="548" r:id="rId8"/>
    <p:sldId id="540" r:id="rId9"/>
    <p:sldId id="539" r:id="rId10"/>
    <p:sldId id="520" r:id="rId11"/>
    <p:sldId id="525" r:id="rId12"/>
    <p:sldId id="544" r:id="rId13"/>
    <p:sldId id="543" r:id="rId14"/>
    <p:sldId id="545" r:id="rId15"/>
    <p:sldId id="530" r:id="rId16"/>
    <p:sldId id="546" r:id="rId17"/>
    <p:sldId id="531" r:id="rId18"/>
    <p:sldId id="547" r:id="rId19"/>
    <p:sldId id="532" r:id="rId20"/>
    <p:sldId id="535" r:id="rId21"/>
    <p:sldId id="527" r:id="rId22"/>
    <p:sldId id="533" r:id="rId23"/>
    <p:sldId id="534" r:id="rId24"/>
    <p:sldId id="536" r:id="rId25"/>
    <p:sldId id="349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9C60331-BBD2-4FC5-A06D-7F34EF78B32F}">
          <p14:sldIdLst>
            <p14:sldId id="503"/>
            <p14:sldId id="276"/>
          </p14:sldIdLst>
        </p14:section>
        <p14:section name="JOIN – значение и използване" id="{255A90D9-47C2-4CEB-8474-5C1AFCFCB969}">
          <p14:sldIdLst>
            <p14:sldId id="537"/>
            <p14:sldId id="538"/>
            <p14:sldId id="541"/>
            <p14:sldId id="542"/>
            <p14:sldId id="548"/>
            <p14:sldId id="540"/>
            <p14:sldId id="539"/>
          </p14:sldIdLst>
        </p14:section>
        <p14:section name="Видове JOIN" id="{EB9C316D-2D07-41BF-8164-6015278295A2}">
          <p14:sldIdLst>
            <p14:sldId id="520"/>
            <p14:sldId id="525"/>
            <p14:sldId id="544"/>
            <p14:sldId id="543"/>
            <p14:sldId id="545"/>
            <p14:sldId id="530"/>
            <p14:sldId id="546"/>
            <p14:sldId id="531"/>
            <p14:sldId id="547"/>
            <p14:sldId id="532"/>
            <p14:sldId id="535"/>
            <p14:sldId id="527"/>
            <p14:sldId id="533"/>
            <p14:sldId id="534"/>
            <p14:sldId id="536"/>
          </p14:sldIdLst>
        </p14:section>
        <p14:section name="Обобщение" id="{E2E93C8B-3A02-461D-9FB2-60499CB14B7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91FDA-7C03-4B6F-A7CC-E25ADBE52DAF}" v="11" dt="2023-10-06T16:05:24.18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1" autoAdjust="0"/>
    <p:restoredTop sz="95215" autoAdjust="0"/>
  </p:normalViewPr>
  <p:slideViewPr>
    <p:cSldViewPr showGuides="1">
      <p:cViewPr varScale="1">
        <p:scale>
          <a:sx n="122" d="100"/>
          <a:sy n="122" d="100"/>
        </p:scale>
        <p:origin x="240" y="7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16691FDA-7C03-4B6F-A7CC-E25ADBE52DAF}"/>
    <pc:docChg chg="custSel addSld delSld modSld modSection">
      <pc:chgData name="Spasko Katsarski" userId="cc8518145bc96298" providerId="LiveId" clId="{16691FDA-7C03-4B6F-A7CC-E25ADBE52DAF}" dt="2023-10-06T16:06:31.864" v="48" actId="207"/>
      <pc:docMkLst>
        <pc:docMk/>
      </pc:docMkLst>
      <pc:sldChg chg="del">
        <pc:chgData name="Spasko Katsarski" userId="cc8518145bc96298" providerId="LiveId" clId="{16691FDA-7C03-4B6F-A7CC-E25ADBE52DAF}" dt="2023-10-06T16:04:00.384" v="6" actId="47"/>
        <pc:sldMkLst>
          <pc:docMk/>
          <pc:sldMk cId="693131050" sldId="256"/>
        </pc:sldMkLst>
      </pc:sldChg>
      <pc:sldChg chg="addSp delSp modSp mod">
        <pc:chgData name="Spasko Katsarski" userId="cc8518145bc96298" providerId="LiveId" clId="{16691FDA-7C03-4B6F-A7CC-E25ADBE52DAF}" dt="2023-10-06T16:03:52.367" v="5"/>
        <pc:sldMkLst>
          <pc:docMk/>
          <pc:sldMk cId="2705065817" sldId="503"/>
        </pc:sldMkLst>
        <pc:spChg chg="del">
          <ac:chgData name="Spasko Katsarski" userId="cc8518145bc96298" providerId="LiveId" clId="{16691FDA-7C03-4B6F-A7CC-E25ADBE52DAF}" dt="2023-10-06T16:03:37.775" v="0" actId="478"/>
          <ac:spMkLst>
            <pc:docMk/>
            <pc:sldMk cId="2705065817" sldId="503"/>
            <ac:spMk id="2" creationId="{84AD6C98-0955-2C11-DCFE-B82C914CF477}"/>
          </ac:spMkLst>
        </pc:spChg>
        <pc:spChg chg="mod">
          <ac:chgData name="Spasko Katsarski" userId="cc8518145bc96298" providerId="LiveId" clId="{16691FDA-7C03-4B6F-A7CC-E25ADBE52DAF}" dt="2023-10-06T16:03:45.128" v="3" actId="27636"/>
          <ac:spMkLst>
            <pc:docMk/>
            <pc:sldMk cId="2705065817" sldId="503"/>
            <ac:spMk id="9" creationId="{FA396BB6-2053-4690-9672-BC528007D370}"/>
          </ac:spMkLst>
        </pc:spChg>
        <pc:spChg chg="mod">
          <ac:chgData name="Spasko Katsarski" userId="cc8518145bc96298" providerId="LiveId" clId="{16691FDA-7C03-4B6F-A7CC-E25ADBE52DAF}" dt="2023-10-06T16:03:49.008" v="4"/>
          <ac:spMkLst>
            <pc:docMk/>
            <pc:sldMk cId="2705065817" sldId="503"/>
            <ac:spMk id="10" creationId="{F585BC4C-0F13-4FD4-8F23-99FD46618370}"/>
          </ac:spMkLst>
        </pc:spChg>
        <pc:picChg chg="add mod">
          <ac:chgData name="Spasko Katsarski" userId="cc8518145bc96298" providerId="LiveId" clId="{16691FDA-7C03-4B6F-A7CC-E25ADBE52DAF}" dt="2023-10-06T16:03:52.367" v="5"/>
          <ac:picMkLst>
            <pc:docMk/>
            <pc:sldMk cId="2705065817" sldId="503"/>
            <ac:picMk id="4" creationId="{43D3057E-F13A-B720-0BB0-B30ADA9F8D8D}"/>
          </ac:picMkLst>
        </pc:picChg>
        <pc:picChg chg="mod">
          <ac:chgData name="Spasko Katsarski" userId="cc8518145bc96298" providerId="LiveId" clId="{16691FDA-7C03-4B6F-A7CC-E25ADBE52DAF}" dt="2023-10-06T16:03:40.599" v="1" actId="1076"/>
          <ac:picMkLst>
            <pc:docMk/>
            <pc:sldMk cId="2705065817" sldId="503"/>
            <ac:picMk id="41986" creationId="{00000000-0000-0000-0000-000000000000}"/>
          </ac:picMkLst>
        </pc:picChg>
      </pc:sldChg>
      <pc:sldChg chg="add">
        <pc:chgData name="Spasko Katsarski" userId="cc8518145bc96298" providerId="LiveId" clId="{16691FDA-7C03-4B6F-A7CC-E25ADBE52DAF}" dt="2023-10-06T16:04:07.680" v="7"/>
        <pc:sldMkLst>
          <pc:docMk/>
          <pc:sldMk cId="1732530328" sldId="504"/>
        </pc:sldMkLst>
      </pc:sldChg>
      <pc:sldChg chg="modSp mod">
        <pc:chgData name="Spasko Katsarski" userId="cc8518145bc96298" providerId="LiveId" clId="{16691FDA-7C03-4B6F-A7CC-E25ADBE52DAF}" dt="2023-10-06T16:05:36.079" v="41"/>
        <pc:sldMkLst>
          <pc:docMk/>
          <pc:sldMk cId="3204255194" sldId="520"/>
        </pc:sldMkLst>
        <pc:spChg chg="mod">
          <ac:chgData name="Spasko Katsarski" userId="cc8518145bc96298" providerId="LiveId" clId="{16691FDA-7C03-4B6F-A7CC-E25ADBE52DAF}" dt="2023-10-06T16:05:36.079" v="41"/>
          <ac:spMkLst>
            <pc:docMk/>
            <pc:sldMk cId="3204255194" sldId="520"/>
            <ac:spMk id="4" creationId="{64374B73-6A38-D6DC-4070-54DB00E79E44}"/>
          </ac:spMkLst>
        </pc:spChg>
        <pc:spChg chg="mod">
          <ac:chgData name="Spasko Katsarski" userId="cc8518145bc96298" providerId="LiveId" clId="{16691FDA-7C03-4B6F-A7CC-E25ADBE52DAF}" dt="2023-10-06T16:05:34.625" v="40" actId="20577"/>
          <ac:spMkLst>
            <pc:docMk/>
            <pc:sldMk cId="3204255194" sldId="520"/>
            <ac:spMk id="7" creationId="{1E22E5D1-E2EC-C623-4271-1559CA84E4D8}"/>
          </ac:spMkLst>
        </pc:spChg>
      </pc:sldChg>
      <pc:sldChg chg="modSp mod">
        <pc:chgData name="Spasko Katsarski" userId="cc8518145bc96298" providerId="LiveId" clId="{16691FDA-7C03-4B6F-A7CC-E25ADBE52DAF}" dt="2023-10-06T16:06:18.793" v="46" actId="207"/>
        <pc:sldMkLst>
          <pc:docMk/>
          <pc:sldMk cId="197863953" sldId="527"/>
        </pc:sldMkLst>
        <pc:spChg chg="mod">
          <ac:chgData name="Spasko Katsarski" userId="cc8518145bc96298" providerId="LiveId" clId="{16691FDA-7C03-4B6F-A7CC-E25ADBE52DAF}" dt="2023-10-06T16:06:18.793" v="46" actId="207"/>
          <ac:spMkLst>
            <pc:docMk/>
            <pc:sldMk cId="197863953" sldId="527"/>
            <ac:spMk id="529412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27.597" v="47" actId="207"/>
        <pc:sldMkLst>
          <pc:docMk/>
          <pc:sldMk cId="977243668" sldId="533"/>
        </pc:sldMkLst>
        <pc:spChg chg="mod">
          <ac:chgData name="Spasko Katsarski" userId="cc8518145bc96298" providerId="LiveId" clId="{16691FDA-7C03-4B6F-A7CC-E25ADBE52DAF}" dt="2023-10-06T16:06:27.597" v="47" actId="207"/>
          <ac:spMkLst>
            <pc:docMk/>
            <pc:sldMk cId="977243668" sldId="533"/>
            <ac:spMk id="540675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02.576" v="43" actId="207"/>
        <pc:sldMkLst>
          <pc:docMk/>
          <pc:sldMk cId="3438213413" sldId="535"/>
        </pc:sldMkLst>
        <pc:spChg chg="mod">
          <ac:chgData name="Spasko Katsarski" userId="cc8518145bc96298" providerId="LiveId" clId="{16691FDA-7C03-4B6F-A7CC-E25ADBE52DAF}" dt="2023-10-06T16:06:02.576" v="43" actId="207"/>
          <ac:spMkLst>
            <pc:docMk/>
            <pc:sldMk cId="3438213413" sldId="535"/>
            <ac:spMk id="542723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31.864" v="48" actId="207"/>
        <pc:sldMkLst>
          <pc:docMk/>
          <pc:sldMk cId="3385421461" sldId="536"/>
        </pc:sldMkLst>
        <pc:spChg chg="mod">
          <ac:chgData name="Spasko Katsarski" userId="cc8518145bc96298" providerId="LiveId" clId="{16691FDA-7C03-4B6F-A7CC-E25ADBE52DAF}" dt="2023-10-06T16:06:31.864" v="48" actId="207"/>
          <ac:spMkLst>
            <pc:docMk/>
            <pc:sldMk cId="3385421461" sldId="536"/>
            <ac:spMk id="544771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4:37.804" v="13"/>
        <pc:sldMkLst>
          <pc:docMk/>
          <pc:sldMk cId="2575314597" sldId="537"/>
        </pc:sldMkLst>
        <pc:spChg chg="mod">
          <ac:chgData name="Spasko Katsarski" userId="cc8518145bc96298" providerId="LiveId" clId="{16691FDA-7C03-4B6F-A7CC-E25ADBE52DAF}" dt="2023-10-06T16:04:37.804" v="13"/>
          <ac:spMkLst>
            <pc:docMk/>
            <pc:sldMk cId="2575314597" sldId="537"/>
            <ac:spMk id="5" creationId="{058D44D8-46F7-02E1-3553-A48EA84414F8}"/>
          </ac:spMkLst>
        </pc:spChg>
        <pc:spChg chg="mod">
          <ac:chgData name="Spasko Katsarski" userId="cc8518145bc96298" providerId="LiveId" clId="{16691FDA-7C03-4B6F-A7CC-E25ADBE52DAF}" dt="2023-10-06T16:04:36.203" v="12" actId="20577"/>
          <ac:spMkLst>
            <pc:docMk/>
            <pc:sldMk cId="2575314597" sldId="537"/>
            <ac:spMk id="7" creationId="{8DA9FC10-B450-F90A-D83A-A5C932B974DB}"/>
          </ac:spMkLst>
        </pc:spChg>
      </pc:sldChg>
      <pc:sldChg chg="modSp">
        <pc:chgData name="Spasko Katsarski" userId="cc8518145bc96298" providerId="LiveId" clId="{16691FDA-7C03-4B6F-A7CC-E25ADBE52DAF}" dt="2023-10-06T16:05:24.188" v="22" actId="207"/>
        <pc:sldMkLst>
          <pc:docMk/>
          <pc:sldMk cId="3516591152" sldId="540"/>
        </pc:sldMkLst>
        <pc:spChg chg="mod">
          <ac:chgData name="Spasko Katsarski" userId="cc8518145bc96298" providerId="LiveId" clId="{16691FDA-7C03-4B6F-A7CC-E25ADBE52DAF}" dt="2023-10-06T16:05:24.188" v="22" actId="207"/>
          <ac:spMkLst>
            <pc:docMk/>
            <pc:sldMk cId="3516591152" sldId="540"/>
            <ac:spMk id="524291" creationId="{00000000-0000-0000-0000-000000000000}"/>
          </ac:spMkLst>
        </pc:spChg>
      </pc:sldChg>
      <pc:sldChg chg="modSp">
        <pc:chgData name="Spasko Katsarski" userId="cc8518145bc96298" providerId="LiveId" clId="{16691FDA-7C03-4B6F-A7CC-E25ADBE52DAF}" dt="2023-10-06T16:05:05.742" v="21" actId="207"/>
        <pc:sldMkLst>
          <pc:docMk/>
          <pc:sldMk cId="735304747" sldId="541"/>
        </pc:sldMkLst>
        <pc:spChg chg="mod">
          <ac:chgData name="Spasko Katsarski" userId="cc8518145bc96298" providerId="LiveId" clId="{16691FDA-7C03-4B6F-A7CC-E25ADBE52DAF}" dt="2023-10-06T16:05:05.742" v="21" actId="207"/>
          <ac:spMkLst>
            <pc:docMk/>
            <pc:sldMk cId="735304747" sldId="54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5:56.048" v="42" actId="207"/>
        <pc:sldMkLst>
          <pc:docMk/>
          <pc:sldMk cId="3022499634" sldId="547"/>
        </pc:sldMkLst>
        <pc:spChg chg="mod">
          <ac:chgData name="Spasko Katsarski" userId="cc8518145bc96298" providerId="LiveId" clId="{16691FDA-7C03-4B6F-A7CC-E25ADBE52DAF}" dt="2023-10-06T16:05:56.048" v="42" actId="207"/>
          <ac:spMkLst>
            <pc:docMk/>
            <pc:sldMk cId="3022499634" sldId="5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0EA9E32-3451-52EB-6220-9714C0BC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262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59B63-17A5-4FED-A6C2-2A10393AAC1F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3B0224D-6FE7-7E6D-25E3-6838BEE38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857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1FAA81-84C6-D813-216D-24BD2AFD7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8521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B8B4E-C865-4E72-A30E-66A786C202DA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79514C-272F-381F-3DEF-A83997134C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0589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B9FA-0A3D-446C-8467-32663EA29608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0305136-3B93-4D24-A1CD-02C7D03C17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0428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CEAB4-A9FB-4753-BA40-6F58C2A73A33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BCF9CF9-ADBA-57C6-1EDF-429BBC98E6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3381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1105977-CEAB-D16B-3C41-BBA79165C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821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7653B2F-E004-6CC4-30CF-6C7AEC278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8041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DB4257B-3461-E593-6E2B-47237EC0EF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636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2F44325-0070-7F63-266F-3BA4D5BCB9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10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1879616-47C1-2F50-D0F4-621EE9EB4E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021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3C006B-7DE2-E67D-E42F-CE63ABD4B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93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1E9F20-2F56-F3FA-B33E-C0A50F0B1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503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endParaRPr lang="en-US" sz="2300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52BA76A-0032-5CD6-669D-C9C735DCEC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088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1B00A8-353A-5457-5D2E-4D6749EF3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519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15FAA-5707-4561-ABC8-B51E27831921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E3A2EC7-6322-6610-BEA6-A57C49DE48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571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6A0578-FA0E-E890-BB49-2E3DE2A07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66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F90-3862-4A9A-9952-ADAA5537D378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6F13DBD-F461-5C20-1691-D46363CA8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36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90912A-BB37-5E2A-A0D6-75D0FE56EC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107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724904"/>
          </a:xfrm>
        </p:spPr>
        <p:txBody>
          <a:bodyPr>
            <a:normAutofit/>
          </a:bodyPr>
          <a:lstStyle/>
          <a:p>
            <a:r>
              <a:rPr lang="bg-BG" dirty="0"/>
              <a:t>Същност. Видове съединения на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Съединение на таблици</a:t>
            </a:r>
          </a:p>
        </p:txBody>
      </p:sp>
      <p:pic>
        <p:nvPicPr>
          <p:cNvPr id="41986" name="Picture 2" descr="SQL INNER 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4250" y="2379002"/>
            <a:ext cx="3124200" cy="3124201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D3057E-F13A-B720-0BB0-B30ADA9F8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Join, indexes, table, connection, conjunction, excel, compound icon - 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601"/>
            <a:ext cx="2590799" cy="2590800"/>
          </a:xfrm>
          <a:prstGeom prst="rect">
            <a:avLst/>
          </a:prstGeom>
          <a:noFill/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64374B73-6A38-D6DC-4070-54DB00E79E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Селектиране на данни от няколко таблици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1E22E5D1-E2EC-C623-4271-1559CA84E4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42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Inner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Left, Right, Full outer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Cross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EQUI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14207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3694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644787" y="4782268"/>
            <a:ext cx="1119317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490946" y="4749034"/>
            <a:ext cx="111466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118839" y="4485709"/>
            <a:ext cx="814025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543229" y="5105400"/>
            <a:ext cx="1238571" cy="115569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BD247F67-443A-8DC2-0192-0E2F0A9B9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96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ru-RU" sz="3600" dirty="0">
                <a:solidFill>
                  <a:srgbClr val="224464"/>
                </a:solidFill>
              </a:rPr>
              <a:t>Съединение на две таблици, което връща </a:t>
            </a:r>
            <a:r>
              <a:rPr lang="ru-RU" sz="3600" b="1" dirty="0">
                <a:solidFill>
                  <a:schemeClr val="bg1"/>
                </a:solidFill>
              </a:rPr>
              <a:t>само</a:t>
            </a:r>
            <a:r>
              <a:rPr lang="ru-RU" sz="3600" dirty="0">
                <a:solidFill>
                  <a:srgbClr val="224464"/>
                </a:solidFill>
              </a:rPr>
              <a:t> редове, отговарящи на </a:t>
            </a:r>
            <a:r>
              <a:rPr lang="ru-RU" sz="3600" b="1" dirty="0">
                <a:solidFill>
                  <a:schemeClr val="bg1"/>
                </a:solidFill>
              </a:rPr>
              <a:t>условието</a:t>
            </a:r>
            <a:endParaRPr lang="en-US" sz="3600" b="1" dirty="0">
              <a:solidFill>
                <a:schemeClr val="bg1"/>
              </a:solidFill>
            </a:endParaRPr>
          </a:p>
          <a:p>
            <a:pPr marL="360363" lvl="1">
              <a:buNone/>
            </a:pPr>
            <a:br>
              <a:rPr lang="en-US" sz="3600" dirty="0"/>
            </a:br>
            <a:endParaRPr lang="en-US" sz="3600" dirty="0"/>
          </a:p>
          <a:p>
            <a:pPr marL="360363" lvl="1"/>
            <a:endParaRPr lang="en-US" sz="3600" dirty="0"/>
          </a:p>
          <a:p>
            <a:pPr marL="360363" lvl="1"/>
            <a:endParaRPr lang="en-US" sz="3600" dirty="0"/>
          </a:p>
          <a:p>
            <a:pPr marL="360363" lvl="1"/>
            <a:r>
              <a:rPr lang="ru-RU" sz="3600" dirty="0"/>
              <a:t>За да укажете условия за съединяване, използвайте клаузата </a:t>
            </a:r>
            <a:r>
              <a:rPr lang="ru-RU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ru-RU" sz="3600" dirty="0"/>
              <a:t> … </a:t>
            </a:r>
            <a:r>
              <a:rPr lang="ru-RU" sz="3600" b="1" dirty="0">
                <a:solidFill>
                  <a:schemeClr val="bg1"/>
                </a:solidFill>
                <a:latin typeface="Consolas" pitchFamily="49" charset="0"/>
              </a:rPr>
              <a:t>ON</a:t>
            </a:r>
            <a:endParaRPr lang="en-US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8" name="Picture 6" descr="SQL Inner Join - javatpoint"/>
          <p:cNvPicPr>
            <a:picLocks noChangeAspect="1" noChangeArrowheads="1"/>
          </p:cNvPicPr>
          <p:nvPr/>
        </p:nvPicPr>
        <p:blipFill>
          <a:blip r:embed="rId3" cstate="print"/>
          <a:srcRect t="14492" b="10628"/>
          <a:stretch>
            <a:fillRect/>
          </a:stretch>
        </p:blipFill>
        <p:spPr bwMode="auto">
          <a:xfrm>
            <a:off x="3382297" y="2590800"/>
            <a:ext cx="5427406" cy="24384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D0B9456-7728-A630-73BC-A21C6B5C73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405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 firstRow="1" lastRow="1"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Erickson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Goldberg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Higa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Ford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Krebs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2EFB2E25-A7D7-D97B-D99D-385726D2E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13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>
                <a:solidFill>
                  <a:srgbClr val="224464"/>
                </a:solidFill>
              </a:rPr>
              <a:t>Връща резултатите от вътрешното съединяване </a:t>
            </a:r>
            <a:r>
              <a:rPr lang="en-US" sz="3600" dirty="0">
                <a:solidFill>
                  <a:srgbClr val="224464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>
                <a:solidFill>
                  <a:srgbClr val="224464"/>
                </a:solidFill>
              </a:rPr>
              <a:t>)</a:t>
            </a:r>
            <a:r>
              <a:rPr lang="ru-RU" sz="3600" dirty="0">
                <a:solidFill>
                  <a:srgbClr val="224464"/>
                </a:solidFill>
              </a:rPr>
              <a:t>, както и </a:t>
            </a:r>
            <a:r>
              <a:rPr lang="ru-RU" sz="3600" b="1" dirty="0">
                <a:solidFill>
                  <a:schemeClr val="bg1"/>
                </a:solidFill>
              </a:rPr>
              <a:t>несъвпадащите </a:t>
            </a:r>
            <a:r>
              <a:rPr lang="ru-RU" sz="3600" dirty="0">
                <a:solidFill>
                  <a:srgbClr val="224464"/>
                </a:solidFill>
              </a:rPr>
              <a:t>редове от </a:t>
            </a:r>
            <a:r>
              <a:rPr lang="ru-RU" sz="3600" b="1" dirty="0">
                <a:solidFill>
                  <a:schemeClr val="bg1"/>
                </a:solidFill>
              </a:rPr>
              <a:t>лявата таблица</a:t>
            </a:r>
            <a:endParaRPr lang="en-US" sz="3600" b="1" dirty="0">
              <a:solidFill>
                <a:schemeClr val="bg1"/>
              </a:solidFill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65540" name="Picture 4" descr="SQL Joins: A Guide That Makes It Stupid - Simple - RUCHITA SALUJ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352800"/>
            <a:ext cx="4724400" cy="2722537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72FB96A-A772-F3F4-F5B9-FFCD444806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4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9621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Benshoof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Miller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Okelberry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Frum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Richins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Culbertson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Barreto de Mattos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CF41EC0-9B32-75CB-E4A9-486896FB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394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sz="3600" dirty="0">
                <a:solidFill>
                  <a:srgbClr val="224464"/>
                </a:solidFill>
              </a:rPr>
              <a:t>Работи като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LEFT OUTER JOIN</a:t>
            </a:r>
          </a:p>
          <a:p>
            <a:pPr lvl="1">
              <a:lnSpc>
                <a:spcPct val="100000"/>
              </a:lnSpc>
            </a:pPr>
            <a:r>
              <a:rPr lang="ru-RU" sz="3600" dirty="0">
                <a:solidFill>
                  <a:srgbClr val="224464"/>
                </a:solidFill>
              </a:rPr>
              <a:t>Връща резултатите от вътрешното съединяване </a:t>
            </a:r>
            <a:r>
              <a:rPr lang="en-US" sz="3600" dirty="0">
                <a:solidFill>
                  <a:srgbClr val="224464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>
                <a:solidFill>
                  <a:srgbClr val="224464"/>
                </a:solidFill>
              </a:rPr>
              <a:t>)</a:t>
            </a:r>
            <a:r>
              <a:rPr lang="ru-RU" sz="3600" dirty="0">
                <a:solidFill>
                  <a:srgbClr val="224464"/>
                </a:solidFill>
              </a:rPr>
              <a:t>, както и </a:t>
            </a:r>
            <a:r>
              <a:rPr lang="ru-RU" sz="3600" b="1" dirty="0">
                <a:solidFill>
                  <a:schemeClr val="bg1"/>
                </a:solidFill>
              </a:rPr>
              <a:t>несъвпадащите </a:t>
            </a:r>
            <a:r>
              <a:rPr lang="ru-RU" sz="3600" dirty="0">
                <a:solidFill>
                  <a:srgbClr val="224464"/>
                </a:solidFill>
              </a:rPr>
              <a:t>редове от дясната таблица</a:t>
            </a:r>
            <a:endParaRPr lang="en-US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pic>
        <p:nvPicPr>
          <p:cNvPr id="10" name="Picture 9" descr="image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3886200"/>
            <a:ext cx="3733800" cy="2330062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7A178E1-3B92-47CC-9593-2DC05169B8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6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4183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Lertpiriyasuwat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Liu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Hines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McKay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Berglund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Koenigsbauer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Zabokritski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2F00EC64-7BF7-344C-37E5-7168B7D97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8195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/>
              <a:t>Връща резултатите от вътрешно съединение заедно с всички </a:t>
            </a:r>
            <a:r>
              <a:rPr lang="ru-RU" sz="3600" b="1" dirty="0">
                <a:solidFill>
                  <a:schemeClr val="bg1"/>
                </a:solidFill>
              </a:rPr>
              <a:t>несъвпадащи</a:t>
            </a:r>
            <a:r>
              <a:rPr lang="ru-RU" sz="3600" dirty="0"/>
              <a:t> редове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pic>
        <p:nvPicPr>
          <p:cNvPr id="7" name="Picture 2" descr="https://o.remove.bg/downloads/eb94802c-9937-4358-80a6-e13389a1e3bd/image-removebg-preview.png"/>
          <p:cNvPicPr>
            <a:picLocks noChangeAspect="1" noChangeArrowheads="1"/>
          </p:cNvPicPr>
          <p:nvPr/>
        </p:nvPicPr>
        <p:blipFill>
          <a:blip r:embed="rId3" cstate="print"/>
          <a:srcRect l="8000" t="13462" r="10667" b="15385"/>
          <a:stretch>
            <a:fillRect/>
          </a:stretch>
        </p:blipFill>
        <p:spPr bwMode="auto">
          <a:xfrm>
            <a:off x="3646273" y="2743200"/>
            <a:ext cx="4899454" cy="2971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C8B3C8-EF82-D9C1-59DF-6EE5CC1FF2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48502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Cracium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Hartwig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DA7DC457-824A-D267-2C57-5CE2F8A41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08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400" dirty="0"/>
              <a:t>͏</a:t>
            </a:r>
            <a:r>
              <a:rPr lang="en-US" sz="3400" b="1" dirty="0">
                <a:solidFill>
                  <a:schemeClr val="bg1"/>
                </a:solidFill>
              </a:rPr>
              <a:t>JOIN</a:t>
            </a:r>
            <a:r>
              <a:rPr lang="en-US" sz="3400" dirty="0"/>
              <a:t> – </a:t>
            </a:r>
            <a:r>
              <a:rPr lang="bg-BG" sz="3400" dirty="0"/>
              <a:t>значение и използване</a:t>
            </a:r>
          </a:p>
          <a:p>
            <a:r>
              <a:rPr lang="bg-BG" sz="3400" dirty="0"/>
              <a:t>Видове съединения на таблици: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EQUI</a:t>
            </a:r>
            <a:r>
              <a:rPr lang="en-US" dirty="0"/>
              <a:t> JOIN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2BFFE0-2C79-C95C-7EAD-81CDD19460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90600"/>
            <a:ext cx="1012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200" dirty="0"/>
              <a:t>Клаузата </a:t>
            </a:r>
            <a:r>
              <a:rPr lang="ru-RU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 JOIN </a:t>
            </a:r>
            <a:r>
              <a:rPr lang="ru-RU" sz="3200" dirty="0"/>
              <a:t>създава </a:t>
            </a:r>
            <a:r>
              <a:rPr lang="ru-RU" sz="3200" b="1" dirty="0">
                <a:solidFill>
                  <a:schemeClr val="bg1"/>
                </a:solidFill>
              </a:rPr>
              <a:t>кръстосано</a:t>
            </a:r>
            <a:r>
              <a:rPr lang="ru-RU" sz="3200" b="1" dirty="0">
                <a:solidFill>
                  <a:schemeClr val="accent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съединение</a:t>
            </a:r>
            <a:r>
              <a:rPr lang="ru-RU" sz="3200" b="1" dirty="0">
                <a:solidFill>
                  <a:schemeClr val="accent1"/>
                </a:solidFill>
              </a:rPr>
              <a:t> </a:t>
            </a:r>
            <a:r>
              <a:rPr lang="ru-RU" sz="3200" dirty="0"/>
              <a:t>на две таблици</a:t>
            </a:r>
            <a:endParaRPr lang="en-US" sz="3200" dirty="0"/>
          </a:p>
          <a:p>
            <a:pPr lvl="1">
              <a:lnSpc>
                <a:spcPct val="95000"/>
              </a:lnSpc>
            </a:pPr>
            <a:r>
              <a:rPr lang="ru-RU" sz="3000" dirty="0"/>
              <a:t>Това на практика създава </a:t>
            </a:r>
            <a:r>
              <a:rPr lang="ru-RU" sz="3000" b="1" dirty="0">
                <a:solidFill>
                  <a:schemeClr val="bg1"/>
                </a:solidFill>
              </a:rPr>
              <a:t>декартово произведение</a:t>
            </a:r>
            <a:r>
              <a:rPr lang="ru-RU" sz="3000" dirty="0"/>
              <a:t> и се използва </a:t>
            </a:r>
            <a:r>
              <a:rPr lang="ru-RU" sz="3000" b="1" dirty="0">
                <a:solidFill>
                  <a:schemeClr val="bg1"/>
                </a:solidFill>
              </a:rPr>
              <a:t>рядко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Кръстосано съединяване</a:t>
            </a:r>
            <a:endParaRPr lang="en-US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2391533" y="3048000"/>
            <a:ext cx="84599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LastName [Last Name], Name [Dept 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 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8080"/>
              </p:ext>
            </p:extLst>
          </p:nvPr>
        </p:nvGraphicFramePr>
        <p:xfrm>
          <a:off x="2391533" y="4114800"/>
          <a:ext cx="8451925" cy="2590800"/>
        </p:xfrm>
        <a:graphic>
          <a:graphicData uri="http://schemas.openxmlformats.org/drawingml/2006/table">
            <a:tbl>
              <a:tblPr/>
              <a:tblGrid>
                <a:gridCol w="321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0D4EAA7C-3D2C-F594-5B5B-C3C253B8E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13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EQUI Join</a:t>
            </a:r>
            <a:r>
              <a:rPr lang="en-US" b="1" dirty="0"/>
              <a:t> </a:t>
            </a:r>
            <a:r>
              <a:rPr lang="en-US" dirty="0"/>
              <a:t>== </a:t>
            </a:r>
            <a:r>
              <a:rPr lang="bg-BG" dirty="0"/>
              <a:t>у</a:t>
            </a:r>
            <a:r>
              <a:rPr lang="ru-RU" dirty="0"/>
              <a:t>словията на </a:t>
            </a:r>
            <a:r>
              <a:rPr lang="en-US" dirty="0"/>
              <a:t>EQUI JOIN </a:t>
            </a:r>
            <a:r>
              <a:rPr lang="ru-RU" dirty="0"/>
              <a:t>са избутани в</a:t>
            </a:r>
            <a:r>
              <a:rPr lang="en-US" dirty="0"/>
              <a:t> </a:t>
            </a:r>
            <a:r>
              <a:rPr lang="ru-RU" dirty="0"/>
              <a:t>WHERE клаузата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 Join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286000" y="2332655"/>
            <a:ext cx="8913843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.EmployeeID,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, Departments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5294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79418"/>
              </p:ext>
            </p:extLst>
          </p:nvPr>
        </p:nvGraphicFramePr>
        <p:xfrm>
          <a:off x="1828800" y="4322064"/>
          <a:ext cx="10242632" cy="2078736"/>
        </p:xfrm>
        <a:graphic>
          <a:graphicData uri="http://schemas.openxmlformats.org/drawingml/2006/table">
            <a:tbl>
              <a:tblPr/>
              <a:tblGrid>
                <a:gridCol w="171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7C356A71-1E1B-E59E-B4FE-3E2D79AF51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Тристранно </a:t>
            </a:r>
            <a:r>
              <a:rPr lang="bg-BG" b="1" dirty="0">
                <a:solidFill>
                  <a:schemeClr val="bg1"/>
                </a:solidFill>
              </a:rPr>
              <a:t>съединяване </a:t>
            </a:r>
            <a:r>
              <a:rPr lang="ru-RU" dirty="0"/>
              <a:t>== съединение на три таблици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Тристранно съединяване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2381095" y="2250519"/>
            <a:ext cx="882030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t.Name as Towns,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Addresses 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Towns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a.TownID = t.TownID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9135"/>
              </p:ext>
            </p:extLst>
          </p:nvPr>
        </p:nvGraphicFramePr>
        <p:xfrm>
          <a:off x="2348689" y="4573044"/>
          <a:ext cx="8852712" cy="1933956"/>
        </p:xfrm>
        <a:graphic>
          <a:graphicData uri="http://schemas.openxmlformats.org/drawingml/2006/table">
            <a:tbl>
              <a:tblPr/>
              <a:tblGrid>
                <a:gridCol w="197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Towns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AddressText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Monroe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7726 Driftwood Drive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Everett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2294 West 39th St.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Roberto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Redmond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8000 Crane Court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C1E171C-F995-D30A-420C-4B6A693F0B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43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Самостоятелно съединяване</a:t>
            </a:r>
            <a:r>
              <a:rPr lang="ru-RU" dirty="0"/>
              <a:t> == съединяване на таблица със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Самостоятелно съединяване</a:t>
            </a:r>
            <a:endParaRPr lang="en-US" dirty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2302640" y="2286000"/>
            <a:ext cx="889876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 + ' ' + e.LastName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 is managed by ' + m.LastName as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(e.ManagerId = m.EmployeeId)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39921"/>
              </p:ext>
            </p:extLst>
          </p:nvPr>
        </p:nvGraphicFramePr>
        <p:xfrm>
          <a:off x="3742120" y="4247174"/>
          <a:ext cx="6019800" cy="2488692"/>
        </p:xfrm>
        <a:graphic>
          <a:graphicData uri="http://schemas.openxmlformats.org/drawingml/2006/table">
            <a:tbl>
              <a:tblPr/>
              <a:tblGrid>
                <a:gridCol w="60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Message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Ovidiu Cracium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Michael Sullivan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Sharon Salavaria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Dylan Miller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3AD2C7DB-2D40-9BBF-112C-60032CEF72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43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Можете да приложите </a:t>
            </a:r>
            <a:r>
              <a:rPr lang="ru-RU" b="1" dirty="0">
                <a:solidFill>
                  <a:schemeClr val="bg1"/>
                </a:solidFill>
              </a:rPr>
              <a:t>допълнителни условия </a:t>
            </a:r>
            <a:r>
              <a:rPr lang="ru-RU" dirty="0"/>
              <a:t>в клаузата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48994" cy="882654"/>
          </a:xfrm>
        </p:spPr>
        <p:txBody>
          <a:bodyPr>
            <a:normAutofit/>
          </a:bodyPr>
          <a:lstStyle/>
          <a:p>
            <a:r>
              <a:rPr lang="bg-BG" sz="3800" dirty="0"/>
              <a:t>Допълнителни условия при съединяване</a:t>
            </a:r>
            <a:endParaRPr lang="en-US" sz="3800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19200" y="2258684"/>
            <a:ext cx="96177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 = 'Sales'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87770"/>
              </p:ext>
            </p:extLst>
          </p:nvPr>
        </p:nvGraphicFramePr>
        <p:xfrm>
          <a:off x="1219200" y="5105400"/>
          <a:ext cx="9617771" cy="1552956"/>
        </p:xfrm>
        <a:graphic>
          <a:graphicData uri="http://schemas.openxmlformats.org/drawingml/2006/table">
            <a:tbl>
              <a:tblPr/>
              <a:tblGrid>
                <a:gridCol w="169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5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Jiang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Welcker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Blythe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C277D5F1-E3D2-0E55-305A-9C4DF9075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4214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Нуждаем се от данни от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Декартово произведение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Трябва да се избягва – задавайте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валидно условие </a:t>
            </a:r>
            <a:r>
              <a:rPr lang="bg-BG" sz="2800" dirty="0">
                <a:solidFill>
                  <a:schemeClr val="bg2"/>
                </a:solidFill>
              </a:rPr>
              <a:t>за съединение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Комбиниране на редове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FULL OUTER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CROSS 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EQUI JOIN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Тристранно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самостоятелно </a:t>
            </a:r>
            <a:r>
              <a:rPr lang="bg-BG" sz="2800" dirty="0">
                <a:solidFill>
                  <a:schemeClr val="bg2"/>
                </a:solidFill>
              </a:rPr>
              <a:t>съединяване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07C5D2E-73B2-935F-B39B-6A93F3269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5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E3E96AAC-DE85-6B9C-A8F4-CCCFF63BE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Columns, combine, concatenation, join, merge, table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58D44D8-46F7-02E1-3553-A48EA8441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полза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DA9FC10-B450-F90A-D83A-A5C932B97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53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77911" y="4381034"/>
            <a:ext cx="647869" cy="1511300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96991" y="4379449"/>
            <a:ext cx="849534" cy="1512887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от няколко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Понякога се нуждаем от данни от </a:t>
            </a:r>
            <a:r>
              <a:rPr lang="bg-BG" b="1" dirty="0">
                <a:solidFill>
                  <a:schemeClr val="bg1"/>
                </a:solidFill>
              </a:rPr>
              <a:t>различни таблици</a:t>
            </a:r>
            <a:r>
              <a:rPr lang="en-US" dirty="0"/>
              <a:t>:</a:t>
            </a:r>
          </a:p>
        </p:txBody>
      </p:sp>
      <p:graphicFrame>
        <p:nvGraphicFramePr>
          <p:cNvPr id="5212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21151"/>
              </p:ext>
            </p:extLst>
          </p:nvPr>
        </p:nvGraphicFramePr>
        <p:xfrm>
          <a:off x="2056348" y="2585572"/>
          <a:ext cx="3633782" cy="1668780"/>
        </p:xfrm>
        <a:graphic>
          <a:graphicData uri="http://schemas.openxmlformats.org/drawingml/2006/table">
            <a:tbl>
              <a:tblPr/>
              <a:tblGrid>
                <a:gridCol w="155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10045"/>
              </p:ext>
            </p:extLst>
          </p:nvPr>
        </p:nvGraphicFramePr>
        <p:xfrm>
          <a:off x="6102351" y="2585572"/>
          <a:ext cx="3779870" cy="1668780"/>
        </p:xfrm>
        <a:graphic>
          <a:graphicData uri="http://schemas.openxmlformats.org/drawingml/2006/table">
            <a:tbl>
              <a:tblPr/>
              <a:tblGrid>
                <a:gridCol w="211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6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42717"/>
              </p:ext>
            </p:extLst>
          </p:nvPr>
        </p:nvGraphicFramePr>
        <p:xfrm>
          <a:off x="3821784" y="4825534"/>
          <a:ext cx="4287367" cy="1668780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584255EF-1EDA-0DAB-6111-61B512BFF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A4583-8817-9776-975E-64D9D538C9A0}"/>
              </a:ext>
            </a:extLst>
          </p:cNvPr>
          <p:cNvSpPr txBox="1"/>
          <p:nvPr/>
        </p:nvSpPr>
        <p:spPr>
          <a:xfrm>
            <a:off x="2896991" y="1899000"/>
            <a:ext cx="1820077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endParaRPr lang="bg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BC22E-4AFE-9629-270A-E5F62A7A966D}"/>
              </a:ext>
            </a:extLst>
          </p:cNvPr>
          <p:cNvSpPr txBox="1"/>
          <p:nvPr/>
        </p:nvSpPr>
        <p:spPr>
          <a:xfrm>
            <a:off x="6912329" y="1920416"/>
            <a:ext cx="215991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Departments</a:t>
            </a:r>
            <a:endParaRPr lang="bg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86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JOIN</a:t>
            </a:r>
            <a:r>
              <a:rPr lang="ru-RU" dirty="0"/>
              <a:t> е операция, която се използва за </a:t>
            </a:r>
            <a:r>
              <a:rPr lang="ru-RU" b="1" dirty="0">
                <a:solidFill>
                  <a:schemeClr val="bg1"/>
                </a:solidFill>
              </a:rPr>
              <a:t>комбиниране</a:t>
            </a:r>
            <a:r>
              <a:rPr lang="ru-RU" dirty="0"/>
              <a:t> на редове от </a:t>
            </a:r>
            <a:r>
              <a:rPr lang="ru-RU" b="1" dirty="0">
                <a:solidFill>
                  <a:schemeClr val="bg1"/>
                </a:solidFill>
              </a:rPr>
              <a:t>две или повече таблиц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bg-BG" dirty="0"/>
              <a:t>с цел: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Обединение в </a:t>
            </a:r>
            <a:r>
              <a:rPr lang="ru-RU" b="1" dirty="0">
                <a:solidFill>
                  <a:schemeClr val="bg1"/>
                </a:solidFill>
              </a:rPr>
              <a:t>единичен</a:t>
            </a:r>
            <a:r>
              <a:rPr lang="ru-RU" dirty="0"/>
              <a:t> резултат</a:t>
            </a:r>
          </a:p>
          <a:p>
            <a:pPr lvl="1"/>
            <a:r>
              <a:rPr lang="ru-RU" dirty="0"/>
              <a:t>Възможност за </a:t>
            </a:r>
            <a:r>
              <a:rPr lang="ru-RU" b="1" dirty="0">
                <a:solidFill>
                  <a:schemeClr val="bg1"/>
                </a:solidFill>
              </a:rPr>
              <a:t>анализ на сложни връзки </a:t>
            </a:r>
            <a:r>
              <a:rPr lang="ru-RU" dirty="0"/>
              <a:t>между данните</a:t>
            </a:r>
          </a:p>
          <a:p>
            <a:pPr lvl="1"/>
            <a:r>
              <a:rPr lang="ru-RU" dirty="0"/>
              <a:t>Подобряване на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на заявките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pic>
        <p:nvPicPr>
          <p:cNvPr id="61442" name="Picture 2" descr="Combine, concatenation, join, merge, table icon -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099" y="4501633"/>
            <a:ext cx="2209801" cy="22098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2709A20-DE94-302C-BB3E-4C0DB6A73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53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5C1D4-BD7A-773D-B04C-6A53C30B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– </a:t>
            </a:r>
            <a:r>
              <a:rPr lang="bg-BG" dirty="0"/>
              <a:t>Пример (1)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38357" y="1899000"/>
            <a:ext cx="9515286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Employees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Employees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Departments</a:t>
            </a: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.DepartmentId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.Id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4572000"/>
            <a:ext cx="2209800" cy="927000"/>
          </a:xfrm>
          <a:prstGeom prst="wedgeRoundRectCallout">
            <a:avLst>
              <a:gd name="adj1" fmla="val -46214"/>
              <a:gd name="adj2" fmla="val -84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Условие за свързване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641E589-4E7E-7222-8F8C-3766CAEAA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2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B641E589-4E7E-7222-8F8C-3766CAEAA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FFB4CB-016C-896F-ACD7-0E7B7BB55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този тип заявки често се използват </a:t>
            </a:r>
            <a:r>
              <a:rPr lang="bg-BG" b="1" dirty="0">
                <a:solidFill>
                  <a:schemeClr val="bg1"/>
                </a:solidFill>
              </a:rPr>
              <a:t>съкратени имена </a:t>
            </a:r>
            <a:r>
              <a:rPr lang="bg-BG" dirty="0"/>
              <a:t>на таблиците: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85C1D4-BD7A-773D-B04C-6A53C30B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SQL Join – </a:t>
            </a:r>
            <a:r>
              <a:rPr lang="bg-BG" dirty="0"/>
              <a:t>Пример (2)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0713" y="2934000"/>
            <a:ext cx="8230573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Departments AS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.DepartmentId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.Id</a:t>
            </a:r>
          </a:p>
        </p:txBody>
      </p:sp>
    </p:spTree>
    <p:extLst>
      <p:ext uri="{BB962C8B-B14F-4D97-AF65-F5344CB8AC3E}">
        <p14:creationId xmlns:p14="http://schemas.microsoft.com/office/powerpoint/2010/main" val="518580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 </a:t>
            </a:r>
            <a:r>
              <a:rPr lang="en-US" dirty="0"/>
              <a:t>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Декартово произведение </a:t>
            </a:r>
            <a:r>
              <a:rPr lang="en-US" sz="3200" dirty="0"/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всички </a:t>
            </a:r>
            <a:r>
              <a:rPr lang="ru-RU" sz="3200" dirty="0"/>
              <a:t>редове в </a:t>
            </a:r>
            <a:r>
              <a:rPr lang="ru-RU" sz="3200" b="1" dirty="0">
                <a:solidFill>
                  <a:schemeClr val="bg1"/>
                </a:solidFill>
              </a:rPr>
              <a:t>първата</a:t>
            </a:r>
            <a:r>
              <a:rPr lang="ru-RU" sz="3200" dirty="0"/>
              <a:t> таблица се свързват с всички редове във </a:t>
            </a:r>
            <a:r>
              <a:rPr lang="ru-RU" sz="3200" b="1" dirty="0">
                <a:solidFill>
                  <a:schemeClr val="bg1"/>
                </a:solidFill>
              </a:rPr>
              <a:t>втората</a:t>
            </a:r>
            <a:r>
              <a:rPr lang="ru-RU" sz="3200" dirty="0"/>
              <a:t> таблица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Декартово произведение </a:t>
            </a:r>
            <a:r>
              <a:rPr lang="ru-RU" sz="3200" dirty="0"/>
              <a:t>се получава, когато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Join </a:t>
            </a:r>
            <a:r>
              <a:rPr lang="bg-BG" sz="3000" dirty="0"/>
              <a:t>условието е </a:t>
            </a:r>
            <a:r>
              <a:rPr lang="bg-BG" sz="3000" b="1" dirty="0">
                <a:solidFill>
                  <a:schemeClr val="bg1"/>
                </a:solidFill>
              </a:rPr>
              <a:t>пропуснато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Join </a:t>
            </a:r>
            <a:r>
              <a:rPr lang="bg-BG" sz="3000" dirty="0"/>
              <a:t>условието е </a:t>
            </a:r>
            <a:r>
              <a:rPr lang="bg-BG" sz="3000" b="1" dirty="0">
                <a:solidFill>
                  <a:schemeClr val="bg1"/>
                </a:solidFill>
              </a:rPr>
              <a:t>невалидно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За да избегнете декартово произведение, винаги включвайте </a:t>
            </a:r>
            <a:r>
              <a:rPr lang="ru-RU" sz="3200" b="1" dirty="0">
                <a:solidFill>
                  <a:schemeClr val="bg1"/>
                </a:solidFill>
              </a:rPr>
              <a:t>валидно условие за свързване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7106" name="Picture 2" descr="http://matuszek.org/functions/fig4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962"/>
          <a:stretch>
            <a:fillRect/>
          </a:stretch>
        </p:blipFill>
        <p:spPr bwMode="auto">
          <a:xfrm>
            <a:off x="6858000" y="5351106"/>
            <a:ext cx="2667695" cy="1430694"/>
          </a:xfrm>
          <a:prstGeom prst="roundRect">
            <a:avLst>
              <a:gd name="adj" fmla="val 6960"/>
            </a:avLst>
          </a:prstGeom>
          <a:solidFill>
            <a:srgbClr val="FFFFFF"/>
          </a:solidFill>
        </p:spPr>
      </p:pic>
      <p:grpSp>
        <p:nvGrpSpPr>
          <p:cNvPr id="3" name="Group 4"/>
          <p:cNvGrpSpPr/>
          <p:nvPr/>
        </p:nvGrpSpPr>
        <p:grpSpPr>
          <a:xfrm>
            <a:off x="2514600" y="5427306"/>
            <a:ext cx="3542230" cy="1295400"/>
            <a:chOff x="607608" y="4801182"/>
            <a:chExt cx="4652184" cy="1495070"/>
          </a:xfrm>
        </p:grpSpPr>
        <p:pic>
          <p:nvPicPr>
            <p:cNvPr id="6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607608" y="4801182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7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1507135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8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2421536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87C7D2E7-F401-2C63-2C98-193095271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91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</a:t>
            </a:r>
            <a:r>
              <a:rPr lang="en-US" dirty="0"/>
              <a:t> </a:t>
            </a:r>
            <a:r>
              <a:rPr lang="bg-BG" dirty="0"/>
              <a:t>– Пример</a:t>
            </a:r>
            <a:endParaRPr 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Тази заявка ще направи декартово произведение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Резултатът</a:t>
            </a:r>
            <a:r>
              <a:rPr lang="en-US" dirty="0"/>
              <a:t>: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1227" y="1905000"/>
            <a:ext cx="739332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Employees, Departments</a:t>
            </a:r>
          </a:p>
        </p:txBody>
      </p:sp>
      <p:graphicFrame>
        <p:nvGraphicFramePr>
          <p:cNvPr id="523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89939"/>
              </p:ext>
            </p:extLst>
          </p:nvPr>
        </p:nvGraphicFramePr>
        <p:xfrm>
          <a:off x="3352085" y="3505200"/>
          <a:ext cx="5564049" cy="2898648"/>
        </p:xfrm>
        <a:graphic>
          <a:graphicData uri="http://schemas.openxmlformats.org/drawingml/2006/table">
            <a:tbl>
              <a:tblPr/>
              <a:tblGrid>
                <a:gridCol w="211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Sullivan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BA95FD6-1F2E-3F1E-CEDE-E9475D060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73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1471</Words>
  <Application>Microsoft Macintosh PowerPoint</Application>
  <PresentationFormat>Widescreen</PresentationFormat>
  <Paragraphs>431</Paragraphs>
  <Slides>27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Wingdings</vt:lpstr>
      <vt:lpstr>SoftUni</vt:lpstr>
      <vt:lpstr>Съединение на таблици</vt:lpstr>
      <vt:lpstr>Съдържание</vt:lpstr>
      <vt:lpstr>JOIN</vt:lpstr>
      <vt:lpstr>Данни от няколко таблици</vt:lpstr>
      <vt:lpstr>SQL Join</vt:lpstr>
      <vt:lpstr>SQL Join – Пример (1)</vt:lpstr>
      <vt:lpstr>SQL Join – Пример (2)</vt:lpstr>
      <vt:lpstr>Декартово произведение (1)</vt:lpstr>
      <vt:lpstr>Декартово произведение – Пример</vt:lpstr>
      <vt:lpstr>Видове JOIN</vt:lpstr>
      <vt:lpstr>Видове JOIN</vt:lpstr>
      <vt:lpstr>INNER JOIN</vt:lpstr>
      <vt:lpstr>INNER JOIN – Пример</vt:lpstr>
      <vt:lpstr>LEFT OUTER JOIN</vt:lpstr>
      <vt:lpstr>LEFT OUTER JOIN – Пример</vt:lpstr>
      <vt:lpstr>RIGHT OUTER JOIN</vt:lpstr>
      <vt:lpstr>RIGHT OUTER JOIN – Пример</vt:lpstr>
      <vt:lpstr>FULL OUTER JOIN</vt:lpstr>
      <vt:lpstr>FULL OUTER JOIN – Пример</vt:lpstr>
      <vt:lpstr>Кръстосано съединяване</vt:lpstr>
      <vt:lpstr>EQUI Join</vt:lpstr>
      <vt:lpstr>Тристранно съединяване</vt:lpstr>
      <vt:lpstr>Самостоятелно съединяване</vt:lpstr>
      <vt:lpstr>Допълнителни условия при съединяване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Съединение на таблици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114</cp:revision>
  <dcterms:created xsi:type="dcterms:W3CDTF">2018-05-23T13:08:44Z</dcterms:created>
  <dcterms:modified xsi:type="dcterms:W3CDTF">2024-07-29T14:37:16Z</dcterms:modified>
  <cp:category>computer programming;programming;software development;software engineering</cp:category>
</cp:coreProperties>
</file>