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28" r:id="rId19"/>
    <p:sldId id="1212" r:id="rId20"/>
    <p:sldId id="1231" r:id="rId21"/>
    <p:sldId id="1232" r:id="rId22"/>
    <p:sldId id="1193" r:id="rId23"/>
    <p:sldId id="1226" r:id="rId24"/>
    <p:sldId id="1229" r:id="rId25"/>
    <p:sldId id="1227" r:id="rId26"/>
    <p:sldId id="1230" r:id="rId27"/>
    <p:sldId id="1199" r:id="rId28"/>
    <p:sldId id="1200" r:id="rId29"/>
    <p:sldId id="1201" r:id="rId30"/>
    <p:sldId id="1223" r:id="rId31"/>
    <p:sldId id="1205" r:id="rId32"/>
    <p:sldId id="1191" r:id="rId33"/>
    <p:sldId id="1192" r:id="rId34"/>
    <p:sldId id="1208" r:id="rId35"/>
    <p:sldId id="1206" r:id="rId36"/>
    <p:sldId id="1207" r:id="rId37"/>
    <p:sldId id="1209" r:id="rId38"/>
    <p:sldId id="1127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28"/>
            <p14:sldId id="1212"/>
          </p14:sldIdLst>
        </p14:section>
        <p14:section name="База данни от SQL скрипт" id="{2765B4D4-0E2C-426A-ACBD-1C7BBCA0BC7B}">
          <p14:sldIdLst>
            <p14:sldId id="1231"/>
            <p14:sldId id="123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9"/>
            <p14:sldId id="1227"/>
            <p14:sldId id="1230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8" autoAdjust="0"/>
    <p:restoredTop sz="95215" autoAdjust="0"/>
  </p:normalViewPr>
  <p:slideViewPr>
    <p:cSldViewPr showGuides="1">
      <p:cViewPr varScale="1">
        <p:scale>
          <a:sx n="105" d="100"/>
          <a:sy n="105" d="100"/>
        </p:scale>
        <p:origin x="51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42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800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en-us/sql/ssms/download-sql-server-management-studio-ssms?view=sql-server-ver16#download-ss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SQL Server Management Studio </a:t>
            </a:r>
            <a:r>
              <a:rPr lang="ru-RU" dirty="0"/>
              <a:t>(</a:t>
            </a:r>
            <a:r>
              <a:rPr lang="ru-RU" b="1" dirty="0">
                <a:solidFill>
                  <a:schemeClr val="bg1"/>
                </a:solidFill>
              </a:rPr>
              <a:t>SSMS</a:t>
            </a:r>
            <a:r>
              <a:rPr lang="ru-RU" dirty="0"/>
              <a:t>) е интегрирана </a:t>
            </a:r>
            <a:r>
              <a:rPr lang="ru-RU" b="1" dirty="0">
                <a:solidFill>
                  <a:schemeClr val="bg1"/>
                </a:solidFill>
              </a:rPr>
              <a:t>среда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Microsoft SQL Server </a:t>
            </a:r>
            <a:r>
              <a:rPr lang="ru-RU" dirty="0"/>
              <a:t>инфраструктурат</a:t>
            </a:r>
            <a:r>
              <a:rPr lang="bg-BG" dirty="0"/>
              <a:t>а</a:t>
            </a:r>
            <a:endParaRPr lang="en-US" dirty="0"/>
          </a:p>
          <a:p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конфигуриране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администриране</a:t>
            </a:r>
            <a:r>
              <a:rPr lang="ru-RU" dirty="0"/>
              <a:t> на всички компоненти в SQL Server</a:t>
            </a:r>
          </a:p>
          <a:p>
            <a:r>
              <a:rPr lang="ru-RU" dirty="0"/>
              <a:t>Може да се използва за </a:t>
            </a:r>
            <a:r>
              <a:rPr lang="ru-RU" b="1" dirty="0"/>
              <a:t>разполагане</a:t>
            </a:r>
            <a:r>
              <a:rPr lang="ru-RU" dirty="0"/>
              <a:t> и </a:t>
            </a:r>
            <a:r>
              <a:rPr lang="ru-RU" b="1" dirty="0"/>
              <a:t>управление</a:t>
            </a:r>
            <a:r>
              <a:rPr lang="ru-RU" dirty="0"/>
              <a:t> на </a:t>
            </a:r>
            <a:r>
              <a:rPr lang="ru-RU" b="1" dirty="0"/>
              <a:t>бази</a:t>
            </a:r>
            <a:r>
              <a:rPr lang="ru-RU" dirty="0"/>
              <a:t> </a:t>
            </a:r>
            <a:r>
              <a:rPr lang="ru-RU" b="1" dirty="0"/>
              <a:t>данни</a:t>
            </a:r>
            <a:r>
              <a:rPr lang="ru-RU" dirty="0"/>
              <a:t> както на </a:t>
            </a:r>
            <a:r>
              <a:rPr lang="ru-RU" b="1" dirty="0">
                <a:solidFill>
                  <a:schemeClr val="bg1"/>
                </a:solidFill>
              </a:rPr>
              <a:t>локални машини</a:t>
            </a:r>
            <a:r>
              <a:rPr lang="ru-RU" dirty="0"/>
              <a:t>, така и в </a:t>
            </a:r>
            <a:r>
              <a:rPr lang="ru-RU" b="1" dirty="0">
                <a:solidFill>
                  <a:schemeClr val="bg1"/>
                </a:solidFill>
              </a:rPr>
              <a:t>облака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бази данни</a:t>
            </a:r>
            <a:r>
              <a:rPr lang="ru-RU" dirty="0"/>
              <a:t>, </a:t>
            </a:r>
            <a:r>
              <a:rPr lang="ru-RU" b="1" dirty="0"/>
              <a:t>таблици</a:t>
            </a:r>
            <a:r>
              <a:rPr lang="ru-RU" dirty="0"/>
              <a:t>, </a:t>
            </a:r>
            <a:r>
              <a:rPr lang="ru-RU" b="1" dirty="0"/>
              <a:t>изгледи</a:t>
            </a:r>
            <a:r>
              <a:rPr lang="ru-RU" dirty="0"/>
              <a:t>, </a:t>
            </a:r>
            <a:r>
              <a:rPr lang="ru-RU" b="1" dirty="0"/>
              <a:t>индекси</a:t>
            </a:r>
            <a:r>
              <a:rPr lang="ru-RU" dirty="0"/>
              <a:t> и </a:t>
            </a:r>
            <a:r>
              <a:rPr lang="ru-RU" b="1" dirty="0"/>
              <a:t>други</a:t>
            </a:r>
            <a:r>
              <a:rPr lang="ru-RU" dirty="0"/>
              <a:t> обекти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dirty="0"/>
              <a:t>Натиснете </a:t>
            </a:r>
            <a:r>
              <a:rPr lang="bg-BG" b="1" dirty="0">
                <a:hlinkClick r:id="rId2"/>
              </a:rPr>
              <a:t>този линк</a:t>
            </a:r>
            <a:r>
              <a:rPr lang="bg-BG" dirty="0"/>
              <a:t>, чрез който ще инсталирате </a:t>
            </a:r>
            <a:r>
              <a:rPr lang="en-US" dirty="0"/>
              <a:t>SSMS</a:t>
            </a:r>
            <a:r>
              <a:rPr lang="ru-RU" dirty="0"/>
              <a:t> </a:t>
            </a:r>
          </a:p>
          <a:p>
            <a:pPr marR="0"/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линка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"</a:t>
            </a:r>
            <a:r>
              <a:rPr lang="en-US" b="1" dirty="0"/>
              <a:t>Free Download for SQL Server Management Studio</a:t>
            </a:r>
            <a:r>
              <a:rPr lang="ru-RU" b="1" dirty="0"/>
              <a:t> (</a:t>
            </a:r>
            <a:r>
              <a:rPr lang="en-US" b="1" dirty="0"/>
              <a:t>SSMS</a:t>
            </a:r>
            <a:r>
              <a:rPr lang="ru-RU" b="1" dirty="0"/>
              <a:t>)</a:t>
            </a:r>
            <a:r>
              <a:rPr lang="ru-RU" dirty="0"/>
              <a:t>" (трябва да е </a:t>
            </a:r>
            <a:r>
              <a:rPr lang="ru-RU" b="1" dirty="0"/>
              <a:t>под</a:t>
            </a:r>
            <a:r>
              <a:rPr lang="ru-RU" dirty="0"/>
              <a:t> заглавието </a:t>
            </a:r>
            <a:r>
              <a:rPr lang="bg-BG" dirty="0"/>
              <a:t>"</a:t>
            </a:r>
            <a:r>
              <a:rPr lang="en-US" b="1" dirty="0"/>
              <a:t>Download SSMS</a:t>
            </a:r>
            <a:r>
              <a:rPr lang="bg-BG" dirty="0"/>
              <a:t>"</a:t>
            </a:r>
            <a:r>
              <a:rPr lang="ru-RU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(1)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344CEB-0A38-4ED8-95CE-368CFAD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5" y="4329000"/>
            <a:ext cx="8431970" cy="1754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AA1D6-B2D9-CE68-6008-754F0EC3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F6E2-5B0D-74BA-F46C-ED827719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Отворете </a:t>
            </a:r>
            <a:r>
              <a:rPr lang="ru-RU" b="1" dirty="0"/>
              <a:t>изтегления</a:t>
            </a:r>
            <a:r>
              <a:rPr lang="ru-RU" dirty="0"/>
              <a:t> файл</a:t>
            </a:r>
            <a:r>
              <a:rPr lang="en-US" dirty="0"/>
              <a:t>. </a:t>
            </a:r>
            <a:r>
              <a:rPr lang="en-US" dirty="0" err="1"/>
              <a:t>Сега</a:t>
            </a:r>
            <a:r>
              <a:rPr lang="en-US" dirty="0"/>
              <a:t> </a:t>
            </a:r>
            <a:r>
              <a:rPr lang="en-US" dirty="0" err="1"/>
              <a:t>трябва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видите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екрана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инсталиране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/>
              <a:t>Microsoft SQL Server Management Studio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Azure Data Studio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EEFF8-2B22-740E-2639-6BC4081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C6808-368C-B822-3020-DF8D77011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28" y="2620879"/>
            <a:ext cx="4500000" cy="3886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5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B2D393E-A98F-8BFF-B779-0A47671F389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Писане на скрипт</a:t>
            </a: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Създаване на база данни чрез </a:t>
            </a:r>
            <a:r>
              <a:rPr lang="en-US" dirty="0"/>
              <a:t>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51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За да се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една </a:t>
            </a:r>
            <a:r>
              <a:rPr lang="bg-BG" b="1" dirty="0"/>
              <a:t>база данни </a:t>
            </a:r>
            <a:r>
              <a:rPr lang="bg-BG" dirty="0"/>
              <a:t>чрез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/>
              <a:t> </a:t>
            </a:r>
            <a:r>
              <a:rPr lang="bg-BG" dirty="0"/>
              <a:t>скрипт е необходимо той да бъде </a:t>
            </a:r>
            <a:r>
              <a:rPr lang="bg-BG" b="1" dirty="0"/>
              <a:t>структуриран</a:t>
            </a:r>
            <a:r>
              <a:rPr lang="bg-BG" dirty="0"/>
              <a:t> по следния начин:</a:t>
            </a:r>
            <a:br>
              <a:rPr lang="bg-BG" dirty="0"/>
            </a:br>
            <a:br>
              <a:rPr lang="bg-BG" dirty="0"/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Rectangle 5">
            <a:hlinkClick r:id="rId2"/>
            <a:extLst>
              <a:ext uri="{FF2B5EF4-FFF2-40B4-BE49-F238E27FC236}">
                <a16:creationId xmlns:a16="http://schemas.microsoft.com/office/drawing/2014/main" id="{FCFFBFB8-3759-ED51-D833-ED782D0B7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203" y="2815990"/>
            <a:ext cx="634500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DATABASE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TravelCompany;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USE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TravelCompany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TABLE 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Customers 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…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5AE817D0-F70B-DA7A-07F1-C6D349E46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797" y="2882769"/>
            <a:ext cx="3150000" cy="546231"/>
          </a:xfrm>
          <a:prstGeom prst="wedgeRoundRectCallout">
            <a:avLst>
              <a:gd name="adj1" fmla="val -59139"/>
              <a:gd name="adj2" fmla="val -52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базата данни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C2EBE44-DE6D-C743-8C9B-D621CDF0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816" y="3620841"/>
            <a:ext cx="4500000" cy="945000"/>
          </a:xfrm>
          <a:prstGeom prst="wedgeRoundRectCallout">
            <a:avLst>
              <a:gd name="adj1" fmla="val -56817"/>
              <a:gd name="adj2" fmla="val -152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Посочваме, че ще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новосъздадената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база данни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E867AC2-3131-92BE-A6D9-9C384876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701" y="5437427"/>
            <a:ext cx="3320299" cy="556573"/>
          </a:xfrm>
          <a:prstGeom prst="wedgeRoundRectCallout">
            <a:avLst>
              <a:gd name="adj1" fmla="val -34713"/>
              <a:gd name="adj2" fmla="val -809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таблици</a:t>
            </a:r>
          </a:p>
        </p:txBody>
      </p:sp>
    </p:spTree>
    <p:extLst>
      <p:ext uri="{BB962C8B-B14F-4D97-AF65-F5344CB8AC3E}">
        <p14:creationId xmlns:p14="http://schemas.microsoft.com/office/powerpoint/2010/main" val="1159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</a:t>
            </a:r>
            <a:r>
              <a:rPr lang="bg-BG" b="1" dirty="0"/>
              <a:t>десен</a:t>
            </a:r>
            <a:r>
              <a:rPr lang="bg-BG" dirty="0"/>
              <a:t> </a:t>
            </a:r>
            <a:r>
              <a:rPr lang="bg-BG" b="1" dirty="0"/>
              <a:t>бутон</a:t>
            </a:r>
            <a:r>
              <a:rPr lang="bg-BG" dirty="0"/>
              <a:t> върху </a:t>
            </a:r>
            <a:r>
              <a:rPr lang="en-US" b="1" dirty="0">
                <a:latin typeface="Consolas" panose="020B0609020204030204" pitchFamily="49" charset="0"/>
              </a:rPr>
              <a:t>Databases</a:t>
            </a:r>
            <a:r>
              <a:rPr lang="en-US" dirty="0"/>
              <a:t>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New Database…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F9540-A48F-F86B-3D99-CEB4CED7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8" y="2889000"/>
            <a:ext cx="4788084" cy="31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5908-B60E-CCA7-20F7-64DF23E62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4C4-C482-0DC8-4690-993986072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b="1" dirty="0"/>
              <a:t>името</a:t>
            </a:r>
            <a:r>
              <a:rPr lang="bg-BG" dirty="0"/>
              <a:t> на базата данни и натиснете </a:t>
            </a:r>
            <a:r>
              <a:rPr lang="ru-RU" dirty="0"/>
              <a:t>[</a:t>
            </a:r>
            <a:r>
              <a:rPr lang="bg-BG" b="1" dirty="0">
                <a:latin typeface="Consolas" panose="020B0609020204030204" pitchFamily="49" charset="0"/>
              </a:rPr>
              <a:t>OK</a:t>
            </a:r>
            <a:r>
              <a:rPr lang="ru-RU" dirty="0"/>
              <a:t>]</a:t>
            </a:r>
            <a:r>
              <a:rPr lang="bg-BG" dirty="0"/>
              <a:t>. Това ще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вашата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A84F1-B32E-11CD-F7C4-3C4F0F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C8E3-2484-196A-C7AB-E4B12A0A0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5" y="2439306"/>
            <a:ext cx="4534950" cy="40831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върху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] </a:t>
            </a:r>
            <a:r>
              <a:rPr lang="bg-BG" dirty="0"/>
              <a:t>до името на базата данни, която се визуализира в листа с бази данни</a:t>
            </a:r>
            <a:endParaRPr lang="en-US" dirty="0"/>
          </a:p>
          <a:p>
            <a:r>
              <a:rPr lang="bg-BG" dirty="0"/>
              <a:t>Натиснете с </a:t>
            </a:r>
            <a:r>
              <a:rPr lang="bg-BG" b="1" dirty="0"/>
              <a:t>десен бутон </a:t>
            </a:r>
            <a:r>
              <a:rPr lang="bg-BG" dirty="0"/>
              <a:t>върху </a:t>
            </a:r>
            <a:r>
              <a:rPr lang="en-US" dirty="0"/>
              <a:t>Tables </a:t>
            </a:r>
            <a:r>
              <a:rPr lang="bg-BG" dirty="0"/>
              <a:t>и изберете</a:t>
            </a:r>
            <a:r>
              <a:rPr lang="en-US" dirty="0"/>
              <a:t> [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] -&gt;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Table…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3BBCB-CB93-6695-9D6F-47E99FC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3807746"/>
            <a:ext cx="4486901" cy="18671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6F4EC-680B-E0A2-7C9C-EBCC0873E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F402-8C74-A96D-47A1-63147DE4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r>
              <a:rPr lang="bg-BG" dirty="0"/>
              <a:t> и им задайте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b="1" dirty="0"/>
              <a:t>Ctrl</a:t>
            </a:r>
            <a:r>
              <a:rPr lang="ru-RU" b="1" dirty="0"/>
              <a:t> + </a:t>
            </a:r>
            <a:r>
              <a:rPr lang="en-US" b="1" dirty="0"/>
              <a:t>S </a:t>
            </a:r>
            <a:r>
              <a:rPr lang="bg-BG" dirty="0"/>
              <a:t>и задайте име на таблицата.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OK</a:t>
            </a:r>
            <a:r>
              <a:rPr lang="en-US" dirty="0"/>
              <a:t>]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FD29A-ED48-09DF-CBB6-101521C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(2)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25EA626-1E9D-3B38-C4F2-7EEF6BB1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00" y="2214000"/>
            <a:ext cx="4545000" cy="166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E1BE6E-1D59-F1EE-784E-19D635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23" y="4896875"/>
            <a:ext cx="2494354" cy="1502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1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1562</Words>
  <Application>Microsoft Office PowerPoint</Application>
  <PresentationFormat>Widescreen</PresentationFormat>
  <Paragraphs>272</Paragraphs>
  <Slides>40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SSMS</vt:lpstr>
      <vt:lpstr>Инсталация на SSMS (1)</vt:lpstr>
      <vt:lpstr>Инсталация на SSMS (2)</vt:lpstr>
      <vt:lpstr>Свързване</vt:lpstr>
      <vt:lpstr>Създаване на база данни чрез SQL</vt:lpstr>
      <vt:lpstr>SQL скрипт</vt:lpstr>
      <vt:lpstr>Работа с таблици и данни в MS SQL Server</vt:lpstr>
      <vt:lpstr>Създаване на база данни (1)</vt:lpstr>
      <vt:lpstr>Създаване на база данни (2)</vt:lpstr>
      <vt:lpstr>Създаване на таблица (1)</vt:lpstr>
      <vt:lpstr>Създаване на таблица (2)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137</cp:revision>
  <dcterms:created xsi:type="dcterms:W3CDTF">2018-05-23T13:08:44Z</dcterms:created>
  <dcterms:modified xsi:type="dcterms:W3CDTF">2024-07-15T12:02:43Z</dcterms:modified>
  <cp:category>db;databases;sql;programming;computer programming;software development</cp:category>
</cp:coreProperties>
</file>