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730" r:id="rId4"/>
    <p:sldId id="728" r:id="rId5"/>
    <p:sldId id="420" r:id="rId6"/>
    <p:sldId id="733" r:id="rId7"/>
    <p:sldId id="729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0" r:id="rId17"/>
    <p:sldId id="271" r:id="rId18"/>
    <p:sldId id="272" r:id="rId19"/>
    <p:sldId id="267" r:id="rId20"/>
    <p:sldId id="268" r:id="rId21"/>
    <p:sldId id="269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504" r:id="rId36"/>
    <p:sldId id="5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602951C-73DD-4C53-B140-35D443D3D4E0}">
          <p14:sldIdLst>
            <p14:sldId id="256"/>
            <p14:sldId id="257"/>
          </p14:sldIdLst>
        </p14:section>
        <p14:section name="Структури от данни" id="{50FB6B64-BB3E-40A7-9088-6C50F9E38BF7}">
          <p14:sldIdLst>
            <p14:sldId id="730"/>
            <p14:sldId id="728"/>
            <p14:sldId id="420"/>
            <p14:sldId id="733"/>
            <p14:sldId id="729"/>
          </p14:sldIdLst>
        </p14:section>
        <p14:section name="Стек" id="{F8C23831-3AAC-4526-BAE7-4154FEA01FCA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0"/>
            <p14:sldId id="271"/>
            <p14:sldId id="272"/>
            <p14:sldId id="267"/>
            <p14:sldId id="268"/>
            <p14:sldId id="269"/>
            <p14:sldId id="273"/>
            <p14:sldId id="274"/>
          </p14:sldIdLst>
        </p14:section>
        <p14:section name="Опашка" id="{38CDCFA1-40FB-4C1D-A606-262E7D92DA40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Обобщение" id="{FA9AD39C-A1D5-4DF5-A228-AF86A2F9F552}">
          <p14:sldIdLst>
            <p14:sldId id="285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3" autoAdjust="0"/>
    <p:restoredTop sz="95238" autoAdjust="0"/>
  </p:normalViewPr>
  <p:slideViewPr>
    <p:cSldViewPr showGuides="1">
      <p:cViewPr varScale="1">
        <p:scale>
          <a:sx n="117" d="100"/>
          <a:sy n="117" d="100"/>
        </p:scale>
        <p:origin x="848" y="1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956E7C9-79EE-5C7D-508E-08D48655BA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47444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F952F24-C60A-D5D8-68F8-68D9A84A3C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52473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69A1AC6-61B7-6FA0-341A-95EB6B6C65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44256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9E8DECB-66E2-2E3C-989A-7FCE15568D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00612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1E46B9F-A802-2E4E-8B83-5BB820B451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78553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76F599B-13DF-C76B-3BF4-62D6409FD4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8443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0D8BD6B-A765-8D3B-CE5E-D00FC8FB16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39501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8969710-A345-4C11-F14B-4E5B48FA82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946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B973BAB-61A5-BFE4-EB85-E83AA13E58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3302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29234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8524429-6884-5EC9-65BF-FED6A69066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3419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3#0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3#1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3#2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3#3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3#4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153#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6390120" y="5949000"/>
            <a:ext cx="5248260" cy="341313"/>
          </a:xfrm>
        </p:spPr>
        <p:txBody>
          <a:bodyPr/>
          <a:lstStyle/>
          <a:p>
            <a:r>
              <a:rPr lang="bg-BG" sz="2350" dirty="0"/>
              <a:t>Софтуерни и хардуерни науки</a:t>
            </a:r>
            <a:endParaRPr lang="bg-BG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390122" y="5544000"/>
            <a:ext cx="5248260" cy="374236"/>
          </a:xfrm>
        </p:spPr>
        <p:txBody>
          <a:bodyPr>
            <a:normAutofit fontScale="85000" lnSpcReduction="20000"/>
          </a:bodyPr>
          <a:lstStyle/>
          <a:p>
            <a:r>
              <a:rPr lang="bg-BG" sz="2750" dirty="0">
                <a:solidFill>
                  <a:srgbClr val="234465"/>
                </a:solidFill>
              </a:rPr>
              <a:t>Курс "</a:t>
            </a:r>
            <a:r>
              <a:rPr lang="ru-RU" sz="275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750" dirty="0">
                <a:solidFill>
                  <a:srgbClr val="234465"/>
                </a:solidFill>
              </a:rPr>
              <a:t>"</a:t>
            </a:r>
            <a:endParaRPr lang="bg-BG" sz="2800" dirty="0">
              <a:solidFill>
                <a:srgbClr val="234465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34045" y="5877444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6056954" cy="724904"/>
          </a:xfrm>
        </p:spPr>
        <p:txBody>
          <a:bodyPr/>
          <a:lstStyle/>
          <a:p>
            <a:r>
              <a:rPr lang="bg-BG" sz="195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550" dirty="0">
                <a:ea typeface="+mn-lt"/>
                <a:cs typeface="+mn-lt"/>
              </a:rPr>
              <a:t>Последователност от елементи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50" dirty="0"/>
              <a:t>Стек и опашка</a:t>
            </a:r>
            <a:endParaRPr lang="bg-B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6906000" y="2406501"/>
            <a:ext cx="5532165" cy="2044998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0</a:t>
              </a:r>
              <a:endParaRPr lang="en-US" sz="3999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1</a:t>
              </a:r>
              <a:endParaRPr lang="en-US" sz="3999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2</a:t>
              </a:r>
              <a:endParaRPr lang="en-US" sz="3999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3</a:t>
              </a:r>
              <a:endParaRPr lang="en-US" sz="3999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4</a:t>
              </a:r>
              <a:endParaRPr lang="en-US" sz="3999" dirty="0"/>
            </a:p>
          </p:txBody>
        </p:sp>
      </p:grpSp>
    </p:spTree>
    <p:extLst>
      <p:ext uri="{BB962C8B-B14F-4D97-AF65-F5344CB8AC3E}">
        <p14:creationId xmlns:p14="http://schemas.microsoft.com/office/powerpoint/2010/main" val="328332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4877116" y="2944869"/>
            <a:ext cx="1828324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22032" y="1497446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22031" y="1497446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22031" y="1497446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621" rtl="0">
              <a:lnSpc>
                <a:spcPct val="90000"/>
              </a:lnSpc>
              <a:spcBef>
                <a:spcPct val="0"/>
              </a:spcBef>
            </a:pPr>
            <a:r>
              <a:rPr lang="en-US" sz="375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Push() –</a:t>
            </a:r>
            <a:r>
              <a:rPr lang="bg-BG" sz="375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 </a:t>
            </a:r>
            <a:r>
              <a:rPr lang="en-US" sz="3750" b="1" kern="1200" dirty="0">
                <a:solidFill>
                  <a:schemeClr val="bg2"/>
                </a:solidFill>
                <a:latin typeface="+mj-lt"/>
                <a:ea typeface="+mn-ea"/>
                <a:cs typeface="Calibri"/>
              </a:rPr>
              <a:t>Вкарване</a:t>
            </a:r>
            <a:r>
              <a:rPr lang="en-US" sz="3750" b="1" kern="1200" dirty="0">
                <a:solidFill>
                  <a:schemeClr val="bg2"/>
                </a:solidFill>
                <a:latin typeface="Calibri"/>
              </a:rPr>
              <a:t> на елемент в края</a:t>
            </a:r>
            <a:endParaRPr lang="en-US" sz="3750" b="1" kern="1200" dirty="0">
              <a:solidFill>
                <a:schemeClr val="bg2"/>
              </a:solidFill>
              <a:latin typeface="Calibri"/>
              <a:cs typeface="Calibri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9733" y="3407029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7117" y="2971919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199" b="1" dirty="0"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19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6EEBCB3-C16E-EB5E-A1FE-A58D3ECF2D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010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4877116" y="2944869"/>
            <a:ext cx="1828324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985086" y="3656638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5087" y="4344979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5088" y="5032205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621" rtl="0">
              <a:lnSpc>
                <a:spcPct val="90000"/>
              </a:lnSpc>
              <a:spcBef>
                <a:spcPct val="0"/>
              </a:spcBef>
            </a:pPr>
            <a:r>
              <a:rPr lang="en-US" sz="315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Pop() – Премахане и връщане на последния елемент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733" y="3407029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3764" y="3335463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7117" y="2971919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Stack&lt;int&gt;</a:t>
            </a:r>
          </a:p>
          <a:p>
            <a:endParaRPr lang="en-US" sz="19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ADCCF4D-4F76-C646-D065-A0F37807C0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56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1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4877116" y="2944869"/>
            <a:ext cx="1828324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5088" y="5032205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7117" y="2971919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Stack&lt;int&gt;</a:t>
            </a:r>
          </a:p>
          <a:p>
            <a:endParaRPr lang="en-US" sz="1999" dirty="0"/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733" y="3407029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4985086" y="5032205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97536" y="-8630"/>
            <a:ext cx="9575103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375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Peek() </a:t>
            </a:r>
            <a:r>
              <a:rPr lang="bg-BG" sz="375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375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 Връщане на последния елемент</a:t>
            </a:r>
            <a:endParaRPr lang="en-US" sz="3799" b="1" dirty="0">
              <a:solidFill>
                <a:schemeClr val="bg2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043D925-9CF8-E63A-DF55-5B3B3F0AFF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136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162 L -0.00065 -0.24027 C -0.00065 -0.34722 0.06148 -0.47939 0.11188 -0.47939 L 0.22428 -0.47939 " pathEditMode="relative" rAng="16200000" ptsTypes="AA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40" y="-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0C8378-A935-456E-9D60-5FB9D10EC9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Създайте програма, която:</a:t>
            </a:r>
            <a:endParaRPr lang="bg-BG" dirty="0"/>
          </a:p>
          <a:p>
            <a:pPr lvl="1" indent="-360045"/>
            <a:r>
              <a:rPr lang="en-US" sz="3400" dirty="0"/>
              <a:t>Чете </a:t>
            </a:r>
            <a:r>
              <a:rPr lang="en-US" sz="3400" b="1" dirty="0">
                <a:solidFill>
                  <a:schemeClr val="bg1"/>
                </a:solidFill>
              </a:rPr>
              <a:t>вход от низ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Обръща</a:t>
            </a:r>
            <a:r>
              <a:rPr lang="en-US" sz="3400" dirty="0"/>
              <a:t> го чрез </a:t>
            </a:r>
            <a:r>
              <a:rPr lang="en-US" sz="3400" b="1" dirty="0">
                <a:solidFill>
                  <a:schemeClr val="bg1"/>
                </a:solidFill>
              </a:rPr>
              <a:t>стек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bg-BG" sz="3950" dirty="0"/>
              <a:t>Обърнат</a:t>
            </a:r>
            <a:r>
              <a:rPr lang="en-US" sz="3950" dirty="0"/>
              <a:t> низ</a:t>
            </a: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127449" y="3534030"/>
            <a:ext cx="2285405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I Love C#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305586" y="3534030"/>
            <a:ext cx="2459809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#C evoL I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622352" y="3653294"/>
            <a:ext cx="473738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127448" y="4584328"/>
            <a:ext cx="3999458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Stacks and Queues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119582" y="4584328"/>
            <a:ext cx="402886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seueuQ dna skcatS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398611" y="4703567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D6E87C7-DF4B-E286-C886-492C172C01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657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Решение: </a:t>
            </a:r>
            <a:r>
              <a:rPr lang="bg-BG" sz="3950" dirty="0"/>
              <a:t>Обърнат</a:t>
            </a:r>
            <a:r>
              <a:rPr lang="en-US" sz="3950" dirty="0">
                <a:ea typeface="+mj-lt"/>
                <a:cs typeface="+mj-lt"/>
              </a:rPr>
              <a:t> низ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42396" y="1269000"/>
            <a:ext cx="10707211" cy="49565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Stack&lt;char&gt;()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foreach (var ch in input)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while (stack.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Console.Write(stack.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670098-61F6-4EC1-8CAA-24FCEF06A645}"/>
              </a:ext>
            </a:extLst>
          </p:cNvPr>
          <p:cNvSpPr txBox="1"/>
          <p:nvPr/>
        </p:nvSpPr>
        <p:spPr>
          <a:xfrm>
            <a:off x="763389" y="6354000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>
                <a:ea typeface="+mn-lt"/>
                <a:cs typeface="+mn-lt"/>
              </a:rPr>
              <a:t>Тествайте решението</a:t>
            </a:r>
            <a:r>
              <a:rPr lang="bg-BG" sz="1750" dirty="0">
                <a:ea typeface="+mn-lt"/>
                <a:cs typeface="+mn-lt"/>
              </a:rPr>
              <a:t> си</a:t>
            </a:r>
            <a:r>
              <a:rPr lang="en-US" sz="1750" dirty="0">
                <a:ea typeface="+mn-lt"/>
                <a:cs typeface="+mn-lt"/>
              </a:rPr>
              <a:t> в Judge</a:t>
            </a:r>
            <a:r>
              <a:rPr lang="en-US" sz="1750" dirty="0"/>
              <a:t>: </a:t>
            </a:r>
            <a:r>
              <a:rPr lang="en-US" sz="1750" u="sng" dirty="0">
                <a:hlinkClick r:id="rId2"/>
              </a:rPr>
              <a:t>https://judge.softuni.org/Contests/Practice/Index/4153#0</a:t>
            </a:r>
            <a:endParaRPr lang="en-US" sz="17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72B94E6-4AC0-E1D0-5142-9AEA90A4E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839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Стек – Методи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06000" y="1359001"/>
            <a:ext cx="9962150" cy="4944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/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itchFamily="49" charset="0"/>
                <a:cs typeface="Consolas" pitchFamily="49" charset="0"/>
              </a:rPr>
              <a:t>Stack&lt;int&gt; stack = new Stack&lt;int&gt;();</a:t>
            </a:r>
            <a:endParaRPr lang="bg-BG" sz="3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 count = stack.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 exists = stack.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 array = stack.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A8BE2755-DD43-4BBD-A53A-87E40190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857" y="3834000"/>
            <a:ext cx="3632030" cy="539742"/>
          </a:xfrm>
          <a:prstGeom prst="wedgeRoundRectCallout">
            <a:avLst>
              <a:gd name="adj1" fmla="val -63849"/>
              <a:gd name="adj2" fmla="val 13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a typeface="+mn-lt"/>
                <a:cs typeface="+mn-lt"/>
              </a:rPr>
              <a:t>Превръща стека в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масив</a:t>
            </a:r>
            <a:endParaRPr lang="bg-BG" sz="2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5777F8E0-74BE-4B58-A63F-5981A6BC8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828" y="4716699"/>
            <a:ext cx="4001532" cy="595185"/>
          </a:xfrm>
          <a:prstGeom prst="wedgeRoundRectCallout">
            <a:avLst>
              <a:gd name="adj1" fmla="val -74723"/>
              <a:gd name="adj2" fmla="val -15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Премахва</a:t>
            </a:r>
            <a:r>
              <a:rPr lang="en-US" sz="2400" b="1" dirty="0">
                <a:solidFill>
                  <a:srgbClr val="FFFFFF"/>
                </a:solidFill>
              </a:rPr>
              <a:t> всички елементи 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239B825E-9D70-48CE-8665-7476E9704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5538" y="5558639"/>
            <a:ext cx="4772635" cy="595184"/>
          </a:xfrm>
          <a:prstGeom prst="wedgeRoundRectCallout">
            <a:avLst>
              <a:gd name="adj1" fmla="val -65097"/>
              <a:gd name="adj2" fmla="val -361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Преоразмерява</a:t>
            </a:r>
            <a:r>
              <a:rPr lang="en-US" sz="2400" b="1" dirty="0">
                <a:solidFill>
                  <a:srgbClr val="FFFFFF"/>
                </a:solidFill>
                <a:cs typeface="Calibri"/>
              </a:rPr>
              <a:t> вътрешния масив</a:t>
            </a:r>
          </a:p>
        </p:txBody>
      </p:sp>
      <p:sp>
        <p:nvSpPr>
          <p:cNvPr id="2" name="AutoShape 6">
            <a:extLst>
              <a:ext uri="{FF2B5EF4-FFF2-40B4-BE49-F238E27FC236}">
                <a16:creationId xmlns:a16="http://schemas.microsoft.com/office/drawing/2014/main" id="{C07DE55F-537E-FD10-6BB9-BD8192CB5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570" y="2034258"/>
            <a:ext cx="4001531" cy="539742"/>
          </a:xfrm>
          <a:prstGeom prst="wedgeRoundRectCallout">
            <a:avLst>
              <a:gd name="adj1" fmla="val -77827"/>
              <a:gd name="adj2" fmla="val 723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a typeface="+mn-lt"/>
                <a:cs typeface="+mn-lt"/>
              </a:rPr>
              <a:t>Връща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броя</a:t>
            </a:r>
            <a:r>
              <a:rPr lang="bg-BG" sz="2400" b="1" dirty="0">
                <a:solidFill>
                  <a:srgbClr val="FFFFFF"/>
                </a:solidFill>
                <a:ea typeface="+mn-lt"/>
                <a:cs typeface="+mn-lt"/>
              </a:rPr>
              <a:t> на елементите</a:t>
            </a:r>
            <a:endParaRPr lang="bg-BG" sz="2400" dirty="0"/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E4AB8CAC-A7F3-2664-627B-0469ED79D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1119" y="2790353"/>
            <a:ext cx="3632031" cy="818647"/>
          </a:xfrm>
          <a:prstGeom prst="wedgeRoundRectCallout">
            <a:avLst>
              <a:gd name="adj1" fmla="val -57540"/>
              <a:gd name="adj2" fmla="val 251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a typeface="+mn-lt"/>
                <a:cs typeface="+mn-lt"/>
              </a:rPr>
              <a:t>Проверява дали стекът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съдържа елемента</a:t>
            </a:r>
            <a:endParaRPr lang="bg-BG" sz="2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22EBEC3-515D-ED25-DA0E-EF483763EA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43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B93911-FAA1-45B7-B4B1-345F64D17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buClr>
                <a:schemeClr val="tx1"/>
              </a:buClr>
            </a:pPr>
            <a:r>
              <a:rPr lang="en-US" sz="3600" dirty="0">
                <a:solidFill>
                  <a:srgbClr val="234465"/>
                </a:solidFill>
              </a:rPr>
              <a:t>Пресметнете </a:t>
            </a:r>
            <a:r>
              <a:rPr lang="en-US" sz="3600" b="1" dirty="0">
                <a:solidFill>
                  <a:schemeClr val="bg1"/>
                </a:solidFill>
              </a:rPr>
              <a:t>сумата на числата от стека</a:t>
            </a:r>
            <a:endParaRPr lang="bg-BG" dirty="0">
              <a:solidFill>
                <a:schemeClr val="bg1"/>
              </a:solidFill>
            </a:endParaRPr>
          </a:p>
          <a:p>
            <a:pPr marL="899795" lvl="1" indent="-456565">
              <a:buClr>
                <a:schemeClr val="tx1"/>
              </a:buClr>
            </a:pPr>
            <a:r>
              <a:rPr lang="en-US" sz="3400" dirty="0">
                <a:cs typeface="Calibri"/>
              </a:rPr>
              <a:t>Преди това ще получавате команди </a:t>
            </a:r>
            <a:endParaRPr lang="bg-BG" sz="3400" dirty="0">
              <a:solidFill>
                <a:srgbClr val="234465"/>
              </a:solidFill>
              <a:cs typeface="Calibri"/>
            </a:endParaRPr>
          </a:p>
          <a:p>
            <a:pPr marL="1255395" lvl="2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b="1" dirty="0"/>
              <a:t>:</a:t>
            </a:r>
            <a:r>
              <a:rPr lang="en-US" sz="3200" dirty="0"/>
              <a:t> добавя две числа</a:t>
            </a:r>
            <a:endParaRPr lang="en-US" dirty="0"/>
          </a:p>
          <a:p>
            <a:pPr marL="1255395" lvl="2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: премахва n на брой числа</a:t>
            </a:r>
            <a:endParaRPr lang="en-US" sz="320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Задача: Сума на стек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509301" y="4267420"/>
            <a:ext cx="1677593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anose="020B0609020204030204" pitchFamily="49" charset="0"/>
              </a:rPr>
              <a:t>1 2 3 4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adD 5 6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REmove 3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eNd</a:t>
            </a:r>
            <a:endParaRPr lang="en-US" sz="3999" b="1" noProof="1">
              <a:latin typeface="Consolas" panose="020B0609020204030204" pitchFamily="49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263338" y="4821275"/>
            <a:ext cx="1447423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Sum: 6</a:t>
            </a:r>
            <a:endParaRPr lang="it-IT" sz="3999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488248" y="490191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245362" y="4082802"/>
            <a:ext cx="2046942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anose="020B0609020204030204" pitchFamily="49" charset="0"/>
              </a:rPr>
              <a:t>3 5 8 4 1 9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add 19 32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remove 10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add 89 22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end</a:t>
            </a:r>
            <a:endParaRPr lang="en-US" sz="4799" b="1" noProof="1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9368749" y="4821275"/>
            <a:ext cx="1675963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Sum: 192</a:t>
            </a:r>
            <a:endParaRPr lang="it-IT" sz="3999" b="1" noProof="1">
              <a:latin typeface="Consolas" panose="020B0609020204030204" pitchFamily="49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8593658" y="490191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87B2597-28D2-45B9-A900-8811920710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684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26" grpId="0" animBg="1"/>
      <p:bldP spid="27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Решение: </a:t>
            </a:r>
            <a:r>
              <a:rPr lang="en-US" sz="3950" dirty="0">
                <a:ea typeface="+mj-lt"/>
                <a:cs typeface="+mj-lt"/>
              </a:rPr>
              <a:t>Сума на стек (1)</a:t>
            </a:r>
            <a:endParaRPr lang="bg-BG" sz="3950" dirty="0">
              <a:cs typeface="Calibri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91944" y="1336536"/>
            <a:ext cx="11771705" cy="51704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var input =    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	Console.ReadLine().Split().Select(int.Parse).ToArray();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Stack&lt;int&gt; stack = new Stack&lt;int&gt;(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input</a:t>
            </a:r>
            <a:r>
              <a:rPr lang="en-US" sz="2550" b="1" noProof="1">
                <a:latin typeface="Consolas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var commandInfo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while (commandInfo != "end")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var tokens = commandInfo.Split();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var command = tokens[0].ToLower();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if (command == "add")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   // TODO:</a:t>
            </a:r>
            <a:r>
              <a:rPr lang="bg-BG" sz="25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 Добавете числата</a:t>
            </a:r>
            <a:endParaRPr lang="bg-BG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else if(…)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82FCC83-5545-D6BC-24D5-72998B849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895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62443" y="1179000"/>
            <a:ext cx="11067117" cy="51707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else if(command == "remove")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</a:t>
            </a:r>
            <a:r>
              <a:rPr lang="en-US" sz="2599" b="1" noProof="1">
                <a:latin typeface="Consolas" panose="020B0609020204030204" pitchFamily="49" charset="0"/>
              </a:rPr>
              <a:t>var</a:t>
            </a:r>
            <a:r>
              <a:rPr lang="en-US" sz="2599" b="1" dirty="0">
                <a:latin typeface="Consolas" panose="020B0609020204030204" pitchFamily="49" charset="0"/>
              </a:rPr>
              <a:t> countOfRemovedNums = int.Parse(tokens[1]);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if (stack.Count &lt; countOfRemovedNums)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  </a:t>
            </a:r>
            <a:r>
              <a:rPr lang="en-US" sz="2599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2599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for (int i = 0; i &lt; countOfRemovedNums;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  </a:t>
            </a:r>
            <a:r>
              <a:rPr lang="en-US" sz="2599" b="1" noProof="1">
                <a:latin typeface="Consolas" panose="020B0609020204030204" pitchFamily="49" charset="0"/>
              </a:rPr>
              <a:t>stack.Pop();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  commandInfo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var sum = stack.Sum();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Console.WriteLine($"Sum: {sum}");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>
                <a:ea typeface="+mj-lt"/>
                <a:cs typeface="+mj-lt"/>
              </a:rPr>
              <a:t>Сума на стек</a:t>
            </a:r>
            <a:r>
              <a:rPr lang="en-US" sz="3950" dirty="0"/>
              <a:t> (2)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D9AC15-802F-4F4F-A1B9-C62F084FA079}"/>
              </a:ext>
            </a:extLst>
          </p:cNvPr>
          <p:cNvSpPr txBox="1"/>
          <p:nvPr/>
        </p:nvSpPr>
        <p:spPr>
          <a:xfrm>
            <a:off x="763389" y="6344764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>
                <a:ea typeface="+mn-lt"/>
                <a:cs typeface="+mn-lt"/>
              </a:rPr>
              <a:t>Тествайте решението</a:t>
            </a:r>
            <a:r>
              <a:rPr lang="bg-BG" sz="1750" dirty="0">
                <a:ea typeface="+mn-lt"/>
                <a:cs typeface="+mn-lt"/>
              </a:rPr>
              <a:t> си</a:t>
            </a:r>
            <a:r>
              <a:rPr lang="en-US" sz="1750" dirty="0">
                <a:ea typeface="+mn-lt"/>
                <a:cs typeface="+mn-lt"/>
              </a:rPr>
              <a:t> в Judge: </a:t>
            </a:r>
            <a:r>
              <a:rPr lang="en-US" sz="1750" u="sng" dirty="0">
                <a:hlinkClick r:id="rId2"/>
              </a:rPr>
              <a:t>https://judge.softuni.org/Contests/Practice/Index/4153#1</a:t>
            </a:r>
            <a:endParaRPr lang="en-US" sz="17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D183E85-F0EF-050B-EA14-A02E161BF1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461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379590" cy="5561125"/>
          </a:xfrm>
          <a:noFill/>
          <a:ln>
            <a:noFill/>
          </a:ln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>
                <a:ea typeface="+mn-lt"/>
                <a:cs typeface="+mn-lt"/>
              </a:rPr>
              <a:t>Създайте 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прост </a:t>
            </a:r>
            <a:r>
              <a:rPr lang="bg-BG" sz="3600" b="1" dirty="0">
                <a:solidFill>
                  <a:schemeClr val="bg1"/>
                </a:solidFill>
                <a:ea typeface="+mn-lt"/>
                <a:cs typeface="+mn-lt"/>
              </a:rPr>
              <a:t>калкулатор</a:t>
            </a:r>
            <a:r>
              <a:rPr lang="en-US" sz="3600" dirty="0">
                <a:ea typeface="+mn-lt"/>
                <a:cs typeface="+mn-lt"/>
              </a:rPr>
              <a:t>, който може да пресмята 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ea typeface="+mn-lt"/>
                <a:cs typeface="+mn-lt"/>
              </a:rPr>
              <a:t>прости изра</a:t>
            </a:r>
            <a:r>
              <a:rPr lang="bg-BG" sz="3600" dirty="0">
                <a:ea typeface="+mn-lt"/>
                <a:cs typeface="+mn-lt"/>
              </a:rPr>
              <a:t>з</a:t>
            </a:r>
            <a:r>
              <a:rPr lang="en-US" sz="3600" dirty="0">
                <a:ea typeface="+mn-lt"/>
                <a:cs typeface="+mn-lt"/>
              </a:rPr>
              <a:t>и (само събиране и изваждане)</a:t>
            </a:r>
            <a:endParaRPr lang="bg-BG" dirty="0">
              <a:ea typeface="+mn-lt"/>
              <a:cs typeface="+mn-lt"/>
            </a:endParaRPr>
          </a:p>
          <a:p>
            <a:pPr marL="360045" indent="-360045"/>
            <a:endParaRPr lang="en-US" sz="3600" dirty="0">
              <a:ea typeface="+mn-lt"/>
              <a:cs typeface="+mn-lt"/>
            </a:endParaRPr>
          </a:p>
          <a:p>
            <a:pPr marL="360045" indent="-360045"/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Задача: Прост </a:t>
            </a:r>
            <a:r>
              <a:rPr lang="bg-BG" sz="3950" dirty="0"/>
              <a:t>калкулатор</a:t>
            </a:r>
            <a:endParaRPr lang="en-US" sz="3950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687149" y="2861043"/>
            <a:ext cx="4329528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 + 5 + 10 – 2 - 1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258309" y="2869221"/>
            <a:ext cx="718249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14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6399038" y="2981827"/>
            <a:ext cx="473738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794542" y="3654314"/>
            <a:ext cx="2220423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 – 2 + 5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7395267" y="3648265"/>
            <a:ext cx="444335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5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6399038" y="3767504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41E66C-22DD-4D0F-9CD0-614916898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542" y="4441536"/>
            <a:ext cx="2220423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 – </a:t>
            </a:r>
            <a:r>
              <a:rPr lang="bg-BG" sz="3199" b="1" noProof="1">
                <a:latin typeface="Consolas" panose="020B0609020204030204" pitchFamily="49" charset="0"/>
              </a:rPr>
              <a:t>1</a:t>
            </a:r>
            <a:r>
              <a:rPr lang="en-US" sz="3199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2B03C3-49C9-48C9-BDBC-3F008E335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5267" y="4435487"/>
            <a:ext cx="444335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6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37">
            <a:extLst>
              <a:ext uri="{FF2B5EF4-FFF2-40B4-BE49-F238E27FC236}">
                <a16:creationId xmlns:a16="http://schemas.microsoft.com/office/drawing/2014/main" id="{0F657685-280A-4E6B-B645-086AF28F29F7}"/>
              </a:ext>
            </a:extLst>
          </p:cNvPr>
          <p:cNvSpPr/>
          <p:nvPr/>
        </p:nvSpPr>
        <p:spPr>
          <a:xfrm>
            <a:off x="6399038" y="4554726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9EE8BE-A604-44FA-8791-100D92793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542" y="5228758"/>
            <a:ext cx="2220423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 – </a:t>
            </a:r>
            <a:r>
              <a:rPr lang="bg-BG" sz="3199" b="1" noProof="1">
                <a:latin typeface="Consolas" panose="020B0609020204030204" pitchFamily="49" charset="0"/>
              </a:rPr>
              <a:t>0</a:t>
            </a:r>
            <a:r>
              <a:rPr lang="en-US" sz="3199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15CD8F-D50A-4CAD-8A5E-2732CC838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5267" y="5222709"/>
            <a:ext cx="444335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7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8" name="Right Arrow 37">
            <a:extLst>
              <a:ext uri="{FF2B5EF4-FFF2-40B4-BE49-F238E27FC236}">
                <a16:creationId xmlns:a16="http://schemas.microsoft.com/office/drawing/2014/main" id="{0DEBFC8C-B666-4995-B3EC-ABB8E7FA5A97}"/>
              </a:ext>
            </a:extLst>
          </p:cNvPr>
          <p:cNvSpPr/>
          <p:nvPr/>
        </p:nvSpPr>
        <p:spPr>
          <a:xfrm>
            <a:off x="6399038" y="534194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A85D1B7-C690-A26C-573E-811A7D0CA5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307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158218-8E6A-89B5-7DED-E61EC3B83B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513715" indent="-513715">
              <a:buClr>
                <a:schemeClr val="tx1"/>
              </a:buClr>
            </a:pPr>
            <a:r>
              <a:rPr lang="bg-BG" sz="3550" dirty="0">
                <a:solidFill>
                  <a:schemeClr val="bg1"/>
                </a:solidFill>
              </a:rPr>
              <a:t>͏͏</a:t>
            </a:r>
            <a:r>
              <a:rPr lang="bg-BG" sz="3550" b="1" dirty="0">
                <a:solidFill>
                  <a:schemeClr val="bg1"/>
                </a:solidFill>
              </a:rPr>
              <a:t>Структури</a:t>
            </a:r>
            <a:r>
              <a:rPr lang="en-US" sz="3550" b="1" dirty="0">
                <a:solidFill>
                  <a:schemeClr val="bg1"/>
                </a:solidFill>
              </a:rPr>
              <a:t> от данни</a:t>
            </a:r>
            <a:endParaRPr lang="bg-BG" dirty="0">
              <a:solidFill>
                <a:schemeClr val="bg1"/>
              </a:solidFill>
            </a:endParaRPr>
          </a:p>
          <a:p>
            <a:pPr lvl="1" indent="-360045"/>
            <a:r>
              <a:rPr lang="en-US" sz="3350" dirty="0"/>
              <a:t> Линейни </a:t>
            </a:r>
            <a:r>
              <a:rPr lang="bg-BG" sz="3350" dirty="0"/>
              <a:t>структури </a:t>
            </a:r>
            <a:r>
              <a:rPr lang="en-US" sz="3350" dirty="0"/>
              <a:t>от данни</a:t>
            </a:r>
            <a:endParaRPr lang="en-US" sz="3350" dirty="0"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bg-BG" sz="3550" dirty="0">
                <a:solidFill>
                  <a:schemeClr val="bg1"/>
                </a:solidFill>
              </a:rPr>
              <a:t>͏</a:t>
            </a:r>
            <a:r>
              <a:rPr lang="bg-BG" sz="3550" b="1" dirty="0">
                <a:solidFill>
                  <a:schemeClr val="bg1"/>
                </a:solidFill>
              </a:rPr>
              <a:t>Стек – </a:t>
            </a:r>
            <a:r>
              <a:rPr lang="en-US" sz="3550" b="1" dirty="0">
                <a:solidFill>
                  <a:schemeClr val="bg1"/>
                </a:solidFill>
              </a:rPr>
              <a:t>Stack&lt;T&gt;</a:t>
            </a:r>
            <a:endParaRPr lang="en-US" sz="3550" dirty="0">
              <a:cs typeface="Calibri"/>
            </a:endParaRPr>
          </a:p>
          <a:p>
            <a:pPr lvl="1" indent="-360045"/>
            <a:r>
              <a:rPr lang="en-US" sz="3350" dirty="0">
                <a:latin typeface="Consolas"/>
              </a:rPr>
              <a:t>Push(), Pop(), Peek(), </a:t>
            </a:r>
            <a:r>
              <a:rPr lang="en-US" sz="3350" noProof="1">
                <a:latin typeface="Consolas"/>
              </a:rPr>
              <a:t>ToArray(), </a:t>
            </a:r>
            <a:r>
              <a:rPr lang="en-US" sz="3350" dirty="0">
                <a:latin typeface="Consolas"/>
              </a:rPr>
              <a:t>Contains() и Count</a:t>
            </a:r>
            <a:endParaRPr lang="en-US" sz="3350" dirty="0">
              <a:latin typeface="Consolas"/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bg-BG" sz="3550" dirty="0">
                <a:solidFill>
                  <a:schemeClr val="bg1"/>
                </a:solidFill>
              </a:rPr>
              <a:t>͏</a:t>
            </a:r>
            <a:r>
              <a:rPr lang="bg-BG" sz="3550" b="1" dirty="0">
                <a:solidFill>
                  <a:schemeClr val="bg1"/>
                </a:solidFill>
              </a:rPr>
              <a:t>Опашка – </a:t>
            </a:r>
            <a:r>
              <a:rPr lang="en-US" sz="3550" b="1" dirty="0">
                <a:solidFill>
                  <a:schemeClr val="bg1"/>
                </a:solidFill>
              </a:rPr>
              <a:t>Queue&lt;T&gt;</a:t>
            </a:r>
            <a:endParaRPr lang="en-US" sz="3550" dirty="0">
              <a:cs typeface="Calibri"/>
            </a:endParaRPr>
          </a:p>
          <a:p>
            <a:pPr lvl="1" indent="-360045"/>
            <a:r>
              <a:rPr lang="en-US" sz="3350" dirty="0">
                <a:latin typeface="Consolas"/>
              </a:rPr>
              <a:t>Enqueue(), Dequeue(), Peek(), </a:t>
            </a:r>
            <a:r>
              <a:rPr lang="en-US" sz="3350" noProof="1">
                <a:latin typeface="Consolas"/>
              </a:rPr>
              <a:t>ToArray(), </a:t>
            </a:r>
            <a:r>
              <a:rPr lang="en-US" sz="3350" dirty="0">
                <a:latin typeface="Consolas"/>
              </a:rPr>
              <a:t>Contains()</a:t>
            </a:r>
            <a:r>
              <a:rPr lang="en-US" sz="3350" dirty="0"/>
              <a:t> и </a:t>
            </a:r>
            <a:r>
              <a:rPr lang="en-US" sz="3350" dirty="0">
                <a:latin typeface="Consolas"/>
              </a:rPr>
              <a:t>Count</a:t>
            </a:r>
            <a:endParaRPr lang="en-GB" sz="3399" dirty="0">
              <a:latin typeface="Consolas"/>
              <a:cs typeface="Calibri"/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GB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04F55B1-97CC-79FE-1527-9122A3E5A5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9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Решение: </a:t>
            </a:r>
            <a:r>
              <a:rPr lang="en-US" sz="3950" dirty="0">
                <a:ea typeface="+mj-lt"/>
                <a:cs typeface="+mj-lt"/>
              </a:rPr>
              <a:t>Прост</a:t>
            </a:r>
            <a:r>
              <a:rPr lang="bg-BG" sz="3950" dirty="0">
                <a:ea typeface="+mj-lt"/>
                <a:cs typeface="+mj-lt"/>
              </a:rPr>
              <a:t> калкулатор</a:t>
            </a:r>
            <a:r>
              <a:rPr lang="en-US" sz="3950" dirty="0"/>
              <a:t> (1)</a:t>
            </a:r>
            <a:endParaRPr lang="en-US" sz="3950" dirty="0">
              <a:cs typeface="Calibri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97406" y="1396985"/>
            <a:ext cx="10835196" cy="51092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49883" tIns="183552" rIns="449883" bIns="183552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var values = input.Split('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var stack = 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new Stack&lt;string&gt;(values</a:t>
            </a:r>
            <a:r>
              <a:rPr lang="en-US" sz="27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.Reverse()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)</a:t>
            </a:r>
            <a:r>
              <a:rPr lang="en-US" sz="2750" b="1" noProof="1"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while (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stack.Count &gt; 1</a:t>
            </a:r>
            <a:r>
              <a:rPr lang="en-US" sz="2750" b="1" noProof="1">
                <a:latin typeface="Consolas"/>
                <a:cs typeface="Consolas" pitchFamily="49" charset="0"/>
              </a:rPr>
              <a:t>)</a:t>
            </a:r>
            <a:r>
              <a:rPr lang="bg-BG" sz="2750" b="1" noProof="1">
                <a:latin typeface="Consolas"/>
                <a:cs typeface="Consolas" pitchFamily="49" charset="0"/>
              </a:rPr>
              <a:t> 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  int first = int.Parse(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stack.Pop()</a:t>
            </a:r>
            <a:r>
              <a:rPr lang="en-US" sz="2750" b="1" noProof="1">
                <a:latin typeface="Consolas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  string operator = 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stack.Pop()</a:t>
            </a:r>
            <a:r>
              <a:rPr lang="en-US" sz="2750" b="1" noProof="1"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  int second = int.Parse(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stack.Pop()</a:t>
            </a:r>
            <a:r>
              <a:rPr lang="en-US" sz="2750" b="1" noProof="1">
                <a:latin typeface="Consolas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  </a:t>
            </a:r>
            <a:r>
              <a:rPr lang="en-US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TODO: Добавете switch за операциите </a:t>
            </a:r>
            <a:endParaRPr lang="en-US" sz="275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Console.WriteLine(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stack.Pop()</a:t>
            </a:r>
            <a:r>
              <a:rPr lang="en-US" sz="2750" b="1" noProof="1">
                <a:latin typeface="Consolas"/>
                <a:cs typeface="Consolas" pitchFamily="49" charset="0"/>
              </a:rPr>
              <a:t>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96BB3CB-077B-99BA-4016-57D1F2C65C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69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>
                <a:ea typeface="+mj-lt"/>
                <a:cs typeface="+mj-lt"/>
              </a:rPr>
              <a:t>Прост</a:t>
            </a:r>
            <a:r>
              <a:rPr lang="bg-BG" sz="3950" dirty="0">
                <a:ea typeface="+mj-lt"/>
                <a:cs typeface="+mj-lt"/>
              </a:rPr>
              <a:t> калкулатор</a:t>
            </a:r>
            <a:r>
              <a:rPr lang="en-US" sz="3950" dirty="0"/>
              <a:t> (2)</a:t>
            </a:r>
            <a:endParaRPr lang="bg-BG" sz="3950" dirty="0">
              <a:cs typeface="Calibri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967336" y="1790657"/>
            <a:ext cx="10257328" cy="4247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switch (operator)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+ second).ToString())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- second).ToString())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5590E3-1AF6-4F25-BA19-0B4FCF4BAB71}"/>
              </a:ext>
            </a:extLst>
          </p:cNvPr>
          <p:cNvSpPr txBox="1"/>
          <p:nvPr/>
        </p:nvSpPr>
        <p:spPr>
          <a:xfrm>
            <a:off x="763389" y="6314900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>
                <a:ea typeface="+mn-lt"/>
                <a:cs typeface="+mn-lt"/>
              </a:rPr>
              <a:t>Тествайте решението</a:t>
            </a:r>
            <a:r>
              <a:rPr lang="bg-BG" sz="1750" dirty="0">
                <a:ea typeface="+mn-lt"/>
                <a:cs typeface="+mn-lt"/>
              </a:rPr>
              <a:t> си</a:t>
            </a:r>
            <a:r>
              <a:rPr lang="en-US" sz="1750" dirty="0">
                <a:ea typeface="+mn-lt"/>
                <a:cs typeface="+mn-lt"/>
              </a:rPr>
              <a:t> в Judge:</a:t>
            </a:r>
            <a:r>
              <a:rPr lang="bg-BG" sz="1750" dirty="0">
                <a:ea typeface="+mn-lt"/>
                <a:cs typeface="+mn-lt"/>
              </a:rPr>
              <a:t> </a:t>
            </a:r>
            <a:r>
              <a:rPr lang="en-US" sz="1750" u="sng" dirty="0">
                <a:hlinkClick r:id="rId2"/>
              </a:rPr>
              <a:t>https://judge.softuni.org/Contests/Practice/Index/4153#2</a:t>
            </a:r>
            <a:endParaRPr lang="en-US" sz="17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269A0B4-531F-39E7-B654-1A9CFD50CC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865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C25D2F-E448-41F7-A441-0FA7C5A64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  <a:buClr>
                <a:schemeClr val="tx1"/>
              </a:buClr>
            </a:pPr>
            <a:r>
              <a:rPr lang="en-US" sz="3600" dirty="0"/>
              <a:t>Даден</a:t>
            </a:r>
            <a:r>
              <a:rPr lang="en-US" sz="3600" dirty="0">
                <a:solidFill>
                  <a:srgbClr val="234465"/>
                </a:solidFill>
              </a:rPr>
              <a:t> е </a:t>
            </a:r>
            <a:r>
              <a:rPr lang="bg-BG" sz="3600" b="1" dirty="0">
                <a:solidFill>
                  <a:schemeClr val="bg1"/>
                </a:solidFill>
              </a:rPr>
              <a:t>аритметичен</a:t>
            </a:r>
            <a:r>
              <a:rPr lang="en-US" sz="3600" b="1" dirty="0">
                <a:solidFill>
                  <a:schemeClr val="bg1"/>
                </a:solidFill>
              </a:rPr>
              <a:t> изра</a:t>
            </a:r>
            <a:r>
              <a:rPr lang="bg-BG" sz="3600" b="1" dirty="0">
                <a:solidFill>
                  <a:schemeClr val="bg1"/>
                </a:solidFill>
              </a:rPr>
              <a:t>з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dirty="0"/>
              <a:t>със скоби (с</a:t>
            </a:r>
            <a:r>
              <a:rPr lang="en-US" sz="3600" b="1" dirty="0">
                <a:solidFill>
                  <a:schemeClr val="bg1"/>
                </a:solidFill>
              </a:rPr>
              <a:t> влагане</a:t>
            </a:r>
            <a:r>
              <a:rPr lang="en-US" sz="3600" dirty="0"/>
              <a:t>)</a:t>
            </a:r>
            <a:endParaRPr lang="bg-BG" sz="3600" dirty="0"/>
          </a:p>
          <a:p>
            <a:pPr marL="360045" indent="-360045">
              <a:lnSpc>
                <a:spcPct val="11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Извлечете всички подизрази</a:t>
            </a:r>
            <a:r>
              <a:rPr lang="en-US" sz="3600" dirty="0">
                <a:ea typeface="+mn-lt"/>
                <a:cs typeface="+mn-lt"/>
              </a:rPr>
              <a:t> в скоби</a:t>
            </a:r>
            <a:endParaRPr lang="en-US" sz="3600" dirty="0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31236C-CB83-4F3B-A91D-67167E97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</a:t>
            </a:r>
            <a:r>
              <a:rPr lang="en-US" sz="3950" dirty="0">
                <a:ea typeface="+mj-lt"/>
                <a:cs typeface="+mj-lt"/>
              </a:rPr>
              <a:t> Математически скоби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F2662-7E89-4F5C-B8E7-4AE684400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1838" y="3363659"/>
            <a:ext cx="7084755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1 + (2 - (2 + 3) * 4 / (3 + 1)) *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4E472-D6D6-4A49-B558-26B4E79E1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155" y="4653136"/>
            <a:ext cx="5546121" cy="13846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(2 + 3)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(3 + 1)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(2 - (2 + 3) * 4 / (3 + 1))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47CDDA6-7C5C-4FE4-A0A1-BD6F30A1C662}"/>
              </a:ext>
            </a:extLst>
          </p:cNvPr>
          <p:cNvSpPr/>
          <p:nvPr/>
        </p:nvSpPr>
        <p:spPr bwMode="auto">
          <a:xfrm>
            <a:off x="5905551" y="4081937"/>
            <a:ext cx="380901" cy="45708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4854104-A918-A967-F119-210BFA9036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172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Решение: Математически скоби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7431" y="1314000"/>
            <a:ext cx="10977141" cy="48923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var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for (int i = 0; i &lt; input.Length;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char ch = input[i];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if (ch == '(')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stack.Push(i);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} else if (ch == ')')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int startIndex = stack.Pop();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string contents = input.Substring(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               startIndex, i - startIndex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599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637FD-5440-49C6-B321-DDF8C5CF4BC3}"/>
              </a:ext>
            </a:extLst>
          </p:cNvPr>
          <p:cNvSpPr txBox="1"/>
          <p:nvPr/>
        </p:nvSpPr>
        <p:spPr>
          <a:xfrm>
            <a:off x="763389" y="6344764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>
                <a:ea typeface="+mn-lt"/>
                <a:cs typeface="+mn-lt"/>
              </a:rPr>
              <a:t>Тествайте решението </a:t>
            </a:r>
            <a:r>
              <a:rPr lang="bg-BG" sz="1750" dirty="0">
                <a:ea typeface="+mn-lt"/>
                <a:cs typeface="+mn-lt"/>
              </a:rPr>
              <a:t>си </a:t>
            </a:r>
            <a:r>
              <a:rPr lang="en-US" sz="1750" dirty="0">
                <a:ea typeface="+mn-lt"/>
                <a:cs typeface="+mn-lt"/>
              </a:rPr>
              <a:t>в Judge: </a:t>
            </a:r>
            <a:r>
              <a:rPr lang="en-US" sz="1750" u="sng" dirty="0">
                <a:hlinkClick r:id="rId2"/>
              </a:rPr>
              <a:t>https://judge.softuni.org/Contests/Practice/Index/4153#3</a:t>
            </a:r>
            <a:endParaRPr lang="en-US" sz="17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0192F19-01E2-70BA-65C8-D0D9D3D63A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133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 result for Queu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118" y="1295956"/>
            <a:ext cx="2479524" cy="27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53E3D2DD-95FC-1A3F-C316-E29D54B1BE9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Enqueue(), Dequeue(), Peek()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466F4278-5871-B7D9-4C42-7ADB95974B7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Опашка (</a:t>
            </a:r>
            <a:r>
              <a:rPr lang="en-US" dirty="0"/>
              <a:t>Queue)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3488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rgbClr val="234465"/>
              </a:buClr>
            </a:pPr>
            <a:r>
              <a:rPr lang="en-US" sz="3350" b="1" dirty="0">
                <a:solidFill>
                  <a:schemeClr val="bg1"/>
                </a:solidFill>
              </a:rPr>
              <a:t>Опашка</a:t>
            </a:r>
            <a:r>
              <a:rPr lang="bg-BG" sz="3350" b="1" dirty="0">
                <a:solidFill>
                  <a:schemeClr val="bg1"/>
                </a:solidFill>
              </a:rPr>
              <a:t>та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/>
              <a:t>осигурява </a:t>
            </a:r>
            <a:r>
              <a:rPr lang="en-US" sz="3350" dirty="0">
                <a:ea typeface="+mn-lt"/>
                <a:cs typeface="+mn-lt"/>
              </a:rPr>
              <a:t>следните функции</a:t>
            </a:r>
            <a:r>
              <a:rPr lang="en-US" sz="3350" b="1" dirty="0"/>
              <a:t>:</a:t>
            </a:r>
            <a:endParaRPr lang="bg-BG" sz="3350" dirty="0"/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r>
              <a:rPr lang="en-US" sz="3050" b="1" dirty="0">
                <a:solidFill>
                  <a:schemeClr val="bg1"/>
                </a:solidFill>
              </a:rPr>
              <a:t>Добавяне </a:t>
            </a:r>
            <a:r>
              <a:rPr lang="en-US" sz="3050" dirty="0"/>
              <a:t>на елемент в края на опашката</a:t>
            </a:r>
            <a:endParaRPr lang="en-US" sz="3050" dirty="0">
              <a:cs typeface="Calibri"/>
            </a:endParaRPr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endParaRPr lang="en-US" sz="3050" b="1" dirty="0">
              <a:cs typeface="Calibri"/>
            </a:endParaRPr>
          </a:p>
          <a:p>
            <a:pPr lvl="1" indent="-360045">
              <a:spcBef>
                <a:spcPts val="2500"/>
              </a:spcBef>
              <a:spcAft>
                <a:spcPts val="800"/>
              </a:spcAft>
              <a:buClr>
                <a:srgbClr val="234465"/>
              </a:buClr>
            </a:pPr>
            <a:r>
              <a:rPr lang="en-US" sz="3050" b="1" dirty="0">
                <a:solidFill>
                  <a:schemeClr val="bg1"/>
                </a:solidFill>
              </a:rPr>
              <a:t>Премахва</a:t>
            </a:r>
            <a:r>
              <a:rPr lang="bg-BG" sz="3050" b="1" dirty="0">
                <a:solidFill>
                  <a:schemeClr val="bg1"/>
                </a:solidFill>
              </a:rPr>
              <a:t>н</a:t>
            </a:r>
            <a:r>
              <a:rPr lang="en-US" sz="3050" b="1" dirty="0">
                <a:solidFill>
                  <a:schemeClr val="bg1"/>
                </a:solidFill>
              </a:rPr>
              <a:t>е </a:t>
            </a:r>
            <a:r>
              <a:rPr lang="en-US" sz="3050" dirty="0"/>
              <a:t>на</a:t>
            </a:r>
            <a:r>
              <a:rPr lang="bg-BG" sz="3050" dirty="0"/>
              <a:t> </a:t>
            </a:r>
            <a:r>
              <a:rPr lang="en-US" sz="3050" dirty="0"/>
              <a:t>първия елемент</a:t>
            </a:r>
            <a:endParaRPr lang="en-US" sz="3050" dirty="0">
              <a:cs typeface="Calibri"/>
            </a:endParaRPr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endParaRPr lang="en-US" sz="3099" b="1" dirty="0">
              <a:cs typeface="Calibri"/>
            </a:endParaRPr>
          </a:p>
          <a:p>
            <a:pPr lvl="1" indent="-360045">
              <a:spcBef>
                <a:spcPts val="2500"/>
              </a:spcBef>
              <a:spcAft>
                <a:spcPts val="800"/>
              </a:spcAft>
              <a:buClr>
                <a:srgbClr val="234465"/>
              </a:buClr>
            </a:pPr>
            <a:r>
              <a:rPr lang="en-US" sz="3050" b="1" dirty="0">
                <a:solidFill>
                  <a:schemeClr val="bg1"/>
                </a:solidFill>
              </a:rPr>
              <a:t>Връща</a:t>
            </a:r>
            <a:r>
              <a:rPr lang="bg-BG" sz="3050" b="1" dirty="0">
                <a:solidFill>
                  <a:schemeClr val="bg1"/>
                </a:solidFill>
              </a:rPr>
              <a:t>н</a:t>
            </a:r>
            <a:r>
              <a:rPr lang="en-US" sz="3050" b="1" dirty="0">
                <a:solidFill>
                  <a:schemeClr val="bg1"/>
                </a:solidFill>
              </a:rPr>
              <a:t>е</a:t>
            </a:r>
            <a:r>
              <a:rPr lang="bg-BG" sz="3050" b="1" dirty="0">
                <a:solidFill>
                  <a:schemeClr val="bg1"/>
                </a:solidFill>
              </a:rPr>
              <a:t> </a:t>
            </a:r>
            <a:r>
              <a:rPr lang="bg-BG" sz="3050" dirty="0"/>
              <a:t>на п</a:t>
            </a:r>
            <a:r>
              <a:rPr lang="en-US" sz="3050" dirty="0"/>
              <a:t>ървия елемент без да го премахва</a:t>
            </a:r>
            <a:endParaRPr lang="en-US" sz="3050" dirty="0">
              <a:cs typeface="Calibri"/>
            </a:endParaRPr>
          </a:p>
          <a:p>
            <a:pPr marL="360045" indent="-360045"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Опашка – </a:t>
            </a:r>
            <a:r>
              <a:rPr lang="en-US" sz="3950" dirty="0">
                <a:ea typeface="+mj-lt"/>
                <a:cs typeface="+mj-lt"/>
              </a:rPr>
              <a:t>Абстрактен тип данни</a:t>
            </a:r>
            <a:endParaRPr lang="bg-BG" sz="395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96434" y="2591598"/>
            <a:ext cx="6415393" cy="697156"/>
            <a:chOff x="2894012" y="2556383"/>
            <a:chExt cx="6417064" cy="697338"/>
          </a:xfrm>
        </p:grpSpPr>
        <p:sp>
          <p:nvSpPr>
            <p:cNvPr id="25" name="Text Placeholder 7"/>
            <p:cNvSpPr txBox="1">
              <a:spLocks/>
            </p:cNvSpPr>
            <p:nvPr/>
          </p:nvSpPr>
          <p:spPr>
            <a:xfrm flipH="1">
              <a:off x="6930092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2</a:t>
              </a:r>
            </a:p>
          </p:txBody>
        </p:sp>
        <p:sp>
          <p:nvSpPr>
            <p:cNvPr id="26" name="Text Placeholder 7"/>
            <p:cNvSpPr txBox="1">
              <a:spLocks/>
            </p:cNvSpPr>
            <p:nvPr/>
          </p:nvSpPr>
          <p:spPr>
            <a:xfrm flipH="1">
              <a:off x="3864426" y="2667339"/>
              <a:ext cx="1410568" cy="49121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10</a:t>
              </a:r>
            </a:p>
          </p:txBody>
        </p:sp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5397259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5</a:t>
              </a:r>
            </a:p>
          </p:txBody>
        </p:sp>
        <p:sp>
          <p:nvSpPr>
            <p:cNvPr id="50" name="Text Placeholder 7"/>
            <p:cNvSpPr txBox="1">
              <a:spLocks/>
            </p:cNvSpPr>
            <p:nvPr/>
          </p:nvSpPr>
          <p:spPr>
            <a:xfrm flipH="1">
              <a:off x="3736648" y="2556383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2799" noProof="1"/>
            </a:p>
          </p:txBody>
        </p:sp>
        <p:sp>
          <p:nvSpPr>
            <p:cNvPr id="51" name="Down Arrow 50"/>
            <p:cNvSpPr/>
            <p:nvPr/>
          </p:nvSpPr>
          <p:spPr bwMode="auto">
            <a:xfrm rot="16200000">
              <a:off x="3184168" y="2529243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Down Arrow 51"/>
            <p:cNvSpPr/>
            <p:nvPr/>
          </p:nvSpPr>
          <p:spPr bwMode="auto">
            <a:xfrm rot="16200000">
              <a:off x="8840621" y="2531231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96435" y="5832437"/>
            <a:ext cx="6415393" cy="697156"/>
            <a:chOff x="2894012" y="5712774"/>
            <a:chExt cx="6417064" cy="697338"/>
          </a:xfrm>
        </p:grpSpPr>
        <p:sp>
          <p:nvSpPr>
            <p:cNvPr id="45" name="Text Placeholder 7"/>
            <p:cNvSpPr txBox="1">
              <a:spLocks/>
            </p:cNvSpPr>
            <p:nvPr/>
          </p:nvSpPr>
          <p:spPr>
            <a:xfrm flipH="1">
              <a:off x="3736648" y="5712774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2799" noProof="1"/>
            </a:p>
          </p:txBody>
        </p:sp>
        <p:sp>
          <p:nvSpPr>
            <p:cNvPr id="46" name="Text Placeholder 7"/>
            <p:cNvSpPr txBox="1">
              <a:spLocks/>
            </p:cNvSpPr>
            <p:nvPr/>
          </p:nvSpPr>
          <p:spPr>
            <a:xfrm flipH="1">
              <a:off x="6930093" y="5798306"/>
              <a:ext cx="1410569" cy="52472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2</a:t>
              </a:r>
            </a:p>
          </p:txBody>
        </p:sp>
        <p:sp>
          <p:nvSpPr>
            <p:cNvPr id="47" name="Text Placeholder 7"/>
            <p:cNvSpPr txBox="1">
              <a:spLocks/>
            </p:cNvSpPr>
            <p:nvPr/>
          </p:nvSpPr>
          <p:spPr>
            <a:xfrm flipH="1">
              <a:off x="3864425" y="5801295"/>
              <a:ext cx="1410569" cy="521736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10</a:t>
              </a:r>
            </a:p>
          </p:txBody>
        </p:sp>
        <p:sp>
          <p:nvSpPr>
            <p:cNvPr id="48" name="Text Placeholder 7"/>
            <p:cNvSpPr txBox="1">
              <a:spLocks/>
            </p:cNvSpPr>
            <p:nvPr/>
          </p:nvSpPr>
          <p:spPr>
            <a:xfrm flipH="1">
              <a:off x="5397260" y="5798306"/>
              <a:ext cx="1410569" cy="5247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5</a:t>
              </a:r>
            </a:p>
          </p:txBody>
        </p:sp>
        <p:sp>
          <p:nvSpPr>
            <p:cNvPr id="55" name="Down Arrow 54"/>
            <p:cNvSpPr/>
            <p:nvPr/>
          </p:nvSpPr>
          <p:spPr bwMode="auto">
            <a:xfrm rot="16200000">
              <a:off x="3184168" y="5684219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Down Arrow 55"/>
            <p:cNvSpPr/>
            <p:nvPr/>
          </p:nvSpPr>
          <p:spPr bwMode="auto">
            <a:xfrm rot="16200000">
              <a:off x="8840621" y="5686207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83C689-A0F3-4E20-ACE2-91C2EA811D4B}"/>
              </a:ext>
            </a:extLst>
          </p:cNvPr>
          <p:cNvGrpSpPr/>
          <p:nvPr/>
        </p:nvGrpSpPr>
        <p:grpSpPr>
          <a:xfrm>
            <a:off x="2896435" y="3906391"/>
            <a:ext cx="6415393" cy="1216702"/>
            <a:chOff x="2894012" y="3691254"/>
            <a:chExt cx="6417064" cy="1217019"/>
          </a:xfrm>
        </p:grpSpPr>
        <p:grpSp>
          <p:nvGrpSpPr>
            <p:cNvPr id="57" name="Group 56"/>
            <p:cNvGrpSpPr/>
            <p:nvPr/>
          </p:nvGrpSpPr>
          <p:grpSpPr>
            <a:xfrm>
              <a:off x="2894012" y="3951095"/>
              <a:ext cx="6417064" cy="697338"/>
              <a:chOff x="2894012" y="3951095"/>
              <a:chExt cx="6417064" cy="697338"/>
            </a:xfrm>
          </p:grpSpPr>
          <p:sp>
            <p:nvSpPr>
              <p:cNvPr id="36" name="Text Placeholder 7"/>
              <p:cNvSpPr txBox="1">
                <a:spLocks/>
              </p:cNvSpPr>
              <p:nvPr/>
            </p:nvSpPr>
            <p:spPr>
              <a:xfrm flipH="1">
                <a:off x="6930093" y="4057059"/>
                <a:ext cx="1410569" cy="47054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37" name="Text Placeholder 7"/>
              <p:cNvSpPr txBox="1">
                <a:spLocks/>
              </p:cNvSpPr>
              <p:nvPr/>
            </p:nvSpPr>
            <p:spPr>
              <a:xfrm flipH="1">
                <a:off x="3864426" y="4059738"/>
                <a:ext cx="1410569" cy="46786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38" name="Text Placeholder 7"/>
              <p:cNvSpPr txBox="1">
                <a:spLocks/>
              </p:cNvSpPr>
              <p:nvPr/>
            </p:nvSpPr>
            <p:spPr>
              <a:xfrm flipH="1">
                <a:off x="5397260" y="4057058"/>
                <a:ext cx="1410569" cy="47054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49" name="Text Placeholder 7"/>
              <p:cNvSpPr txBox="1">
                <a:spLocks/>
              </p:cNvSpPr>
              <p:nvPr/>
            </p:nvSpPr>
            <p:spPr>
              <a:xfrm flipH="1">
                <a:off x="3725534" y="3951095"/>
                <a:ext cx="4731792" cy="69733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53" name="Down Arrow 52"/>
              <p:cNvSpPr/>
              <p:nvPr/>
            </p:nvSpPr>
            <p:spPr bwMode="auto">
              <a:xfrm rot="16200000">
                <a:off x="3184168" y="3921649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 rot="16200000">
                <a:off x="8840621" y="3923637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" name="Multiplication Sign 30">
              <a:extLst>
                <a:ext uri="{FF2B5EF4-FFF2-40B4-BE49-F238E27FC236}">
                  <a16:creationId xmlns:a16="http://schemas.microsoft.com/office/drawing/2014/main" id="{26A0EB8D-99AD-4876-BA6E-F1AB93EBC03F}"/>
                </a:ext>
              </a:extLst>
            </p:cNvPr>
            <p:cNvSpPr/>
            <p:nvPr/>
          </p:nvSpPr>
          <p:spPr>
            <a:xfrm flipH="1">
              <a:off x="6958676" y="3691254"/>
              <a:ext cx="1386688" cy="1217019"/>
            </a:xfrm>
            <a:prstGeom prst="mathMultiply">
              <a:avLst/>
            </a:prstGeom>
            <a:solidFill>
              <a:schemeClr val="tx1">
                <a:alpha val="3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545F67E9-BCD5-2925-AFD6-07A13C0ED8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704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91932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91932" y="4266981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91932" y="4266981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7499" y="3363612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7499" y="3363612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7499" y="3366546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7499" y="3360678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7499" y="3357743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2057" y="4086828"/>
            <a:ext cx="4685081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Autofit/>
          </a:bodyPr>
          <a:lstStyle/>
          <a:p>
            <a:pPr defTabSz="1218621">
              <a:lnSpc>
                <a:spcPct val="90000"/>
              </a:lnSpc>
            </a:pPr>
            <a:r>
              <a:rPr lang="en-US" sz="3750" dirty="0">
                <a:ea typeface="+mn-ea"/>
                <a:cs typeface="Consolas" panose="020B0609020204030204" pitchFamily="49" charset="0"/>
              </a:rPr>
              <a:t>Enqueue() – </a:t>
            </a:r>
            <a:r>
              <a:rPr lang="en-US" sz="3750" dirty="0">
                <a:ea typeface="+mn-ea"/>
                <a:cs typeface="Calibri"/>
              </a:rPr>
              <a:t>Вкарване на елемент в края</a:t>
            </a:r>
            <a:endParaRPr lang="en-US" sz="3750" b="0" dirty="0">
              <a:ea typeface="+mj-lt"/>
              <a:cs typeface="+mj-lt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8785" y="4266981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469" y="3373450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839" y="3559280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Queue&lt;int&gt;</a:t>
            </a:r>
          </a:p>
          <a:p>
            <a:endParaRPr lang="en-US" sz="1999" dirty="0"/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2300" y="2635585"/>
            <a:ext cx="83585" cy="678003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82F71B8-0E95-AF03-3C54-6FC6E9BBCA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140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8033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535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535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7026" y="335282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7499" y="335282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7499" y="335282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2057" y="4086828"/>
            <a:ext cx="4685081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111000" y="100750"/>
            <a:ext cx="9910594" cy="882654"/>
          </a:xfrm>
        </p:spPr>
        <p:txBody>
          <a:bodyPr vert="horz" lIns="107972" tIns="35991" rIns="107972" bIns="35991" rtlCol="0" anchor="ctr" anchorCtr="0">
            <a:noAutofit/>
          </a:bodyPr>
          <a:lstStyle/>
          <a:p>
            <a:pPr defTabSz="1218621">
              <a:lnSpc>
                <a:spcPct val="90000"/>
              </a:lnSpc>
            </a:pPr>
            <a:r>
              <a:rPr lang="en-US" sz="3200" dirty="0">
                <a:ea typeface="+mn-ea"/>
                <a:cs typeface="Consolas" panose="020B0609020204030204" pitchFamily="49" charset="0"/>
              </a:rPr>
              <a:t>Dequeue() – </a:t>
            </a:r>
            <a:r>
              <a:rPr lang="en-US" sz="3200" dirty="0">
                <a:ea typeface="+mn-ea"/>
                <a:cs typeface="Calibri"/>
              </a:rPr>
              <a:t>Премахане и връщане на първия елемент</a:t>
            </a:r>
            <a:endParaRPr lang="en-US" sz="3200" b="0" dirty="0">
              <a:ea typeface="+mj-lt"/>
              <a:cs typeface="+mj-lt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156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469" y="3373450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839" y="3559280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Queue&lt;int&gt;</a:t>
            </a:r>
          </a:p>
          <a:p>
            <a:endParaRPr lang="en-US" sz="1999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22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7120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5519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2300" y="2635585"/>
            <a:ext cx="83585" cy="678003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6518D40-28FA-55A8-0EA3-BE79690A46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930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5986E-6 4.81481E-6 L 0.09377 4.8148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7 4.81481E-6 L 0.25006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82057" y="4086828"/>
            <a:ext cx="4685081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156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3155" y="426820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7499" y="3359174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>
          <a:xfrm>
            <a:off x="111000" y="100750"/>
            <a:ext cx="9715594" cy="882654"/>
          </a:xfrm>
        </p:spPr>
        <p:txBody>
          <a:bodyPr vert="horz" lIns="107972" tIns="35991" rIns="107972" bIns="35991" rtlCol="0" anchor="ctr" anchorCtr="0">
            <a:noAutofit/>
          </a:bodyPr>
          <a:lstStyle/>
          <a:p>
            <a:pPr defTabSz="1218621">
              <a:lnSpc>
                <a:spcPct val="90000"/>
              </a:lnSpc>
            </a:pPr>
            <a:r>
              <a:rPr lang="en-US" sz="3200" dirty="0">
                <a:ea typeface="+mn-ea"/>
                <a:cs typeface="Consolas" panose="020B0609020204030204" pitchFamily="49" charset="0"/>
              </a:rPr>
              <a:t>Peek() – </a:t>
            </a:r>
            <a:r>
              <a:rPr lang="bg-BG" sz="3200" dirty="0">
                <a:ea typeface="+mn-ea"/>
                <a:cs typeface="Consolas" panose="020B0609020204030204" pitchFamily="49" charset="0"/>
              </a:rPr>
              <a:t>Връщане</a:t>
            </a:r>
            <a:r>
              <a:rPr lang="ru-RU" sz="3200" dirty="0">
                <a:ea typeface="+mn-ea"/>
                <a:cs typeface="Consolas" panose="020B0609020204030204" pitchFamily="49" charset="0"/>
              </a:rPr>
              <a:t> на първия елемент без </a:t>
            </a:r>
            <a:r>
              <a:rPr lang="bg-BG" sz="3200" dirty="0">
                <a:ea typeface="+mn-ea"/>
                <a:cs typeface="Consolas" panose="020B0609020204030204" pitchFamily="49" charset="0"/>
              </a:rPr>
              <a:t>премахване</a:t>
            </a:r>
            <a:endParaRPr lang="en-US" sz="32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469" y="3373450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839" y="3559280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Queue&lt;int&gt;</a:t>
            </a:r>
          </a:p>
          <a:p>
            <a:endParaRPr lang="en-US" sz="1999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22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3" name="Down Arrow 12"/>
          <p:cNvSpPr/>
          <p:nvPr/>
        </p:nvSpPr>
        <p:spPr bwMode="auto">
          <a:xfrm rot="16200000">
            <a:off x="6092300" y="2635585"/>
            <a:ext cx="83585" cy="678003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B997BB0-53B4-3203-BF02-9D17D9FCB8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843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056E-6 3.33333E-6 L 0.15629 3.33333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84F45E-49AD-4CAD-B228-C56EE1088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dirty="0">
                <a:cs typeface="Calibri"/>
              </a:rPr>
              <a:t>Деца са се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наредили в кръг</a:t>
            </a:r>
            <a:r>
              <a:rPr lang="en-US" sz="3600" dirty="0">
                <a:cs typeface="Calibri"/>
              </a:rPr>
              <a:t> и си подават горещ картоф по 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часовниковата стрелка</a:t>
            </a:r>
            <a:r>
              <a:rPr lang="en-US" sz="3600" dirty="0">
                <a:cs typeface="Calibri"/>
              </a:rPr>
              <a:t>.</a:t>
            </a:r>
          </a:p>
          <a:p>
            <a:pPr marL="360045" indent="-360045">
              <a:buClr>
                <a:schemeClr val="tx1"/>
              </a:buClr>
            </a:pPr>
            <a:r>
              <a:rPr lang="en-US" sz="3600" dirty="0">
                <a:ea typeface="+mn-lt"/>
                <a:cs typeface="+mn-lt"/>
              </a:rPr>
              <a:t>При всяко n-то хвърляне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дете се отстранява</a:t>
            </a:r>
            <a:r>
              <a:rPr lang="en-US" sz="3600" dirty="0">
                <a:ea typeface="+mn-lt"/>
                <a:cs typeface="+mn-lt"/>
              </a:rPr>
              <a:t>, докато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остане само едно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След отстраняване на дете </a:t>
            </a:r>
            <a:r>
              <a:rPr lang="en-US" sz="3600" dirty="0"/>
              <a:t>картоф</a:t>
            </a:r>
            <a:r>
              <a:rPr lang="bg-BG" sz="3600" dirty="0"/>
              <a:t>ът</a:t>
            </a:r>
            <a:r>
              <a:rPr lang="en-US" sz="3600" dirty="0"/>
              <a:t> се </a:t>
            </a:r>
            <a:r>
              <a:rPr lang="en-US" sz="3600" b="1" dirty="0">
                <a:solidFill>
                  <a:schemeClr val="bg1"/>
                </a:solidFill>
              </a:rPr>
              <a:t>п</a:t>
            </a:r>
            <a:r>
              <a:rPr lang="bg-BG" sz="3600" b="1" dirty="0">
                <a:solidFill>
                  <a:schemeClr val="bg1"/>
                </a:solidFill>
              </a:rPr>
              <a:t>редава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bg-BG" sz="3600" dirty="0">
                <a:cs typeface="Calibri"/>
              </a:rPr>
              <a:t>Принтирайте</a:t>
            </a:r>
            <a:r>
              <a:rPr lang="en-US" sz="3600" dirty="0">
                <a:cs typeface="Calibri"/>
              </a:rPr>
              <a:t> </a:t>
            </a:r>
            <a:r>
              <a:rPr lang="bg-BG" sz="3600" dirty="0">
                <a:cs typeface="Calibri"/>
              </a:rPr>
              <a:t>последното</a:t>
            </a:r>
            <a:r>
              <a:rPr lang="en-US" sz="3600" dirty="0">
                <a:cs typeface="Calibri"/>
              </a:rPr>
              <a:t> </a:t>
            </a:r>
            <a:r>
              <a:rPr lang="bg-BG" sz="3600" dirty="0">
                <a:cs typeface="Calibri"/>
              </a:rPr>
              <a:t>дете:</a:t>
            </a:r>
            <a:endParaRPr lang="en-US" sz="3600" dirty="0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92D719-F9B0-4D24-86FC-0A669BED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en-GB" sz="3950" dirty="0"/>
              <a:t>Горещ картоф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DA63A-A401-490D-B7C6-DF7B3E97A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000" y="5255986"/>
            <a:ext cx="4225919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Alva James William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624AF3-AA6B-4DE7-99B9-40555866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000" y="5184000"/>
            <a:ext cx="3620629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Removed James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Removed Alva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Last is William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47E77A56-BCC1-4CB2-B475-810D5DD8345A}"/>
              </a:ext>
            </a:extLst>
          </p:cNvPr>
          <p:cNvSpPr/>
          <p:nvPr/>
        </p:nvSpPr>
        <p:spPr>
          <a:xfrm>
            <a:off x="6374090" y="5634397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F9B49F8-7E86-E291-7519-2A09A2FC3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71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94754-7F15-4006-820D-5561D3A81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526" y="2034365"/>
            <a:ext cx="2908948" cy="1013977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19CC7BA0-E540-7B16-EEA8-0F6145FFCCF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видове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588F163F-47A9-1541-76F6-FE022BCF10B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/>
              <a:t>Структури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90868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bg-BG" sz="3950" dirty="0">
                <a:ea typeface="+mj-lt"/>
                <a:cs typeface="+mj-lt"/>
              </a:rPr>
              <a:t>Решение</a:t>
            </a:r>
            <a:r>
              <a:rPr lang="en-US" sz="3950" dirty="0"/>
              <a:t>: Горещ </a:t>
            </a:r>
            <a:r>
              <a:rPr lang="en-GB" sz="3950" dirty="0">
                <a:ea typeface="+mj-lt"/>
                <a:cs typeface="+mj-lt"/>
              </a:rPr>
              <a:t>картоф</a:t>
            </a:r>
            <a:endParaRPr lang="bg-BG" dirty="0">
              <a:ea typeface="+mj-lt"/>
              <a:cs typeface="+mj-lt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54789" y="1179000"/>
            <a:ext cx="10673825" cy="51707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var children = Console.ReadLine().Split('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queue =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Queue&lt;string&gt;(children)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queue.Count != 1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for (int i = 1; i &lt; number; i++)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queue.Enqueue(queue.Dequeue());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Console.WriteLine($"Removed {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Console.WriteLine($"Last in {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371741" y="2979000"/>
            <a:ext cx="4748703" cy="855000"/>
          </a:xfrm>
          <a:prstGeom prst="wedgeRoundRectCallout">
            <a:avLst>
              <a:gd name="adj1" fmla="val -27380"/>
              <a:gd name="adj2" fmla="val -89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Копираме елементи от </a:t>
            </a:r>
            <a:r>
              <a:rPr lang="bg-BG" sz="2350" b="1" dirty="0">
                <a:solidFill>
                  <a:srgbClr val="FFFFFF"/>
                </a:solidFill>
                <a:ea typeface="+mn-lt"/>
                <a:cs typeface="+mn-lt"/>
              </a:rPr>
              <a:t>колекцията 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и запазваме реда им </a:t>
            </a:r>
            <a:endParaRPr lang="bg-B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42895-6D47-4235-80B9-2CF5425019EE}"/>
              </a:ext>
            </a:extLst>
          </p:cNvPr>
          <p:cNvSpPr txBox="1"/>
          <p:nvPr/>
        </p:nvSpPr>
        <p:spPr>
          <a:xfrm>
            <a:off x="763389" y="6434764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a typeface="+mn-lt"/>
                <a:cs typeface="+mn-lt"/>
              </a:rPr>
              <a:t>Тествайте решението</a:t>
            </a:r>
            <a:r>
              <a:rPr lang="bg-BG" sz="1800" dirty="0">
                <a:ea typeface="+mn-lt"/>
                <a:cs typeface="+mn-lt"/>
              </a:rPr>
              <a:t> си</a:t>
            </a:r>
            <a:r>
              <a:rPr lang="en-US" sz="1800" dirty="0">
                <a:ea typeface="+mn-lt"/>
                <a:cs typeface="+mn-lt"/>
              </a:rPr>
              <a:t> в Judge </a:t>
            </a:r>
            <a:r>
              <a:rPr lang="en-US" sz="1799" dirty="0"/>
              <a:t>: </a:t>
            </a:r>
            <a:r>
              <a:rPr lang="en-US" sz="1799" u="sng" dirty="0">
                <a:hlinkClick r:id="rId2"/>
              </a:rPr>
              <a:t>https://judge.softuni.org/Contests/Practice/Index/4153#4</a:t>
            </a:r>
            <a:endParaRPr lang="en-US" sz="17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3F97E7A-35D9-A571-9CB1-F2A7AD1F76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048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Опашка – Методи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001000" y="1539000"/>
            <a:ext cx="8475188" cy="44981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>
            <a:spAutoFit/>
          </a:bodyPr>
          <a:lstStyle/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>
                <a:latin typeface="Consolas" pitchFamily="49" charset="0"/>
                <a:cs typeface="Consolas" pitchFamily="49" charset="0"/>
              </a:rPr>
              <a:t>Queue&lt;int&gt; queue = new Queue&lt;int&gt;();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 count = queue.</a:t>
            </a: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 exists = queue.</a:t>
            </a: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 array = queue.</a:t>
            </a: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3FF4C2B7-4360-4D0F-ADCA-739461F10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6000" y="4323245"/>
            <a:ext cx="2609320" cy="880317"/>
          </a:xfrm>
          <a:prstGeom prst="wedgeRoundRectCallout">
            <a:avLst>
              <a:gd name="adj1" fmla="val -65537"/>
              <a:gd name="adj2" fmla="val -349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50" b="1" dirty="0">
                <a:solidFill>
                  <a:schemeClr val="bg2"/>
                </a:solidFill>
                <a:ea typeface="+mn-lt"/>
                <a:cs typeface="+mn-lt"/>
              </a:rPr>
              <a:t>Превръща опашката в масив</a:t>
            </a:r>
            <a:endParaRPr lang="bg-BG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2FB92EC-EF34-4910-A95F-4F3688D5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31" y="5769000"/>
            <a:ext cx="2556869" cy="1018235"/>
          </a:xfrm>
          <a:prstGeom prst="wedgeRoundRectCallout">
            <a:avLst>
              <a:gd name="adj1" fmla="val 33585"/>
              <a:gd name="adj2" fmla="val -1110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Премахва всички елементи </a:t>
            </a:r>
            <a:endParaRPr lang="en-US" sz="2350" dirty="0">
              <a:ea typeface="+mn-lt"/>
              <a:cs typeface="+mn-lt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B623B630-BC07-41BA-B8A9-E0861EE18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62" y="5421348"/>
            <a:ext cx="4928838" cy="617652"/>
          </a:xfrm>
          <a:prstGeom prst="wedgeRoundRectCallout">
            <a:avLst>
              <a:gd name="adj1" fmla="val -57768"/>
              <a:gd name="adj2" fmla="val -251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50" b="1" dirty="0">
                <a:solidFill>
                  <a:srgbClr val="FFFFFF"/>
                </a:solidFill>
                <a:ea typeface="+mn-lt"/>
                <a:cs typeface="+mn-lt"/>
              </a:rPr>
              <a:t>Преоразмерява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bg-BG" sz="2350" b="1" dirty="0">
                <a:solidFill>
                  <a:srgbClr val="FFFFFF"/>
                </a:solidFill>
                <a:ea typeface="+mn-lt"/>
                <a:cs typeface="+mn-lt"/>
              </a:rPr>
              <a:t>вътрешния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bg-BG" sz="2350" b="1" dirty="0">
                <a:solidFill>
                  <a:srgbClr val="FFFFFF"/>
                </a:solidFill>
                <a:ea typeface="+mn-lt"/>
                <a:cs typeface="+mn-lt"/>
              </a:rPr>
              <a:t>масив</a:t>
            </a:r>
            <a:endParaRPr lang="bg-BG" sz="23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2" name="AutoShape 6">
            <a:extLst>
              <a:ext uri="{FF2B5EF4-FFF2-40B4-BE49-F238E27FC236}">
                <a16:creationId xmlns:a16="http://schemas.microsoft.com/office/drawing/2014/main" id="{FD36E761-AC84-1139-FA51-987B1E6C7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0" y="1707425"/>
            <a:ext cx="4044443" cy="531011"/>
          </a:xfrm>
          <a:prstGeom prst="wedgeRoundRectCallout">
            <a:avLst>
              <a:gd name="adj1" fmla="val -60495"/>
              <a:gd name="adj2" fmla="val 1938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50" b="1" dirty="0">
                <a:solidFill>
                  <a:schemeClr val="bg2"/>
                </a:solidFill>
                <a:ea typeface="+mn-lt"/>
                <a:cs typeface="+mn-lt"/>
              </a:rPr>
              <a:t>Връща броя на елементите</a:t>
            </a:r>
            <a:endParaRPr lang="bg-BG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F8D90340-38DB-A542-4BC6-E30BC8758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1000" y="2456222"/>
            <a:ext cx="3711000" cy="1022814"/>
          </a:xfrm>
          <a:prstGeom prst="wedgeRoundRectCallout">
            <a:avLst>
              <a:gd name="adj1" fmla="val -39436"/>
              <a:gd name="adj2" fmla="val 665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50" b="1" dirty="0">
                <a:solidFill>
                  <a:schemeClr val="bg2"/>
                </a:solidFill>
                <a:ea typeface="+mn-lt"/>
                <a:cs typeface="+mn-lt"/>
              </a:rPr>
              <a:t>Проверява дали опашката съдържа елемента</a:t>
            </a:r>
            <a:endParaRPr lang="bg-BG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86259CF7-66CA-2568-D9FA-1AD9729C8B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4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7E426-40A9-4AEE-A5AB-19F5B51CF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3153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spcBef>
                <a:spcPts val="300"/>
              </a:spcBef>
              <a:spcAft>
                <a:spcPts val="300"/>
              </a:spcAft>
            </a:pPr>
            <a:r>
              <a:rPr lang="en-US" sz="3400" dirty="0">
                <a:ea typeface="+mn-lt"/>
                <a:cs typeface="+mn-lt"/>
              </a:rPr>
              <a:t>Колите чакат на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опашка </a:t>
            </a:r>
            <a:r>
              <a:rPr lang="bg-BG" sz="3400" dirty="0">
                <a:ea typeface="+mn-lt"/>
                <a:cs typeface="+mn-lt"/>
              </a:rPr>
              <a:t>пред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светофар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spcBef>
                <a:spcPts val="300"/>
              </a:spcBef>
              <a:spcAft>
                <a:spcPts val="300"/>
              </a:spcAft>
            </a:pPr>
            <a:r>
              <a:rPr lang="en-US" sz="3400" dirty="0">
                <a:ea typeface="+mn-lt"/>
                <a:cs typeface="+mn-lt"/>
              </a:rPr>
              <a:t>На всяка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зелена светлина</a:t>
            </a:r>
            <a:r>
              <a:rPr lang="en-US" sz="3400" dirty="0">
                <a:ea typeface="+mn-lt"/>
                <a:cs typeface="+mn-lt"/>
              </a:rPr>
              <a:t> n коли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минават </a:t>
            </a:r>
            <a:r>
              <a:rPr lang="en-US" sz="3400" dirty="0">
                <a:ea typeface="+mn-lt"/>
                <a:cs typeface="+mn-lt"/>
              </a:rPr>
              <a:t>през кръстовището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spcBef>
                <a:spcPts val="300"/>
              </a:spcBef>
              <a:spcAft>
                <a:spcPts val="300"/>
              </a:spcAft>
            </a:pPr>
            <a:r>
              <a:rPr lang="en-US" sz="3400" dirty="0">
                <a:ea typeface="+mn-lt"/>
                <a:cs typeface="+mn-lt"/>
              </a:rPr>
              <a:t>След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командата "end"</a:t>
            </a:r>
            <a:r>
              <a:rPr lang="en-US" sz="3400" dirty="0">
                <a:ea typeface="+mn-lt"/>
                <a:cs typeface="+mn-lt"/>
              </a:rPr>
              <a:t> принтирайте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колко коли</a:t>
            </a:r>
            <a:r>
              <a:rPr lang="en-US" sz="3400" dirty="0">
                <a:ea typeface="+mn-lt"/>
                <a:cs typeface="+mn-lt"/>
              </a:rPr>
              <a:t> са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минали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59B221-2139-44C8-8849-49DFDBAF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en-US" sz="3950" dirty="0">
                <a:ea typeface="+mj-lt"/>
                <a:cs typeface="+mj-lt"/>
              </a:rPr>
              <a:t>Задръстване</a:t>
            </a:r>
            <a:endParaRPr lang="en-GB" sz="39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588486-76F8-41C2-86BE-422BE1462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227" y="3201217"/>
            <a:ext cx="2008680" cy="32769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99" b="1" dirty="0"/>
              <a:t>3</a:t>
            </a:r>
          </a:p>
          <a:p>
            <a:r>
              <a:rPr lang="en-US" sz="2299" b="1" dirty="0"/>
              <a:t>Enzo's car</a:t>
            </a:r>
          </a:p>
          <a:p>
            <a:r>
              <a:rPr lang="en-US" sz="2299" b="1" dirty="0"/>
              <a:t>Jade's car</a:t>
            </a:r>
          </a:p>
          <a:p>
            <a:r>
              <a:rPr lang="en-US" sz="2299" b="1" dirty="0"/>
              <a:t>Mercedes CLS</a:t>
            </a:r>
          </a:p>
          <a:p>
            <a:r>
              <a:rPr lang="en-US" sz="2299" b="1" dirty="0"/>
              <a:t>Audi</a:t>
            </a:r>
          </a:p>
          <a:p>
            <a:r>
              <a:rPr lang="en-US" sz="2299" b="1" dirty="0"/>
              <a:t>green</a:t>
            </a:r>
          </a:p>
          <a:p>
            <a:r>
              <a:rPr lang="en-US" sz="2299" b="1" dirty="0"/>
              <a:t>BMW X5</a:t>
            </a:r>
          </a:p>
          <a:p>
            <a:r>
              <a:rPr lang="en-US" sz="2299" b="1" dirty="0"/>
              <a:t>green</a:t>
            </a:r>
          </a:p>
          <a:p>
            <a:r>
              <a:rPr lang="en-US" sz="2299" b="1" dirty="0"/>
              <a:t>end</a:t>
            </a:r>
            <a:endParaRPr lang="en-US" sz="2299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7BC9F-344B-4C21-8F88-7B602860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3516" y="3725632"/>
            <a:ext cx="3686725" cy="2215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99" b="1" dirty="0"/>
              <a:t>Enzo's car passed!</a:t>
            </a:r>
          </a:p>
          <a:p>
            <a:r>
              <a:rPr lang="en-US" sz="2299" b="1" dirty="0"/>
              <a:t>Jade's car passed!</a:t>
            </a:r>
          </a:p>
          <a:p>
            <a:r>
              <a:rPr lang="en-US" sz="2299" b="1" dirty="0"/>
              <a:t>Mercedes CLS passed!</a:t>
            </a:r>
          </a:p>
          <a:p>
            <a:r>
              <a:rPr lang="en-US" sz="2299" b="1" dirty="0"/>
              <a:t>Audi passed!</a:t>
            </a:r>
          </a:p>
          <a:p>
            <a:r>
              <a:rPr lang="en-US" sz="2299" b="1" dirty="0"/>
              <a:t>BMW X5 passed!</a:t>
            </a:r>
          </a:p>
          <a:p>
            <a:r>
              <a:rPr lang="en-US" sz="2299" b="1" dirty="0"/>
              <a:t>5 cars passed the crossroads.</a:t>
            </a:r>
            <a:endParaRPr lang="it-IT" sz="22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8F4A13FA-87E2-47BD-958D-ED395CB96D09}"/>
              </a:ext>
            </a:extLst>
          </p:cNvPr>
          <p:cNvSpPr/>
          <p:nvPr/>
        </p:nvSpPr>
        <p:spPr>
          <a:xfrm>
            <a:off x="5272956" y="466662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3B6F551-3D74-EFDF-6794-28D608E026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86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21919" y="1179000"/>
            <a:ext cx="11487595" cy="5155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var queue = new 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Queue&lt;string&gt;()</a:t>
            </a:r>
            <a:r>
              <a:rPr lang="en-US" sz="2550" b="1" noProof="1"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int count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string command;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while ((command = Console.ReadLine()) != 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"end"</a:t>
            </a:r>
            <a:r>
              <a:rPr lang="en-US" sz="2550" b="1" noProof="1">
                <a:latin typeface="Consolas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if (command == 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"green"</a:t>
            </a:r>
            <a:r>
              <a:rPr lang="en-US" sz="2550" b="1" noProof="1">
                <a:latin typeface="Consolas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</a:t>
            </a:r>
            <a:r>
              <a:rPr lang="en-US" sz="2550" b="1" noProof="1">
                <a:solidFill>
                  <a:srgbClr val="234465"/>
                </a:solidFill>
                <a:latin typeface="Consolas"/>
                <a:cs typeface="Consolas" pitchFamily="49" charset="0"/>
              </a:rPr>
              <a:t>  </a:t>
            </a:r>
            <a:r>
              <a:rPr lang="en-US" sz="2550" b="1" noProof="1">
                <a:latin typeface="Consolas"/>
                <a:cs typeface="Consolas" pitchFamily="49" charset="0"/>
              </a:rPr>
              <a:t> </a:t>
            </a:r>
            <a:r>
              <a:rPr lang="en-US" sz="25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TODO: Добавете логика за зелена светлина</a:t>
            </a:r>
          </a:p>
          <a:p>
            <a:r>
              <a:rPr lang="en-US" sz="2550" b="1" noProof="1">
                <a:latin typeface="Consolas"/>
                <a:cs typeface="Consolas" pitchFamily="49" charset="0"/>
              </a:rPr>
              <a:t>  else</a:t>
            </a:r>
            <a:endParaRPr lang="en-US" dirty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   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queue.Enqueue(command);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Console.WriteLine(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$"{count} cars passed the crossroads."</a:t>
            </a:r>
            <a:r>
              <a:rPr lang="en-US" sz="2550" b="1" noProof="1">
                <a:latin typeface="Consolas"/>
                <a:cs typeface="Consolas" pitchFamily="49" charset="0"/>
              </a:rPr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Решение: </a:t>
            </a:r>
            <a:r>
              <a:rPr lang="en-US" sz="3950" dirty="0">
                <a:ea typeface="+mj-lt"/>
                <a:cs typeface="+mj-lt"/>
              </a:rPr>
              <a:t>Задръстване</a:t>
            </a:r>
            <a:endParaRPr lang="en-US" sz="39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1A4CF-A10C-4FFD-81E7-9542DF8C2902}"/>
              </a:ext>
            </a:extLst>
          </p:cNvPr>
          <p:cNvSpPr txBox="1"/>
          <p:nvPr/>
        </p:nvSpPr>
        <p:spPr>
          <a:xfrm>
            <a:off x="763389" y="6389764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>
                <a:ea typeface="+mn-lt"/>
                <a:cs typeface="+mn-lt"/>
              </a:rPr>
              <a:t>Тествайте решението</a:t>
            </a:r>
            <a:r>
              <a:rPr lang="bg-BG" sz="1750" dirty="0">
                <a:ea typeface="+mn-lt"/>
                <a:cs typeface="+mn-lt"/>
              </a:rPr>
              <a:t> си</a:t>
            </a:r>
            <a:r>
              <a:rPr lang="en-US" sz="1750" dirty="0">
                <a:ea typeface="+mn-lt"/>
                <a:cs typeface="+mn-lt"/>
              </a:rPr>
              <a:t> в Judge: </a:t>
            </a:r>
            <a:r>
              <a:rPr lang="en-US" sz="1750" u="sng" dirty="0">
                <a:hlinkClick r:id="rId3"/>
              </a:rPr>
              <a:t>https://judge.softuni.org/Contests/Practice/Index/4153#5</a:t>
            </a:r>
            <a:endParaRPr lang="en-US" sz="17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62CA08E-B30F-94AC-85A8-7CBD97228D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405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Какво научихме днес? </a:t>
            </a:r>
            <a:endParaRPr lang="en-US" sz="3950" b="0" dirty="0">
              <a:ea typeface="+mj-lt"/>
              <a:cs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7040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724" y="1795336"/>
            <a:ext cx="10934892" cy="4730009"/>
          </a:xfrm>
          <a:prstGeom prst="rect">
            <a:avLst/>
          </a:prstGeom>
        </p:spPr>
        <p:txBody>
          <a:bodyPr vert="horz" lIns="107972" tIns="35991" rIns="107972" bIns="35991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bg-BG" sz="3800" dirty="0">
                <a:solidFill>
                  <a:schemeClr val="bg2"/>
                </a:solidFill>
              </a:rPr>
              <a:t>Линейната структура от данни </a:t>
            </a:r>
            <a:r>
              <a:rPr lang="en-US" sz="3800" dirty="0">
                <a:solidFill>
                  <a:schemeClr val="bg2"/>
                </a:solidFill>
              </a:rPr>
              <a:t>== </a:t>
            </a:r>
            <a:r>
              <a:rPr lang="bg-BG" sz="3800" dirty="0">
                <a:solidFill>
                  <a:schemeClr val="bg2"/>
                </a:solidFill>
              </a:rPr>
              <a:t>поредица </a:t>
            </a:r>
            <a:br>
              <a:rPr lang="bg-BG" sz="3800" dirty="0">
                <a:solidFill>
                  <a:schemeClr val="bg2"/>
                </a:solidFill>
              </a:rPr>
            </a:br>
            <a:r>
              <a:rPr lang="bg-BG" sz="3800" dirty="0">
                <a:solidFill>
                  <a:schemeClr val="bg2"/>
                </a:solidFill>
              </a:rPr>
              <a:t>от елементи</a:t>
            </a:r>
          </a:p>
          <a:p>
            <a:pPr marL="989631" lvl="1" indent="-456565"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Stack&lt;T&gt;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989631" lvl="1" indent="-456565"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Queue&lt;T&gt;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en-GB" sz="3800" b="1" dirty="0">
                <a:solidFill>
                  <a:schemeClr val="bg2"/>
                </a:solidFill>
                <a:cs typeface="Calibri"/>
              </a:rPr>
              <a:t>Работа с</a:t>
            </a:r>
            <a:r>
              <a:rPr lang="en-GB" sz="38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 вградени методи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7A69C8D-CDB4-0FE3-6B4F-0438EFE4C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094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6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6C5B4196-92E0-ECEC-3415-E9B04E1DBC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343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00567-AE84-424C-AB7E-438F00F87B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28648" cy="551874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cs typeface="Calibri"/>
              </a:rPr>
              <a:t>Структура</a:t>
            </a:r>
            <a:r>
              <a:rPr lang="en-US" sz="3400" b="1" dirty="0">
                <a:solidFill>
                  <a:schemeClr val="bg1"/>
                </a:solidFill>
                <a:cs typeface="Calibri"/>
              </a:rPr>
              <a:t> от данни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 </a:t>
            </a:r>
            <a:r>
              <a:rPr lang="bg-BG" sz="3400" dirty="0">
                <a:solidFill>
                  <a:srgbClr val="234465"/>
                </a:solidFill>
                <a:cs typeface="Calibri"/>
              </a:rPr>
              <a:t>==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 </a:t>
            </a:r>
            <a:r>
              <a:rPr lang="bg-BG" sz="3400" dirty="0">
                <a:solidFill>
                  <a:srgbClr val="234465"/>
                </a:solidFill>
                <a:cs typeface="Calibri"/>
              </a:rPr>
              <a:t>начин на организация на данните, който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 позволява </a:t>
            </a:r>
            <a:r>
              <a:rPr lang="en-US" sz="3400" b="1" dirty="0">
                <a:solidFill>
                  <a:srgbClr val="234465"/>
                </a:solidFill>
                <a:cs typeface="Calibri"/>
              </a:rPr>
              <a:t>ефективен достъп 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и </a:t>
            </a:r>
            <a:r>
              <a:rPr lang="en-US" sz="3400" b="1" dirty="0">
                <a:solidFill>
                  <a:srgbClr val="234465"/>
                </a:solidFill>
                <a:cs typeface="Calibri"/>
              </a:rPr>
              <a:t>модификация</a:t>
            </a:r>
            <a:endParaRPr lang="bg-BG" sz="3400" b="1" dirty="0">
              <a:solidFill>
                <a:srgbClr val="234465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3350" dirty="0"/>
              <a:t>Примери за структ</a:t>
            </a:r>
            <a:r>
              <a:rPr lang="bg-BG" sz="3350" dirty="0"/>
              <a:t>у</a:t>
            </a:r>
            <a:r>
              <a:rPr lang="en-US" sz="3350" dirty="0"/>
              <a:t>ра от данни: </a:t>
            </a:r>
            <a:endParaRPr lang="bg-BG" dirty="0"/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bg-BG" sz="3150" dirty="0">
                <a:latin typeface="Calibri" panose="020F0502020204030204" pitchFamily="34" charset="0"/>
                <a:cs typeface="Calibri" panose="020F0502020204030204" pitchFamily="34" charset="0"/>
              </a:rPr>
              <a:t>Структура</a:t>
            </a:r>
            <a:r>
              <a:rPr lang="bg-BG" sz="3150" dirty="0">
                <a:latin typeface="Consolas"/>
              </a:rPr>
              <a:t> </a:t>
            </a:r>
            <a:r>
              <a:rPr lang="en-US" sz="3150" b="1" dirty="0">
                <a:solidFill>
                  <a:schemeClr val="bg1"/>
                </a:solidFill>
                <a:latin typeface="Consolas"/>
              </a:rPr>
              <a:t>Person</a:t>
            </a:r>
            <a:r>
              <a:rPr lang="en-US" sz="3150" dirty="0"/>
              <a:t> (име + фамилия + възраст)</a:t>
            </a:r>
            <a:endParaRPr lang="en-US" sz="31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Масив от числа –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int[]</a:t>
            </a: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Списък от низове – </a:t>
            </a:r>
            <a:r>
              <a:rPr lang="en-US" sz="315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List&lt;string&gt;</a:t>
            </a: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Опашка от хора – </a:t>
            </a:r>
            <a:r>
              <a:rPr lang="en-US" sz="315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Queue&lt;Person&gt;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40D134-6F7F-4053-B3FA-84D611B7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solidFill>
                  <a:srgbClr val="FFFFFF"/>
                </a:solidFill>
                <a:ea typeface="+mj-lt"/>
                <a:cs typeface="+mj-lt"/>
              </a:rPr>
              <a:t>Ст</a:t>
            </a:r>
            <a:r>
              <a:rPr lang="bg-BG" sz="3950" dirty="0">
                <a:solidFill>
                  <a:srgbClr val="FFFFFF"/>
                </a:solidFill>
                <a:ea typeface="+mj-lt"/>
                <a:cs typeface="+mj-lt"/>
              </a:rPr>
              <a:t>р</a:t>
            </a:r>
            <a:r>
              <a:rPr lang="en-US" sz="3950" dirty="0">
                <a:solidFill>
                  <a:srgbClr val="FFFFFF"/>
                </a:solidFill>
                <a:ea typeface="+mj-lt"/>
                <a:cs typeface="+mj-lt"/>
              </a:rPr>
              <a:t>уктур</a:t>
            </a:r>
            <a:r>
              <a:rPr lang="bg-BG" sz="3950" dirty="0">
                <a:solidFill>
                  <a:srgbClr val="FFFFFF"/>
                </a:solidFill>
                <a:ea typeface="+mj-lt"/>
                <a:cs typeface="+mj-lt"/>
              </a:rPr>
              <a:t>и</a:t>
            </a:r>
            <a:r>
              <a:rPr lang="en-US" sz="3950" dirty="0">
                <a:solidFill>
                  <a:srgbClr val="FFFFFF"/>
                </a:solidFill>
                <a:ea typeface="+mj-lt"/>
                <a:cs typeface="+mj-lt"/>
              </a:rPr>
              <a:t> от данни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8E669EB-708F-4272-8CB7-F2ACE24E0A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00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Структурите от данни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 алгоритмите стоят в основата на програмирането</a:t>
            </a:r>
          </a:p>
          <a:p>
            <a:pPr marL="360045" indent="-360045">
              <a:buClr>
                <a:schemeClr val="tx1"/>
              </a:buClr>
            </a:pPr>
            <a:r>
              <a:rPr lang="en-US" sz="3150" dirty="0">
                <a:ea typeface="+mn-lt"/>
                <a:cs typeface="+mn-lt"/>
              </a:rPr>
              <a:t>Ал</a:t>
            </a:r>
            <a:r>
              <a:rPr lang="bg-BG" sz="3150" dirty="0">
                <a:ea typeface="+mn-lt"/>
                <a:cs typeface="+mn-lt"/>
              </a:rPr>
              <a:t>г</a:t>
            </a:r>
            <a:r>
              <a:rPr lang="en-US" sz="3150" dirty="0">
                <a:ea typeface="+mn-lt"/>
                <a:cs typeface="+mn-lt"/>
              </a:rPr>
              <a:t>оритмичното мислене, решаването на задачи и стуктур</a:t>
            </a:r>
            <a:r>
              <a:rPr lang="bg-BG" sz="3150" dirty="0">
                <a:ea typeface="+mn-lt"/>
                <a:cs typeface="+mn-lt"/>
              </a:rPr>
              <a:t>ите</a:t>
            </a:r>
            <a:r>
              <a:rPr lang="en-US" sz="3150" dirty="0">
                <a:ea typeface="+mn-lt"/>
                <a:cs typeface="+mn-lt"/>
              </a:rPr>
              <a:t> от данни са важни за софтуерните инженери</a:t>
            </a:r>
            <a:r>
              <a:rPr lang="en-US" sz="3350" dirty="0">
                <a:ea typeface="+mn-lt"/>
                <a:cs typeface="+mn-lt"/>
              </a:rPr>
              <a:t> </a:t>
            </a:r>
          </a:p>
          <a:p>
            <a:pPr lvl="1" indent="-360045">
              <a:buClr>
                <a:schemeClr val="tx1"/>
              </a:buClr>
            </a:pPr>
            <a:r>
              <a:rPr lang="en-US" sz="3150" dirty="0"/>
              <a:t>C# програмистите трябва да зная</a:t>
            </a:r>
            <a:r>
              <a:rPr lang="bg-BG" sz="3150" dirty="0"/>
              <a:t>т</a:t>
            </a:r>
            <a:r>
              <a:rPr lang="en-US" sz="3150" dirty="0"/>
              <a:t> кога да</a:t>
            </a: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 използват 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T[]</a:t>
            </a:r>
            <a:r>
              <a:rPr lang="en-US" sz="3150" dirty="0">
                <a:solidFill>
                  <a:schemeClr val="bg1"/>
                </a:solidFill>
              </a:rPr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LinkedList&lt;T&gt;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List&lt;T&gt;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Stack&lt;T&gt;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Queue&lt;T&gt;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Dictionary&lt;K,</a:t>
            </a:r>
            <a:r>
              <a:rPr lang="en-US" sz="315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HashSet&lt;T&gt;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SortedDictionary&lt;K,</a:t>
            </a:r>
            <a:r>
              <a:rPr lang="en-US" sz="315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T&gt;</a:t>
            </a:r>
            <a:r>
              <a:rPr lang="en-US" sz="3150" dirty="0">
                <a:solidFill>
                  <a:schemeClr val="bg1"/>
                </a:solidFill>
              </a:rPr>
              <a:t> </a:t>
            </a:r>
            <a:r>
              <a:rPr lang="en-US" sz="3150" dirty="0"/>
              <a:t>и</a:t>
            </a:r>
            <a:r>
              <a:rPr lang="en-US" sz="3150" dirty="0">
                <a:solidFill>
                  <a:srgbClr val="234465"/>
                </a:solidFill>
              </a:rPr>
              <a:t> 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SortedSet&lt;T&gt;</a:t>
            </a:r>
          </a:p>
          <a:p>
            <a:pPr marL="360045" indent="-360045">
              <a:buClr>
                <a:schemeClr val="tx1"/>
              </a:buClr>
            </a:pPr>
            <a:r>
              <a:rPr lang="en-US" sz="3350" b="1" dirty="0"/>
              <a:t>Програмиране </a:t>
            </a:r>
            <a:r>
              <a:rPr lang="en-US" sz="3350" dirty="0"/>
              <a:t>== </a:t>
            </a:r>
            <a:r>
              <a:rPr lang="en-US" sz="3350" b="1" dirty="0"/>
              <a:t>алгоритми </a:t>
            </a:r>
            <a:r>
              <a:rPr lang="en-US" sz="3350" dirty="0"/>
              <a:t>+ </a:t>
            </a:r>
            <a:r>
              <a:rPr lang="bg-BG" sz="3350" b="1" dirty="0"/>
              <a:t>структури</a:t>
            </a:r>
            <a:r>
              <a:rPr lang="en-US" sz="3350" b="1" dirty="0"/>
              <a:t> от данни</a:t>
            </a:r>
            <a:r>
              <a:rPr lang="en-US" sz="3350" dirty="0"/>
              <a:t>!</a:t>
            </a:r>
            <a:endParaRPr lang="en-US" sz="3350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Защо стуктурите от данни са важни?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AD4D7C1-14CC-12FA-3E6D-4EEB91C3A9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386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E4255-EFE3-0629-D03F-C82D6AC37A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75234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cs typeface="Calibri"/>
              </a:rPr>
              <a:t>Линейни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структури от </a:t>
            </a:r>
            <a:r>
              <a:rPr lang="en-US" sz="3400" b="1" dirty="0">
                <a:solidFill>
                  <a:schemeClr val="bg1"/>
                </a:solidFill>
              </a:rPr>
              <a:t>данни</a:t>
            </a:r>
            <a:r>
              <a:rPr lang="en-US" sz="3400" dirty="0"/>
              <a:t>: масив, </a:t>
            </a:r>
            <a:r>
              <a:rPr lang="bg-BG" sz="3400" dirty="0"/>
              <a:t>списък</a:t>
            </a:r>
            <a:r>
              <a:rPr lang="en-US" sz="3400" dirty="0"/>
              <a:t>, </a:t>
            </a:r>
            <a:r>
              <a:rPr lang="bg-BG" sz="3400" dirty="0"/>
              <a:t>стек</a:t>
            </a:r>
            <a:r>
              <a:rPr lang="en-US" sz="3400" dirty="0"/>
              <a:t>, </a:t>
            </a:r>
            <a:r>
              <a:rPr lang="bg-BG" sz="3400" dirty="0"/>
              <a:t>опашка</a:t>
            </a:r>
            <a:endParaRPr lang="en-US" sz="3400" dirty="0">
              <a:cs typeface="Calibri"/>
            </a:endParaRP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70709C-F3DB-A459-C669-BF230015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Линейни структури от данни</a:t>
            </a:r>
            <a:endParaRPr lang="en-BG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DB3F1B-F7EF-6E84-5EE4-791342216756}"/>
              </a:ext>
            </a:extLst>
          </p:cNvPr>
          <p:cNvGrpSpPr/>
          <p:nvPr/>
        </p:nvGrpSpPr>
        <p:grpSpPr>
          <a:xfrm>
            <a:off x="368124" y="2220440"/>
            <a:ext cx="4574411" cy="2186197"/>
            <a:chOff x="305055" y="3339000"/>
            <a:chExt cx="4575603" cy="218676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A5114D8-8C40-FD81-F8A5-5AF98403C334}"/>
                </a:ext>
              </a:extLst>
            </p:cNvPr>
            <p:cNvGrpSpPr/>
            <p:nvPr/>
          </p:nvGrpSpPr>
          <p:grpSpPr>
            <a:xfrm>
              <a:off x="966000" y="3339000"/>
              <a:ext cx="3253712" cy="1138708"/>
              <a:chOff x="3503612" y="2626525"/>
              <a:chExt cx="3810000" cy="133339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41A6F39-C38D-1F3C-2597-188874C5C526}"/>
                  </a:ext>
                </a:extLst>
              </p:cNvPr>
              <p:cNvSpPr/>
              <p:nvPr/>
            </p:nvSpPr>
            <p:spPr bwMode="auto">
              <a:xfrm>
                <a:off x="3503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979C9C0-68F6-DEE0-DA74-1D20027A79F2}"/>
                  </a:ext>
                </a:extLst>
              </p:cNvPr>
              <p:cNvSpPr/>
              <p:nvPr/>
            </p:nvSpPr>
            <p:spPr bwMode="auto">
              <a:xfrm>
                <a:off x="4265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50CD5D0-12FE-EF55-A16E-52CDF21E41DF}"/>
                  </a:ext>
                </a:extLst>
              </p:cNvPr>
              <p:cNvSpPr/>
              <p:nvPr/>
            </p:nvSpPr>
            <p:spPr bwMode="auto">
              <a:xfrm>
                <a:off x="5027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5B7B951-60D5-332B-3A75-82AD340287F4}"/>
                  </a:ext>
                </a:extLst>
              </p:cNvPr>
              <p:cNvSpPr/>
              <p:nvPr/>
            </p:nvSpPr>
            <p:spPr bwMode="auto">
              <a:xfrm>
                <a:off x="5789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507B809-53DB-38B9-7703-63C768704D1C}"/>
                  </a:ext>
                </a:extLst>
              </p:cNvPr>
              <p:cNvSpPr/>
              <p:nvPr/>
            </p:nvSpPr>
            <p:spPr bwMode="auto">
              <a:xfrm>
                <a:off x="6551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7C8DD9-C587-44A1-9B78-7DB6CEB71719}"/>
                  </a:ext>
                </a:extLst>
              </p:cNvPr>
              <p:cNvSpPr txBox="1"/>
              <p:nvPr/>
            </p:nvSpPr>
            <p:spPr>
              <a:xfrm>
                <a:off x="3628050" y="2626527"/>
                <a:ext cx="522608" cy="7073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0</a:t>
                </a:r>
                <a:endParaRPr lang="en-US" sz="2399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E24CA1-316B-1048-A5A1-FDBDC1A9CF62}"/>
                  </a:ext>
                </a:extLst>
              </p:cNvPr>
              <p:cNvSpPr txBox="1"/>
              <p:nvPr/>
            </p:nvSpPr>
            <p:spPr>
              <a:xfrm>
                <a:off x="4390051" y="2626528"/>
                <a:ext cx="522608" cy="7073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1</a:t>
                </a:r>
                <a:endParaRPr lang="en-US" sz="2399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CE6CB9-DC91-523D-A138-A910BFC9E254}"/>
                  </a:ext>
                </a:extLst>
              </p:cNvPr>
              <p:cNvSpPr txBox="1"/>
              <p:nvPr/>
            </p:nvSpPr>
            <p:spPr>
              <a:xfrm>
                <a:off x="5152050" y="2626525"/>
                <a:ext cx="522608" cy="7073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2</a:t>
                </a:r>
                <a:endParaRPr lang="en-US" sz="2399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4FCC56-EF03-B90E-8AB5-1DFC51774942}"/>
                  </a:ext>
                </a:extLst>
              </p:cNvPr>
              <p:cNvSpPr txBox="1"/>
              <p:nvPr/>
            </p:nvSpPr>
            <p:spPr>
              <a:xfrm>
                <a:off x="5914051" y="2630828"/>
                <a:ext cx="522608" cy="70732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3</a:t>
                </a:r>
                <a:endParaRPr lang="en-US" sz="2399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5197D7-1B1C-7CE7-7A08-80CC8ACC0C6F}"/>
                  </a:ext>
                </a:extLst>
              </p:cNvPr>
              <p:cNvSpPr txBox="1"/>
              <p:nvPr/>
            </p:nvSpPr>
            <p:spPr>
              <a:xfrm>
                <a:off x="6673728" y="2626525"/>
                <a:ext cx="522608" cy="70732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4</a:t>
                </a:r>
                <a:endParaRPr lang="en-US" sz="2399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D55D7-6509-1AF7-D2C7-CD2E49AA698F}"/>
                </a:ext>
              </a:extLst>
            </p:cNvPr>
            <p:cNvSpPr txBox="1"/>
            <p:nvPr/>
          </p:nvSpPr>
          <p:spPr>
            <a:xfrm>
              <a:off x="305055" y="4464001"/>
              <a:ext cx="4575603" cy="10617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 anchor="t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50" b="1" dirty="0"/>
                <a:t>Масив/Списък</a:t>
              </a:r>
              <a:br>
                <a:rPr lang="en-US" sz="2750" dirty="0"/>
              </a:br>
              <a:r>
                <a:rPr lang="en-US" sz="2350" dirty="0"/>
                <a:t>(индексирана група от елементи)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F489C37-6B95-69C1-005F-D7B367E8D124}"/>
              </a:ext>
            </a:extLst>
          </p:cNvPr>
          <p:cNvGrpSpPr/>
          <p:nvPr/>
        </p:nvGrpSpPr>
        <p:grpSpPr>
          <a:xfrm>
            <a:off x="5514276" y="3818638"/>
            <a:ext cx="6558558" cy="1642178"/>
            <a:chOff x="4550001" y="3873461"/>
            <a:chExt cx="6844577" cy="1642605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C908851-8B03-B4E6-E715-D99F0B13C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50001" y="3873461"/>
              <a:ext cx="6844577" cy="550639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29B3C0-4877-2EBE-5ADE-B7462D75B62D}"/>
                </a:ext>
              </a:extLst>
            </p:cNvPr>
            <p:cNvSpPr txBox="1"/>
            <p:nvPr/>
          </p:nvSpPr>
          <p:spPr>
            <a:xfrm>
              <a:off x="5807506" y="4454301"/>
              <a:ext cx="4329573" cy="10617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 anchor="t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2750" b="1" dirty="0"/>
                <a:t>Свързан списък</a:t>
              </a:r>
              <a:endParaRPr lang="bg-BG" sz="2350" dirty="0"/>
            </a:p>
            <a:p>
              <a:pPr algn="ctr">
                <a:lnSpc>
                  <a:spcPct val="110000"/>
                </a:lnSpc>
              </a:pPr>
              <a:r>
                <a:rPr lang="en-US" sz="2350" dirty="0"/>
                <a:t>(редица от свързани елементи)</a:t>
              </a:r>
              <a:endParaRPr lang="bg-BG" sz="2350" dirty="0">
                <a:cs typeface="Calibri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73E34C7-52BF-268E-06E1-17B25D5B658F}"/>
              </a:ext>
            </a:extLst>
          </p:cNvPr>
          <p:cNvGrpSpPr/>
          <p:nvPr/>
        </p:nvGrpSpPr>
        <p:grpSpPr>
          <a:xfrm>
            <a:off x="762147" y="5053747"/>
            <a:ext cx="3786364" cy="1422804"/>
            <a:chOff x="831000" y="5366287"/>
            <a:chExt cx="3787350" cy="1423175"/>
          </a:xfrm>
        </p:grpSpPr>
        <p:pic>
          <p:nvPicPr>
            <p:cNvPr id="41" name="Picture 4" descr="Javascript Data Structures - Queues &amp; Priority Queues - Way2Net">
              <a:extLst>
                <a:ext uri="{FF2B5EF4-FFF2-40B4-BE49-F238E27FC236}">
                  <a16:creationId xmlns:a16="http://schemas.microsoft.com/office/drawing/2014/main" id="{BFE50B2E-2AFD-C4E8-A14E-E7D7B8D29C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000" y="5366287"/>
              <a:ext cx="3787350" cy="1257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49CB820-8A6A-6072-3D76-F47DF5D0E44A}"/>
                </a:ext>
              </a:extLst>
            </p:cNvPr>
            <p:cNvSpPr txBox="1"/>
            <p:nvPr/>
          </p:nvSpPr>
          <p:spPr>
            <a:xfrm>
              <a:off x="1889933" y="6129000"/>
              <a:ext cx="1508132" cy="6604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 anchor="t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2750" b="1" dirty="0"/>
                <a:t>Опашка</a:t>
              </a:r>
              <a:endParaRPr lang="en-US" sz="2750" b="1" dirty="0">
                <a:cs typeface="Calibri"/>
              </a:endParaRPr>
            </a:p>
          </p:txBody>
        </p:sp>
      </p:grpSp>
      <p:sp>
        <p:nvSpPr>
          <p:cNvPr id="5" name="Slide Number">
            <a:extLst>
              <a:ext uri="{FF2B5EF4-FFF2-40B4-BE49-F238E27FC236}">
                <a16:creationId xmlns:a16="http://schemas.microsoft.com/office/drawing/2014/main" id="{3833A6DF-B73E-6B04-2330-282CA31864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906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noFill/>
          <a:ln>
            <a:noFill/>
          </a:ln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lnSpc>
                <a:spcPct val="9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Списък </a:t>
            </a:r>
            <a:r>
              <a:rPr lang="bg-BG" sz="3400" b="1" dirty="0">
                <a:solidFill>
                  <a:schemeClr val="bg1"/>
                </a:solidFill>
              </a:rPr>
              <a:t>с</a:t>
            </a:r>
            <a:r>
              <a:rPr lang="en-US" sz="3400" b="1" dirty="0">
                <a:solidFill>
                  <a:schemeClr val="bg1"/>
                </a:solidFill>
              </a:rPr>
              <a:t> числа</a:t>
            </a:r>
            <a:r>
              <a:rPr lang="en-US" sz="3400" dirty="0"/>
              <a:t>, </a:t>
            </a:r>
            <a:r>
              <a:rPr lang="en-US" sz="3400" dirty="0">
                <a:ea typeface="+mn-lt"/>
                <a:cs typeface="+mn-lt"/>
              </a:rPr>
              <a:t>представляващ последователност от суми на доходите</a:t>
            </a:r>
            <a:r>
              <a:rPr lang="en-US" sz="3400" dirty="0"/>
              <a:t>:</a:t>
            </a:r>
            <a:endParaRPr lang="bg-BG" dirty="0"/>
          </a:p>
          <a:p>
            <a:pPr marL="456565" indent="-456565">
              <a:lnSpc>
                <a:spcPct val="90000"/>
              </a:lnSpc>
            </a:pPr>
            <a:endParaRPr lang="bg-BG" sz="3199" dirty="0">
              <a:cs typeface="Calibri"/>
            </a:endParaRPr>
          </a:p>
          <a:p>
            <a:pPr marL="456565" indent="-456565">
              <a:lnSpc>
                <a:spcPct val="90000"/>
              </a:lnSpc>
            </a:pPr>
            <a:endParaRPr lang="en-US" sz="3199" dirty="0">
              <a:cs typeface="Calibri"/>
            </a:endParaRPr>
          </a:p>
          <a:p>
            <a:pPr marL="456565" indent="-456565">
              <a:lnSpc>
                <a:spcPct val="90000"/>
              </a:lnSpc>
            </a:pPr>
            <a:endParaRPr lang="en-US" sz="3199" dirty="0"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96565" indent="-456565">
              <a:lnSpc>
                <a:spcPct val="90000"/>
              </a:lnSpc>
              <a:spcBef>
                <a:spcPts val="0"/>
              </a:spcBef>
            </a:pPr>
            <a:r>
              <a:rPr lang="en-US" sz="3400" dirty="0">
                <a:solidFill>
                  <a:srgbClr val="234465"/>
                </a:solidFill>
              </a:rPr>
              <a:t>Добавяне на </a:t>
            </a:r>
            <a:r>
              <a:rPr lang="en-US" sz="3400" b="1" dirty="0">
                <a:solidFill>
                  <a:schemeClr val="bg1"/>
                </a:solidFill>
              </a:rPr>
              <a:t>нов доход</a:t>
            </a:r>
            <a:r>
              <a:rPr lang="en-US" sz="3400" dirty="0"/>
              <a:t>:</a:t>
            </a:r>
            <a:endParaRPr lang="bg-BG" sz="3400" dirty="0"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3199" dirty="0"/>
          </a:p>
          <a:p>
            <a:pPr marL="456565" indent="-456565">
              <a:lnSpc>
                <a:spcPct val="9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Модифициране </a:t>
            </a:r>
            <a:r>
              <a:rPr lang="en-US" sz="3400" dirty="0"/>
              <a:t>на</a:t>
            </a:r>
            <a:r>
              <a:rPr lang="en-US" sz="3400" dirty="0">
                <a:solidFill>
                  <a:srgbClr val="234465"/>
                </a:solidFill>
              </a:rPr>
              <a:t> </a:t>
            </a:r>
            <a:r>
              <a:rPr lang="en-US" sz="3400" dirty="0"/>
              <a:t>съществуващ доход:</a:t>
            </a:r>
            <a:endParaRPr lang="en-US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solidFill>
                  <a:srgbClr val="FFFFFF"/>
                </a:solidFill>
                <a:ea typeface="+mj-lt"/>
                <a:cs typeface="+mj-lt"/>
              </a:rPr>
              <a:t>Списък </a:t>
            </a:r>
            <a:r>
              <a:rPr lang="bg-BG" sz="3950" dirty="0">
                <a:solidFill>
                  <a:srgbClr val="FFFFFF"/>
                </a:solidFill>
                <a:ea typeface="+mj-lt"/>
                <a:cs typeface="+mj-lt"/>
              </a:rPr>
              <a:t>с</a:t>
            </a:r>
            <a:r>
              <a:rPr lang="en-US" sz="3950" dirty="0">
                <a:solidFill>
                  <a:srgbClr val="FFFFFF"/>
                </a:solidFill>
                <a:ea typeface="+mj-lt"/>
                <a:cs typeface="+mj-lt"/>
              </a:rPr>
              <a:t> числа</a:t>
            </a:r>
            <a:r>
              <a:rPr lang="en-US" sz="3950" dirty="0"/>
              <a:t> – </a:t>
            </a:r>
            <a:r>
              <a:rPr lang="bg-BG" sz="3950" dirty="0"/>
              <a:t>Пример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7407" y="2305322"/>
            <a:ext cx="4535605" cy="1925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>
                <a:solidFill>
                  <a:schemeClr val="bg1"/>
                </a:solidFill>
              </a:rPr>
              <a:t>var</a:t>
            </a:r>
            <a:r>
              <a:rPr lang="en-US" sz="2398" noProof="1"/>
              <a:t> incomes = </a:t>
            </a:r>
          </a:p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/>
              <a:t>  new List&lt;double&gt;() </a:t>
            </a:r>
            <a:r>
              <a:rPr lang="en-US" sz="2398" noProof="1">
                <a:solidFill>
                  <a:schemeClr val="bg1"/>
                </a:solidFill>
              </a:rPr>
              <a:t>{</a:t>
            </a:r>
          </a:p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/>
              <a:t>    150, 200, 70.50, 120</a:t>
            </a:r>
          </a:p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>
                <a:solidFill>
                  <a:schemeClr val="bg1"/>
                </a:solidFill>
              </a:rPr>
              <a:t>  }</a:t>
            </a:r>
            <a:r>
              <a:rPr lang="en-US" sz="2398" noProof="1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467387" y="3015207"/>
            <a:ext cx="622180" cy="38090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7432952"/>
              </p:ext>
            </p:extLst>
          </p:nvPr>
        </p:nvGraphicFramePr>
        <p:xfrm>
          <a:off x="6209522" y="2261769"/>
          <a:ext cx="4737121" cy="2616653"/>
        </p:xfrm>
        <a:graphic>
          <a:graphicData uri="http://schemas.openxmlformats.org/drawingml/2006/table">
            <a:tbl>
              <a:tblPr/>
              <a:tblGrid>
                <a:gridCol w="300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Елемент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Стойност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973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70.50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66BBF2D-379E-4BE2-BA7C-A7DF845F43C2}"/>
              </a:ext>
            </a:extLst>
          </p:cNvPr>
          <p:cNvSpPr txBox="1">
            <a:spLocks/>
          </p:cNvSpPr>
          <p:nvPr/>
        </p:nvSpPr>
        <p:spPr>
          <a:xfrm>
            <a:off x="767408" y="4910744"/>
            <a:ext cx="4535605" cy="587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/>
              <a:t>incomes.</a:t>
            </a:r>
            <a:r>
              <a:rPr lang="en-US" sz="2398" noProof="1">
                <a:solidFill>
                  <a:schemeClr val="bg1"/>
                </a:solidFill>
              </a:rPr>
              <a:t>Add</a:t>
            </a:r>
            <a:r>
              <a:rPr lang="en-US" sz="2398" noProof="1"/>
              <a:t>(300);</a:t>
            </a:r>
          </a:p>
        </p:txBody>
      </p:sp>
      <p:graphicFrame>
        <p:nvGraphicFramePr>
          <p:cNvPr id="11" name="Group 134">
            <a:extLst>
              <a:ext uri="{FF2B5EF4-FFF2-40B4-BE49-F238E27FC236}">
                <a16:creationId xmlns:a16="http://schemas.microsoft.com/office/drawing/2014/main" id="{DDFB70F3-36DD-442D-8B08-3F62B4ED20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578434"/>
              </p:ext>
            </p:extLst>
          </p:nvPr>
        </p:nvGraphicFramePr>
        <p:xfrm>
          <a:off x="6211019" y="4888301"/>
          <a:ext cx="4737105" cy="496800"/>
        </p:xfrm>
        <a:graphic>
          <a:graphicData uri="http://schemas.openxmlformats.org/drawingml/2006/table">
            <a:tbl>
              <a:tblPr/>
              <a:tblGrid>
                <a:gridCol w="3005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9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E15851A-0F40-4A4A-A671-7E813D82614B}"/>
              </a:ext>
            </a:extLst>
          </p:cNvPr>
          <p:cNvSpPr txBox="1">
            <a:spLocks/>
          </p:cNvSpPr>
          <p:nvPr/>
        </p:nvSpPr>
        <p:spPr>
          <a:xfrm>
            <a:off x="767408" y="6178071"/>
            <a:ext cx="4535605" cy="587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/>
              <a:t>incomes</a:t>
            </a:r>
            <a:r>
              <a:rPr lang="en-US" sz="2398" noProof="1">
                <a:solidFill>
                  <a:schemeClr val="bg1"/>
                </a:solidFill>
              </a:rPr>
              <a:t>[1] = </a:t>
            </a:r>
            <a:r>
              <a:rPr lang="en-US" sz="2398" noProof="1"/>
              <a:t>250;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8C5D601-E81D-1591-783A-669F2B66E2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200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66F1D-7929-4F82-8447-9EFC3061B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116" y="1219777"/>
            <a:ext cx="2907770" cy="2907770"/>
          </a:xfrm>
          <a:prstGeom prst="rect">
            <a:avLst/>
          </a:prstGeom>
        </p:spPr>
      </p:pic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59464E36-48C2-616A-1039-2DCA8F42B04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Push(), Peek(), Pop()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56F8EE37-5B95-E14F-0924-E6B93B1221C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Стек (</a:t>
            </a:r>
            <a:r>
              <a:rPr lang="en-US" dirty="0"/>
              <a:t>Stack)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1900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cs typeface="Consolas" panose="020B0609020204030204" pitchFamily="49" charset="0"/>
              </a:rPr>
              <a:t>Стекът </a:t>
            </a:r>
            <a:r>
              <a:rPr lang="bg-BG" sz="3400" dirty="0">
                <a:cs typeface="Consolas" panose="020B0609020204030204" pitchFamily="49" charset="0"/>
              </a:rPr>
              <a:t>предоставя</a:t>
            </a:r>
            <a:r>
              <a:rPr lang="en-US" sz="3400" dirty="0">
                <a:cs typeface="Consolas" panose="020B0609020204030204" pitchFamily="49" charset="0"/>
              </a:rPr>
              <a:t> следните функции:</a:t>
            </a:r>
            <a:endParaRPr lang="bg-BG" dirty="0"/>
          </a:p>
          <a:p>
            <a:pPr lvl="1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Вкарване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dirty="0">
                <a:cs typeface="Consolas" panose="020B0609020204030204" pitchFamily="49" charset="0"/>
              </a:rPr>
              <a:t>на елемент</a:t>
            </a:r>
          </a:p>
          <a:p>
            <a:pPr lvl="1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Премахане </a:t>
            </a:r>
            <a:r>
              <a:rPr lang="en-US" sz="3200" dirty="0">
                <a:cs typeface="Consolas" panose="020B0609020204030204" pitchFamily="49" charset="0"/>
              </a:rPr>
              <a:t>на последния елемент</a:t>
            </a:r>
          </a:p>
          <a:p>
            <a:pPr lvl="1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Връщане </a:t>
            </a:r>
            <a:r>
              <a:rPr lang="en-US" sz="3200" dirty="0">
                <a:cs typeface="Consolas" panose="020B0609020204030204" pitchFamily="49" charset="0"/>
              </a:rPr>
              <a:t>на последния елемент без премахване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Стек – </a:t>
            </a:r>
            <a:r>
              <a:rPr lang="en-US" sz="3950" dirty="0">
                <a:ea typeface="+mj-lt"/>
                <a:cs typeface="+mj-lt"/>
              </a:rPr>
              <a:t>Абстрактен тип данни</a:t>
            </a:r>
            <a:endParaRPr lang="bg-BG" sz="3950" dirty="0">
              <a:cs typeface="Calibri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316000" y="3939443"/>
            <a:ext cx="1599783" cy="2927149"/>
            <a:chOff x="2817812" y="3733800"/>
            <a:chExt cx="1600200" cy="2927911"/>
          </a:xfrm>
        </p:grpSpPr>
        <p:grpSp>
          <p:nvGrpSpPr>
            <p:cNvPr id="10" name="Group 9"/>
            <p:cNvGrpSpPr/>
            <p:nvPr/>
          </p:nvGrpSpPr>
          <p:grpSpPr>
            <a:xfrm>
              <a:off x="2817812" y="3733800"/>
              <a:ext cx="1600200" cy="2342383"/>
              <a:chOff x="3008467" y="3810000"/>
              <a:chExt cx="1600200" cy="2342383"/>
            </a:xfrm>
          </p:grpSpPr>
          <p:sp>
            <p:nvSpPr>
              <p:cNvPr id="65" name="Text Placeholder 7"/>
              <p:cNvSpPr txBox="1">
                <a:spLocks/>
              </p:cNvSpPr>
              <p:nvPr/>
            </p:nvSpPr>
            <p:spPr>
              <a:xfrm flipH="1">
                <a:off x="3008467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66" name="Text Placeholder 7"/>
              <p:cNvSpPr txBox="1">
                <a:spLocks/>
              </p:cNvSpPr>
              <p:nvPr/>
            </p:nvSpPr>
            <p:spPr>
              <a:xfrm flipH="1">
                <a:off x="3112038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67" name="Text Placeholder 7"/>
              <p:cNvSpPr txBox="1">
                <a:spLocks/>
              </p:cNvSpPr>
              <p:nvPr/>
            </p:nvSpPr>
            <p:spPr>
              <a:xfrm flipH="1">
                <a:off x="3112038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68" name="Text Placeholder 7"/>
              <p:cNvSpPr txBox="1">
                <a:spLocks/>
              </p:cNvSpPr>
              <p:nvPr/>
            </p:nvSpPr>
            <p:spPr>
              <a:xfrm flipH="1">
                <a:off x="3112038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6" name="Down Arrow 5"/>
              <p:cNvSpPr/>
              <p:nvPr/>
            </p:nvSpPr>
            <p:spPr bwMode="auto">
              <a:xfrm>
                <a:off x="3633012" y="3810000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958557" y="6019800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Push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40958" y="3939443"/>
            <a:ext cx="1599783" cy="2910201"/>
            <a:chOff x="5881025" y="3733800"/>
            <a:chExt cx="1600200" cy="2910959"/>
          </a:xfrm>
        </p:grpSpPr>
        <p:grpSp>
          <p:nvGrpSpPr>
            <p:cNvPr id="13" name="Group 12"/>
            <p:cNvGrpSpPr/>
            <p:nvPr/>
          </p:nvGrpSpPr>
          <p:grpSpPr>
            <a:xfrm>
              <a:off x="5881025" y="3733800"/>
              <a:ext cx="1600200" cy="2348441"/>
              <a:chOff x="6185739" y="3803942"/>
              <a:chExt cx="1600200" cy="2348441"/>
            </a:xfrm>
          </p:grpSpPr>
          <p:sp>
            <p:nvSpPr>
              <p:cNvPr id="41" name="Text Placeholder 7"/>
              <p:cNvSpPr txBox="1">
                <a:spLocks/>
              </p:cNvSpPr>
              <p:nvPr/>
            </p:nvSpPr>
            <p:spPr>
              <a:xfrm flipH="1">
                <a:off x="6185739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42" name="Text Placeholder 7"/>
              <p:cNvSpPr txBox="1">
                <a:spLocks/>
              </p:cNvSpPr>
              <p:nvPr/>
            </p:nvSpPr>
            <p:spPr>
              <a:xfrm flipH="1">
                <a:off x="6289310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43" name="Text Placeholder 7"/>
              <p:cNvSpPr txBox="1">
                <a:spLocks/>
              </p:cNvSpPr>
              <p:nvPr/>
            </p:nvSpPr>
            <p:spPr>
              <a:xfrm flipH="1">
                <a:off x="6289310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44" name="Text Placeholder 7"/>
              <p:cNvSpPr txBox="1">
                <a:spLocks/>
              </p:cNvSpPr>
              <p:nvPr/>
            </p:nvSpPr>
            <p:spPr>
              <a:xfrm flipH="1">
                <a:off x="6289310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>
                <a:off x="6821939" y="3803942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Multiplication Sign 30"/>
              <p:cNvSpPr/>
              <p:nvPr/>
            </p:nvSpPr>
            <p:spPr>
              <a:xfrm flipH="1">
                <a:off x="6316966" y="4073097"/>
                <a:ext cx="1386688" cy="1217019"/>
              </a:xfrm>
              <a:prstGeom prst="mathMultiply">
                <a:avLst/>
              </a:prstGeom>
              <a:solidFill>
                <a:schemeClr val="tx1">
                  <a:alpha val="3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6045080" y="6002848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Pop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79928" y="3929802"/>
            <a:ext cx="1599783" cy="2905720"/>
            <a:chOff x="8856012" y="3733800"/>
            <a:chExt cx="1600200" cy="2906477"/>
          </a:xfrm>
        </p:grpSpPr>
        <p:grpSp>
          <p:nvGrpSpPr>
            <p:cNvPr id="9" name="Group 8"/>
            <p:cNvGrpSpPr/>
            <p:nvPr/>
          </p:nvGrpSpPr>
          <p:grpSpPr>
            <a:xfrm>
              <a:off x="8856012" y="3733800"/>
              <a:ext cx="1600200" cy="2351958"/>
              <a:chOff x="9259440" y="3800425"/>
              <a:chExt cx="1600200" cy="2351958"/>
            </a:xfrm>
          </p:grpSpPr>
          <p:sp>
            <p:nvSpPr>
              <p:cNvPr id="69" name="Text Placeholder 7"/>
              <p:cNvSpPr txBox="1">
                <a:spLocks/>
              </p:cNvSpPr>
              <p:nvPr/>
            </p:nvSpPr>
            <p:spPr>
              <a:xfrm flipH="1">
                <a:off x="9259440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363011" y="4442398"/>
                <a:ext cx="1410568" cy="1627075"/>
                <a:chOff x="9363011" y="4442398"/>
                <a:chExt cx="1410568" cy="1627075"/>
              </a:xfrm>
            </p:grpSpPr>
            <p:sp>
              <p:nvSpPr>
                <p:cNvPr id="70" name="Text Placeholder 7"/>
                <p:cNvSpPr txBox="1">
                  <a:spLocks/>
                </p:cNvSpPr>
                <p:nvPr/>
              </p:nvSpPr>
              <p:spPr>
                <a:xfrm flipH="1">
                  <a:off x="9363011" y="557544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2</a:t>
                  </a:r>
                </a:p>
              </p:txBody>
            </p:sp>
            <p:sp>
              <p:nvSpPr>
                <p:cNvPr id="71" name="Text Placeholder 7"/>
                <p:cNvSpPr txBox="1">
                  <a:spLocks/>
                </p:cNvSpPr>
                <p:nvPr/>
              </p:nvSpPr>
              <p:spPr>
                <a:xfrm flipH="1">
                  <a:off x="9363011" y="444239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10</a:t>
                  </a:r>
                </a:p>
              </p:txBody>
            </p:sp>
            <p:sp>
              <p:nvSpPr>
                <p:cNvPr id="72" name="Text Placeholder 7"/>
                <p:cNvSpPr txBox="1">
                  <a:spLocks/>
                </p:cNvSpPr>
                <p:nvPr/>
              </p:nvSpPr>
              <p:spPr>
                <a:xfrm flipH="1">
                  <a:off x="9363011" y="4998512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5</a:t>
                  </a:r>
                </a:p>
              </p:txBody>
            </p:sp>
          </p:grpSp>
          <p:sp>
            <p:nvSpPr>
              <p:cNvPr id="75" name="Down Arrow 74"/>
              <p:cNvSpPr/>
              <p:nvPr/>
            </p:nvSpPr>
            <p:spPr bwMode="auto">
              <a:xfrm rot="10800000">
                <a:off x="9895640" y="3800425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9019925" y="5998366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Peek</a:t>
              </a: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C21D25E7-FCB0-6826-AE68-C76165DF2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92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3849</TotalTime>
  <Words>2141</Words>
  <Application>Microsoft Macintosh PowerPoint</Application>
  <PresentationFormat>Widescreen</PresentationFormat>
  <Paragraphs>450</Paragraphs>
  <Slides>36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Стек и опашка</vt:lpstr>
      <vt:lpstr>Съдържание</vt:lpstr>
      <vt:lpstr>Структури от данни</vt:lpstr>
      <vt:lpstr>Структури от данни</vt:lpstr>
      <vt:lpstr>Защо стуктурите от данни са важни?</vt:lpstr>
      <vt:lpstr>Линейни структури от данни</vt:lpstr>
      <vt:lpstr>Списък с числа – Пример</vt:lpstr>
      <vt:lpstr>Стек (Stack)</vt:lpstr>
      <vt:lpstr>Стек – Абстрактен тип данни</vt:lpstr>
      <vt:lpstr>Push() – Вкарване на елемент в края</vt:lpstr>
      <vt:lpstr>Pop() – Премахане и връщане на последния елемент</vt:lpstr>
      <vt:lpstr>PowerPoint Presentation</vt:lpstr>
      <vt:lpstr>Задача: Обърнат низ</vt:lpstr>
      <vt:lpstr>Решение: Обърнат низ</vt:lpstr>
      <vt:lpstr>Стек – Методи</vt:lpstr>
      <vt:lpstr>Задача: Сума на стек</vt:lpstr>
      <vt:lpstr>Решение: Сума на стек (1)</vt:lpstr>
      <vt:lpstr>Решение: Сума на стек (2)</vt:lpstr>
      <vt:lpstr>Задача: Прост калкулатор</vt:lpstr>
      <vt:lpstr>Решение: Прост калкулатор (1)</vt:lpstr>
      <vt:lpstr>Решение: Прост калкулатор (2)</vt:lpstr>
      <vt:lpstr>Задача: Математически скоби</vt:lpstr>
      <vt:lpstr>Решение: Математически скоби</vt:lpstr>
      <vt:lpstr>Опашка (Queue)</vt:lpstr>
      <vt:lpstr>Опашка – Абстрактен тип данни</vt:lpstr>
      <vt:lpstr>Enqueue() – Вкарване на елемент в края</vt:lpstr>
      <vt:lpstr>Dequeue() – Премахане и връщане на първия елемент</vt:lpstr>
      <vt:lpstr>Peek() – Връщане на първия елемент без премахване</vt:lpstr>
      <vt:lpstr>Задача: Горещ картоф</vt:lpstr>
      <vt:lpstr>Решение: Горещ картоф</vt:lpstr>
      <vt:lpstr>Опашка – Методи</vt:lpstr>
      <vt:lpstr>Задача: Задръстване</vt:lpstr>
      <vt:lpstr>Решение: Задръстване</vt:lpstr>
      <vt:lpstr>Какво научихме днес? 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Стек и опашка</dc:title>
  <dc:subject>Модул 2 - Структури от данни и алгоритми</dc:subject>
  <dc:creator>BG-IT-Edu</dc:creator>
  <cp:keywords>C#;programming;education;software engineering;software development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99</cp:revision>
  <dcterms:created xsi:type="dcterms:W3CDTF">2018-05-23T13:08:44Z</dcterms:created>
  <dcterms:modified xsi:type="dcterms:W3CDTF">2024-06-25T08:53:00Z</dcterms:modified>
  <cp:category>programming;computer programming;software development;web development</cp:category>
</cp:coreProperties>
</file>