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97" r:id="rId2"/>
    <p:sldId id="298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641E10D-C1C9-482B-BF2F-077928B2CEBD}">
          <p14:sldIdLst>
            <p14:sldId id="297"/>
            <p14:sldId id="298"/>
          </p14:sldIdLst>
        </p14:section>
        <p14:section name="Многомерни масиви" id="{6780248B-AEA3-4577-BA04-EEA0D30081C0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Назъбени масиви" id="{4DF6AB7D-5138-4EB6-B857-8CF9D693469B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Обобщение" id="{DFA26A12-D44A-409E-9BA2-26FCD482D654}">
          <p14:sldIdLst>
            <p14:sldId id="325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7800"/>
    <a:srgbClr val="2F4E6D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38" autoAdjust="0"/>
  </p:normalViewPr>
  <p:slideViewPr>
    <p:cSldViewPr showGuides="1">
      <p:cViewPr varScale="1">
        <p:scale>
          <a:sx n="117" d="100"/>
          <a:sy n="117" d="100"/>
        </p:scale>
        <p:origin x="768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77CF2BA-8065-93AE-D743-8D5F062427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2602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70D91C0-6ACB-0AA0-337D-72012ED571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7341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01FD85E-1FBB-7776-4BCE-3708E0D6DD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9322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675097-8D5F-4415-3334-F57F681E1C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66304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E2E2630-4D90-EC38-061D-4A4AEE8101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99835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ACB872-DF2F-3CB0-A562-51AF9CA512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16058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5524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AC6D48C-0099-9465-D27D-0FB3761FBD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21404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D25FF19-0B1B-FA23-8440-86FEA5AFEF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8967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A362DA0-AF2F-64BF-BCB3-334D8200CA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36794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86E90DB-330B-4DC2-4E66-EF9602C5B3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3926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2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3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4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5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6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sz="2350"/>
              <a:t>Софтуерни и хардуерни науки</a:t>
            </a:r>
            <a:endParaRPr lang="bg-BG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2750" dirty="0">
                <a:solidFill>
                  <a:srgbClr val="234465"/>
                </a:solidFill>
              </a:rPr>
              <a:t>Курс "</a:t>
            </a:r>
            <a:r>
              <a:rPr lang="ru-RU" sz="275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750" dirty="0">
                <a:solidFill>
                  <a:srgbClr val="234465"/>
                </a:solidFill>
              </a:rPr>
              <a:t>"</a:t>
            </a:r>
            <a:endParaRPr lang="bg-BG" sz="2800" dirty="0">
              <a:solidFill>
                <a:srgbClr val="23446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4" y="6072425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4044" y="5360959"/>
            <a:ext cx="4751954" cy="724904"/>
          </a:xfrm>
        </p:spPr>
        <p:txBody>
          <a:bodyPr/>
          <a:lstStyle/>
          <a:p>
            <a:r>
              <a:rPr lang="bg-BG" sz="195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>
                <a:cs typeface="Calibri"/>
              </a:rPr>
              <a:t>Обработка на матрици и на назъбени </a:t>
            </a:r>
            <a:r>
              <a:rPr lang="bg-BG" sz="3550" dirty="0">
                <a:cs typeface="Calibri"/>
              </a:rPr>
              <a:t>масиви</a:t>
            </a:r>
            <a:endParaRPr lang="en-US" sz="355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750" dirty="0">
                <a:ea typeface="+mj-lt"/>
                <a:cs typeface="+mj-lt"/>
              </a:rPr>
              <a:t>Многомерни масиви</a:t>
            </a:r>
            <a:endParaRPr lang="bg-BG" dirty="0">
              <a:cs typeface="Calibri"/>
            </a:endParaRP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7945384" y="2087135"/>
            <a:ext cx="2843566" cy="323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49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Сума на елементите </a:t>
            </a:r>
            <a:r>
              <a:rPr lang="bg-BG" sz="3950" dirty="0"/>
              <a:t>в</a:t>
            </a:r>
            <a:r>
              <a:rPr lang="en-US" sz="3950" dirty="0"/>
              <a:t> </a:t>
            </a:r>
            <a:r>
              <a:rPr lang="bg-BG" sz="3950" dirty="0"/>
              <a:t>матрица</a:t>
            </a:r>
            <a:endParaRPr lang="en-US" sz="395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27448" y="4526333"/>
            <a:ext cx="316147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201327" y="4744368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518808" y="516743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795" y="4559749"/>
            <a:ext cx="2018774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732" y="4745067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779110" y="516743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EBF4B6F-9539-4B9F-A5ED-4D9037A20997}"/>
              </a:ext>
            </a:extLst>
          </p:cNvPr>
          <p:cNvSpPr txBox="1">
            <a:spLocks/>
          </p:cNvSpPr>
          <p:nvPr/>
        </p:nvSpPr>
        <p:spPr>
          <a:xfrm>
            <a:off x="242823" y="1219500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/>
              <a:t>Прочетете матрицата от конзолата</a:t>
            </a:r>
            <a:endParaRPr lang="bg-BG" sz="3350" dirty="0">
              <a:cs typeface="Calibri"/>
            </a:endParaRPr>
          </a:p>
          <a:p>
            <a:pPr marL="456565" indent="-456565"/>
            <a:r>
              <a:rPr lang="en-US" sz="3600" dirty="0"/>
              <a:t>Отпечатайте броя на </a:t>
            </a:r>
            <a:r>
              <a:rPr lang="bg-BG" sz="3600" dirty="0"/>
              <a:t>редовете</a:t>
            </a:r>
            <a:endParaRPr lang="en-US" sz="3600" dirty="0">
              <a:cs typeface="Calibri"/>
            </a:endParaRPr>
          </a:p>
          <a:p>
            <a:pPr marL="456565" indent="-456565"/>
            <a:r>
              <a:rPr lang="en-US" sz="3600" dirty="0"/>
              <a:t>Отпечатайте броя на колоните</a:t>
            </a:r>
            <a:endParaRPr lang="en-US" sz="3600" dirty="0">
              <a:cs typeface="Calibri"/>
            </a:endParaRPr>
          </a:p>
          <a:p>
            <a:pPr marL="456565" indent="-456565"/>
            <a:r>
              <a:rPr lang="en-US" sz="3600" dirty="0">
                <a:cs typeface="Calibri"/>
              </a:rPr>
              <a:t>Отпечатайте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сумата на всички елементи</a:t>
            </a:r>
            <a:r>
              <a:rPr lang="en-US" sz="3600" dirty="0">
                <a:cs typeface="Calibri"/>
              </a:rPr>
              <a:t> в матрицата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71CCDC-5D53-7820-AB9F-1DE3438BE4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01527" y="1411664"/>
            <a:ext cx="11253092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int[] sizes = Console.ReadLine().Split(", 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   .Select(int.Parse).ToArray();</a:t>
            </a:r>
            <a:endParaRPr lang="bg-BG" sz="2400" noProof="1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int[,] matrix = new int[sizes[0], sizes[1]];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int[] colElements = </a:t>
            </a:r>
            <a:r>
              <a:rPr lang="en-GB" sz="2400" noProof="1"/>
              <a:t>Console.ReadLine()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.Split(", 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.Select(int.Parse)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.ToArray();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for (int col = 0; col &lt; matrix.GetLength(1); col++)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matrix[row, col] = colElements[col];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Сума на елементите </a:t>
            </a:r>
            <a:r>
              <a:rPr lang="bg-BG" sz="3950" dirty="0">
                <a:ea typeface="+mj-lt"/>
                <a:cs typeface="+mj-lt"/>
              </a:rPr>
              <a:t>в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bg-BG" sz="3950" dirty="0">
                <a:ea typeface="+mj-lt"/>
                <a:cs typeface="+mj-lt"/>
              </a:rPr>
              <a:t>матрица</a:t>
            </a:r>
            <a:r>
              <a:rPr lang="en-US" sz="3950" dirty="0"/>
              <a:t> (1)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80177" y="5549218"/>
            <a:ext cx="4074042" cy="1048134"/>
          </a:xfrm>
          <a:prstGeom prst="wedgeRoundRectCallout">
            <a:avLst>
              <a:gd name="adj1" fmla="val -58466"/>
              <a:gd name="adj2" fmla="val -440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Взимаме 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дължината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на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първото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измрение (</a:t>
            </a:r>
            <a:r>
              <a:rPr lang="en-US" sz="2350" b="1" dirty="0">
                <a:solidFill>
                  <a:srgbClr val="FFFFFF"/>
                </a:solidFill>
              </a:rPr>
              <a:t>колони)</a:t>
            </a:r>
            <a:endParaRPr lang="bg-BG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529673" y="3473193"/>
            <a:ext cx="4236327" cy="896308"/>
          </a:xfrm>
          <a:prstGeom prst="wedgeRoundRectCallout">
            <a:avLst>
              <a:gd name="adj1" fmla="val -63621"/>
              <a:gd name="adj2" fmla="val -605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Взимаме 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дължината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на </a:t>
            </a:r>
            <a:b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</a:b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нулевото </a:t>
            </a:r>
            <a:r>
              <a:rPr lang="bg-BG" sz="2350" b="1" dirty="0">
                <a:solidFill>
                  <a:schemeClr val="bg2"/>
                </a:solidFill>
                <a:ea typeface="+mn-lt"/>
                <a:cs typeface="+mn-lt"/>
              </a:rPr>
              <a:t>измерение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редове</a:t>
            </a:r>
            <a:r>
              <a:rPr lang="en-US" sz="2350" b="1" dirty="0">
                <a:solidFill>
                  <a:srgbClr val="FFFFFF"/>
                </a:solidFill>
              </a:rPr>
              <a:t>)</a:t>
            </a:r>
            <a:endParaRPr lang="en-US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CB3DE1-AACA-8586-2659-2A3BDD0E6F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77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Сума на елементите </a:t>
            </a:r>
            <a:r>
              <a:rPr lang="bg-BG" sz="3950" dirty="0">
                <a:ea typeface="+mj-lt"/>
                <a:cs typeface="+mj-lt"/>
              </a:rPr>
              <a:t>в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bg-BG" sz="3950" dirty="0">
                <a:ea typeface="+mj-lt"/>
                <a:cs typeface="+mj-lt"/>
              </a:rPr>
              <a:t>матрица</a:t>
            </a:r>
            <a:r>
              <a:rPr lang="en-US" sz="3950" dirty="0"/>
              <a:t> 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5398" y="1781234"/>
            <a:ext cx="10801202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int sum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for (int row = 0; row &lt; matrix.GetLength(0); row++)</a:t>
            </a:r>
            <a:r>
              <a:rPr lang="bg-BG" sz="2800" noProof="1"/>
              <a:t> </a:t>
            </a:r>
            <a:endParaRPr lang="en-GB" sz="28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  for (int col = 0; col &lt; matrix.GetLength(1); col++)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    sum += matrix[row, col];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Console.WriteLine(matrix.GetLength(0));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Console.WriteLine(matrix.GetLength(1));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Console.WriteLine(sum);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418E0-8C08-4839-B00A-08A6EF1B32DF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в Judge: </a:t>
            </a:r>
            <a:r>
              <a:rPr lang="en-US" sz="1950" dirty="0">
                <a:hlinkClick r:id="rId2"/>
              </a:rPr>
              <a:t>https://judge.softuni.org/Contests/Practice/Index/4156#2</a:t>
            </a:r>
            <a:endParaRPr lang="en-US" sz="195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027951A-DFD8-C705-3930-056B707BFC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9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Сума на колоните на матрица</a:t>
            </a:r>
            <a:endParaRPr lang="en-US" sz="3950" dirty="0">
              <a:cs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61042" y="4235513"/>
            <a:ext cx="2171134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02315" y="3866277"/>
            <a:ext cx="609441" cy="23077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188706" y="4871390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370" y="4235513"/>
            <a:ext cx="1223050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559" y="4420130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7977949" y="4871390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8B5A77-9547-4C69-903A-1E5D558ABC11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/>
              <a:t>Прочетете размерите на матрицата</a:t>
            </a:r>
            <a:endParaRPr lang="bg-BG" dirty="0"/>
          </a:p>
          <a:p>
            <a:pPr marL="456565" indent="-456565"/>
            <a:r>
              <a:rPr lang="en-US" sz="3600" dirty="0">
                <a:ea typeface="+mn-lt"/>
                <a:cs typeface="+mn-lt"/>
              </a:rPr>
              <a:t>Прочетете матрицата</a:t>
            </a:r>
            <a:endParaRPr lang="en-US" sz="3600" dirty="0">
              <a:cs typeface="Calibri"/>
            </a:endParaRPr>
          </a:p>
          <a:p>
            <a:pPr marL="456565" indent="-456565"/>
            <a:r>
              <a:rPr lang="en-US" sz="3600" dirty="0">
                <a:cs typeface="Calibri"/>
              </a:rPr>
              <a:t>Отпечатайте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сумата на числата</a:t>
            </a:r>
            <a:r>
              <a:rPr lang="en-US" sz="3600" dirty="0">
                <a:cs typeface="Calibri"/>
              </a:rPr>
              <a:t> във всяка колона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ABD1FB1-80CE-321B-F1A2-45196333BF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Сума на колоните на матрица</a:t>
            </a:r>
            <a:r>
              <a:rPr lang="en-US" sz="3950" dirty="0"/>
              <a:t> (1)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6989" y="1244948"/>
            <a:ext cx="8678023" cy="54964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var sizes = Console.ReadLine().Split(", ")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.Select(int.Parse).ToArray();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var col = Console.ReadLine().Split()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 .Select(int.Parse).ToArray();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6CF7E00-8C04-1D9C-F0A4-F4698EE44A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1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Сума на колоните на матрица</a:t>
            </a:r>
            <a:r>
              <a:rPr lang="en-US" sz="3950" dirty="0"/>
              <a:t> 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63140" y="1484784"/>
            <a:ext cx="9665720" cy="4154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nb-NO" sz="2398" dirty="0"/>
              <a:t>for (int c = 0; c &lt; matrix.</a:t>
            </a:r>
            <a:r>
              <a:rPr lang="nb-NO" sz="2398" dirty="0">
                <a:solidFill>
                  <a:schemeClr val="bg1"/>
                </a:solidFill>
              </a:rPr>
              <a:t>GetLength(1)</a:t>
            </a:r>
            <a:r>
              <a:rPr lang="nb-NO" sz="2398" dirty="0"/>
              <a:t>; c++)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int sum = 0;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398" dirty="0"/>
              <a:t>  for (int r = 0; r &lt; matrix.</a:t>
            </a:r>
            <a:r>
              <a:rPr lang="pt-BR" sz="2398" dirty="0">
                <a:solidFill>
                  <a:schemeClr val="bg1"/>
                </a:solidFill>
              </a:rPr>
              <a:t>GetLength(0)</a:t>
            </a:r>
            <a:r>
              <a:rPr lang="pt-BR" sz="2398" dirty="0"/>
              <a:t>; r++)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398" dirty="0"/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  sum += matrix</a:t>
            </a:r>
            <a:r>
              <a:rPr lang="en-GB" sz="2398" dirty="0">
                <a:solidFill>
                  <a:schemeClr val="bg1"/>
                </a:solidFill>
              </a:rPr>
              <a:t>[r, c]</a:t>
            </a:r>
            <a:r>
              <a:rPr lang="en-GB" sz="2398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Console.WriteLine(sum);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}</a:t>
            </a:r>
            <a:endParaRPr lang="en-US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0B437-A8F7-4795-801D-892D60B1E375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https://judge.softuni.org/Contests/Practice/Index/4156#3</a:t>
            </a:r>
            <a:endParaRPr lang="en-US" sz="195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0C448C-6C9F-2B53-5A8A-7D7E350253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9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 Квадрат с най-голяма сума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71000" y="4640513"/>
            <a:ext cx="3770918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br>
              <a:rPr lang="en-US" sz="23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994251" y="5015161"/>
            <a:ext cx="761802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339544" y="5461007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1E5AE2-D044-4D82-8FE2-46C87BC0A989}"/>
              </a:ext>
            </a:extLst>
          </p:cNvPr>
          <p:cNvSpPr txBox="1">
            <a:spLocks/>
          </p:cNvSpPr>
          <p:nvPr/>
        </p:nvSpPr>
        <p:spPr>
          <a:xfrm>
            <a:off x="188491" y="1206668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/>
              <a:t>Намерете </a:t>
            </a:r>
            <a:r>
              <a:rPr lang="en-US" sz="3600" b="1" dirty="0">
                <a:solidFill>
                  <a:schemeClr val="bg1"/>
                </a:solidFill>
              </a:rPr>
              <a:t>квадрата </a:t>
            </a:r>
            <a:r>
              <a:rPr lang="en-US" sz="3600" dirty="0">
                <a:solidFill>
                  <a:srgbClr val="234465"/>
                </a:solidFill>
              </a:rPr>
              <a:t>с най-голяма сума</a:t>
            </a:r>
            <a:r>
              <a:rPr lang="bg-BG" sz="3600" dirty="0">
                <a:solidFill>
                  <a:srgbClr val="234465"/>
                </a:solidFill>
              </a:rPr>
              <a:t> в матрица</a:t>
            </a:r>
            <a:r>
              <a:rPr lang="en-US" sz="3600" dirty="0">
                <a:solidFill>
                  <a:srgbClr val="234465"/>
                </a:solidFill>
              </a:rPr>
              <a:t>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с 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размери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 2x2</a:t>
            </a:r>
            <a:endParaRPr lang="bg-BG" sz="3350" dirty="0">
              <a:solidFill>
                <a:schemeClr val="bg1"/>
              </a:solidFill>
              <a:ea typeface="+mn-lt"/>
              <a:cs typeface="+mn-lt"/>
            </a:endParaRPr>
          </a:p>
          <a:p>
            <a:pPr marL="1065530" lvl="1" indent="-456565"/>
            <a:r>
              <a:rPr lang="en-US" sz="3400" dirty="0"/>
              <a:t>Прочетете матрицата от конзолата</a:t>
            </a:r>
            <a:endParaRPr lang="en-US" sz="3400" dirty="0">
              <a:cs typeface="Calibri"/>
            </a:endParaRPr>
          </a:p>
          <a:p>
            <a:pPr marL="1065530" lvl="1" indent="-456565"/>
            <a:r>
              <a:rPr lang="en-US" sz="3400" dirty="0">
                <a:ea typeface="+mn-lt"/>
                <a:cs typeface="+mn-lt"/>
              </a:rPr>
              <a:t>Намерете </a:t>
            </a:r>
            <a:r>
              <a:rPr lang="en-US" sz="3400" b="1" dirty="0">
                <a:solidFill>
                  <a:schemeClr val="bg1"/>
                </a:solidFill>
              </a:rPr>
              <a:t>най-голямата сума </a:t>
            </a:r>
            <a:r>
              <a:rPr lang="en-US" sz="3400" dirty="0"/>
              <a:t>с </a:t>
            </a:r>
            <a:r>
              <a:rPr lang="bg-BG" sz="3400" dirty="0"/>
              <a:t>размери</a:t>
            </a:r>
            <a:r>
              <a:rPr lang="en-US" sz="3400" dirty="0"/>
              <a:t> 2x2</a:t>
            </a:r>
            <a:endParaRPr lang="en-US" sz="3400" dirty="0">
              <a:cs typeface="Calibri"/>
            </a:endParaRPr>
          </a:p>
          <a:p>
            <a:pPr marL="1065530" lvl="1" indent="-456565"/>
            <a:r>
              <a:rPr lang="en-US" sz="3400" dirty="0"/>
              <a:t>Отпечатайте квадрата и сумата му</a:t>
            </a:r>
            <a:endParaRPr lang="en-US" sz="3400" dirty="0"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6C5C7E1-768A-A972-3D3E-CDBD19EFC1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34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Квадрат с най-голяма сума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7337" y="1224000"/>
            <a:ext cx="10346107" cy="5026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50" noProof="1">
                <a:solidFill>
                  <a:schemeClr val="accent2"/>
                </a:solidFill>
                <a:latin typeface="Consolas"/>
              </a:rPr>
              <a:t>//</a:t>
            </a:r>
            <a:r>
              <a:rPr lang="en-US" sz="2350" noProof="1">
                <a:solidFill>
                  <a:schemeClr val="accent2"/>
                </a:solidFill>
                <a:latin typeface="Consolas"/>
              </a:rPr>
              <a:t> TODO: </a:t>
            </a:r>
            <a:r>
              <a:rPr lang="bg-BG" sz="2350" noProof="1">
                <a:solidFill>
                  <a:schemeClr val="accent2"/>
                </a:solidFill>
                <a:latin typeface="Consolas"/>
              </a:rPr>
              <a:t>Прочетете </a:t>
            </a:r>
            <a:r>
              <a:rPr lang="en-US" sz="2350" noProof="1">
                <a:solidFill>
                  <a:schemeClr val="accent2"/>
                </a:solidFill>
                <a:latin typeface="Consolas"/>
              </a:rPr>
              <a:t>входа от конзолата</a:t>
            </a:r>
            <a:endParaRPr lang="en-US" sz="2350" i="1" noProof="1">
              <a:solidFill>
                <a:schemeClr val="accent2"/>
              </a:solidFill>
              <a:latin typeface="Consolas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                   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                   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                   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    </a:t>
            </a:r>
            <a:r>
              <a:rPr lang="en-US" sz="2350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350" noProof="1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350" i="1" noProof="1">
                <a:solidFill>
                  <a:schemeClr val="accent2"/>
                </a:solidFill>
                <a:latin typeface="Consolas"/>
              </a:rPr>
              <a:t> </a:t>
            </a:r>
            <a:r>
              <a:rPr lang="bg-BG" sz="2350" i="1" noProof="1">
                <a:solidFill>
                  <a:schemeClr val="accent2"/>
                </a:solidFill>
                <a:latin typeface="Consolas"/>
              </a:rPr>
              <a:t>Проверете </a:t>
            </a:r>
            <a:r>
              <a:rPr lang="en-US" sz="2350" i="1" noProof="1">
                <a:solidFill>
                  <a:schemeClr val="accent2"/>
                </a:solidFill>
                <a:latin typeface="Consolas"/>
              </a:rPr>
              <a:t>дали сумата е по-голама</a:t>
            </a:r>
          </a:p>
          <a:p>
            <a:pPr>
              <a:spcBef>
                <a:spcPts val="0"/>
              </a:spcBef>
            </a:pPr>
            <a:r>
              <a:rPr lang="en-US" sz="2350" noProof="1">
                <a:latin typeface="Consolas"/>
              </a:rPr>
              <a:t>  }</a:t>
            </a:r>
            <a:endParaRPr lang="en-US" dirty="0"/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solidFill>
                  <a:schemeClr val="accent2"/>
                </a:solidFill>
                <a:latin typeface="Consolas"/>
              </a:rPr>
              <a:t>// TODO: </a:t>
            </a:r>
            <a:r>
              <a:rPr lang="bg-BG" sz="2350" noProof="1">
                <a:solidFill>
                  <a:schemeClr val="accent2"/>
                </a:solidFill>
                <a:latin typeface="Consolas"/>
              </a:rPr>
              <a:t>Отпечатайте </a:t>
            </a:r>
            <a:r>
              <a:rPr lang="en-US" sz="2350" noProof="1">
                <a:solidFill>
                  <a:schemeClr val="accent2"/>
                </a:solidFill>
                <a:latin typeface="Consolas"/>
              </a:rPr>
              <a:t>квадрата и сумата му</a:t>
            </a:r>
            <a:r>
              <a:rPr lang="en-US" sz="2350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CAFB6-A987-4EE7-90AE-EC951FBEBD13}"/>
              </a:ext>
            </a:extLst>
          </p:cNvPr>
          <p:cNvSpPr txBox="1"/>
          <p:nvPr/>
        </p:nvSpPr>
        <p:spPr>
          <a:xfrm>
            <a:off x="801479" y="6358994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 </a:t>
            </a:r>
            <a:r>
              <a:rPr lang="bg-BG" sz="1950" dirty="0">
                <a:ea typeface="+mn-lt"/>
                <a:cs typeface="+mn-lt"/>
              </a:rPr>
              <a:t>си </a:t>
            </a:r>
            <a:r>
              <a:rPr lang="en-US" sz="1950" dirty="0">
                <a:ea typeface="+mn-lt"/>
                <a:cs typeface="+mn-lt"/>
              </a:rPr>
              <a:t>в Judge</a:t>
            </a:r>
            <a:r>
              <a:rPr lang="en-US" sz="1950" dirty="0"/>
              <a:t>: </a:t>
            </a:r>
            <a:r>
              <a:rPr lang="en-US" sz="1950" dirty="0">
                <a:hlinkClick r:id="rId2"/>
              </a:rPr>
              <a:t>https://judge.softuni.org/Contests/Practice/Index/4156#4</a:t>
            </a:r>
            <a:endParaRPr lang="en-US" sz="195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3B4394F-65C6-BBEB-F4E3-2A3936398D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4758" y="1878840"/>
            <a:ext cx="2938027" cy="1507528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8FABC0E7-3635-D1AC-F2FB-4A6EF1A11ED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b="0" dirty="0"/>
              <a:t>Определение и използване</a:t>
            </a:r>
            <a:endParaRPr lang="bg-BG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0C8564-F3B2-F8F3-B482-D57FF35B9D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400" dirty="0">
                <a:solidFill>
                  <a:srgbClr val="234465"/>
                </a:solidFill>
                <a:latin typeface="Calibri" panose="020F0502020204030204"/>
                <a:cs typeface="Arial"/>
              </a:rPr>
              <a:t>Назъбен</a:t>
            </a:r>
            <a:r>
              <a:rPr lang="bg-BG" sz="5400" dirty="0">
                <a:solidFill>
                  <a:srgbClr val="234465"/>
                </a:solidFill>
                <a:latin typeface="Calibri" panose="020F0502020204030204"/>
                <a:cs typeface="Arial"/>
              </a:rPr>
              <a:t>и</a:t>
            </a:r>
            <a:r>
              <a:rPr lang="en-GB" sz="5400" dirty="0">
                <a:solidFill>
                  <a:srgbClr val="234465"/>
                </a:solidFill>
                <a:latin typeface="Calibri" panose="020F0502020204030204"/>
                <a:cs typeface="Arial"/>
              </a:rPr>
              <a:t> масив</a:t>
            </a:r>
            <a:r>
              <a:rPr lang="bg-BG" sz="5400" dirty="0">
                <a:solidFill>
                  <a:srgbClr val="234465"/>
                </a:solidFill>
                <a:latin typeface="Calibri" panose="020F0502020204030204"/>
                <a:cs typeface="Arial"/>
              </a:rPr>
              <a:t>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013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31205" y="977122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rgbClr val="234465"/>
              </a:buClr>
            </a:pPr>
            <a:r>
              <a:rPr lang="en-US" sz="3350" b="1" dirty="0">
                <a:solidFill>
                  <a:schemeClr val="bg1"/>
                </a:solidFill>
              </a:rPr>
              <a:t>Назъбен масив </a:t>
            </a:r>
            <a:r>
              <a:rPr lang="bg-BG" sz="3350" dirty="0"/>
              <a:t>==</a:t>
            </a:r>
            <a:r>
              <a:rPr lang="en-US" sz="3350" dirty="0"/>
              <a:t> </a:t>
            </a:r>
            <a:r>
              <a:rPr lang="bg-BG" sz="3350" dirty="0"/>
              <a:t>многомерен</a:t>
            </a:r>
            <a:r>
              <a:rPr lang="en-US" sz="3350" dirty="0"/>
              <a:t> масив</a:t>
            </a:r>
            <a:r>
              <a:rPr lang="bg-BG" sz="3350" dirty="0"/>
              <a:t>, н</a:t>
            </a:r>
            <a:r>
              <a:rPr lang="en-US" sz="3150" dirty="0"/>
              <a:t>о всяко измерение има </a:t>
            </a:r>
            <a:r>
              <a:rPr lang="en-US" sz="3150" b="1" dirty="0">
                <a:solidFill>
                  <a:schemeClr val="bg1"/>
                </a:solidFill>
              </a:rPr>
              <a:t>различна дължина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rgbClr val="234465"/>
              </a:buClr>
            </a:pPr>
            <a:r>
              <a:rPr lang="en-US" sz="3150" dirty="0">
                <a:solidFill>
                  <a:srgbClr val="2F4E6D"/>
                </a:solidFill>
                <a:ea typeface="+mn-lt"/>
                <a:cs typeface="+mn-lt"/>
              </a:rPr>
              <a:t>Назъбеният масив е </a:t>
            </a:r>
            <a:r>
              <a:rPr lang="en-US" sz="3150" b="1" dirty="0">
                <a:solidFill>
                  <a:schemeClr val="bg1"/>
                </a:solidFill>
              </a:rPr>
              <a:t>масив от масиви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rgbClr val="234465"/>
              </a:buClr>
            </a:pPr>
            <a:r>
              <a:rPr lang="en-US" sz="3150" dirty="0"/>
              <a:t>Всеки масив има </a:t>
            </a:r>
            <a:r>
              <a:rPr lang="en-US" sz="3150" b="1" dirty="0">
                <a:solidFill>
                  <a:schemeClr val="bg1"/>
                </a:solidFill>
              </a:rPr>
              <a:t>различна дължина</a:t>
            </a:r>
            <a:endParaRPr lang="bg-BG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600"/>
              </a:spcBef>
              <a:spcAft>
                <a:spcPts val="200"/>
              </a:spcAft>
              <a:buClr>
                <a:srgbClr val="234465"/>
              </a:buClr>
            </a:pPr>
            <a:r>
              <a:rPr lang="en-US" sz="3150" b="1" dirty="0">
                <a:solidFill>
                  <a:schemeClr val="bg1"/>
                </a:solidFill>
                <a:cs typeface="Calibri"/>
              </a:rPr>
              <a:t>Достъп </a:t>
            </a:r>
            <a:r>
              <a:rPr lang="en-US" sz="3150" dirty="0">
                <a:ea typeface="+mn-lt"/>
                <a:cs typeface="+mn-lt"/>
              </a:rPr>
              <a:t>до елемент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Какво е назъбен масив</a:t>
            </a:r>
            <a:r>
              <a:rPr lang="bg-BG" sz="3950" dirty="0"/>
              <a:t>?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766000" y="3359255"/>
            <a:ext cx="5368394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000" y="5364485"/>
            <a:ext cx="536839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668" y="6036180"/>
            <a:ext cx="2086098" cy="754486"/>
          </a:xfrm>
          <a:prstGeom prst="wedgeRoundRectCallout">
            <a:avLst>
              <a:gd name="adj1" fmla="val 38895"/>
              <a:gd name="adj2" fmla="val -77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Индекс на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редицата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000" y="4644000"/>
            <a:ext cx="1845000" cy="769213"/>
          </a:xfrm>
          <a:prstGeom prst="wedgeRoundRectCallout">
            <a:avLst>
              <a:gd name="adj1" fmla="val -73582"/>
              <a:gd name="adj2" fmla="val 5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Индекс на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колоната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59649E3-CE5B-9D13-EB83-36A27F7AC7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6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Autofit/>
          </a:bodyPr>
          <a:lstStyle/>
          <a:p>
            <a:pPr marL="513715" indent="-513715">
              <a:lnSpc>
                <a:spcPct val="100000"/>
              </a:lnSpc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</a:t>
            </a:r>
            <a:r>
              <a:rPr lang="en-GB" sz="3550" b="1" dirty="0">
                <a:solidFill>
                  <a:schemeClr val="bg1"/>
                </a:solidFill>
              </a:rPr>
              <a:t>Многомерни масиви</a:t>
            </a:r>
            <a:endParaRPr lang="en-GB" sz="35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/>
              <a:t>Създаване</a:t>
            </a:r>
            <a:endParaRPr lang="en-GB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/>
              <a:t>Достъп до елементи</a:t>
            </a:r>
            <a:endParaRPr lang="en-GB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/>
              <a:t>Четене и отпечатване</a:t>
            </a:r>
            <a:endParaRPr lang="en-GB" sz="3350" dirty="0">
              <a:cs typeface="Calibri"/>
            </a:endParaRPr>
          </a:p>
          <a:p>
            <a:pPr marL="513715" indent="-513715">
              <a:lnSpc>
                <a:spcPct val="100000"/>
              </a:lnSpc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</a:t>
            </a:r>
            <a:r>
              <a:rPr lang="en-US" sz="3550" b="1" dirty="0">
                <a:solidFill>
                  <a:schemeClr val="bg1"/>
                </a:solidFill>
              </a:rPr>
              <a:t>Назъбени </a:t>
            </a:r>
            <a:r>
              <a:rPr lang="bg-BG" sz="3550" b="1" dirty="0">
                <a:solidFill>
                  <a:schemeClr val="bg1"/>
                </a:solidFill>
              </a:rPr>
              <a:t>масиви</a:t>
            </a:r>
            <a:r>
              <a:rPr lang="en-US" sz="3550" b="1" dirty="0">
                <a:solidFill>
                  <a:schemeClr val="bg1"/>
                </a:solidFill>
              </a:rPr>
              <a:t> </a:t>
            </a:r>
            <a:r>
              <a:rPr lang="en-US" sz="3550" dirty="0"/>
              <a:t>(</a:t>
            </a:r>
            <a:r>
              <a:rPr lang="bg-BG" sz="3550" dirty="0"/>
              <a:t>м</a:t>
            </a:r>
            <a:r>
              <a:rPr lang="en-US" sz="3550" dirty="0"/>
              <a:t>асив от масиви)</a:t>
            </a:r>
            <a:endParaRPr lang="en-US" sz="35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>
                <a:ea typeface="+mn-lt"/>
                <a:cs typeface="+mn-lt"/>
              </a:rPr>
              <a:t>Създаване</a:t>
            </a:r>
            <a:endParaRPr lang="en-GB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>
                <a:ea typeface="+mn-lt"/>
                <a:cs typeface="+mn-lt"/>
              </a:rPr>
              <a:t>Достъп до елементи</a:t>
            </a:r>
          </a:p>
          <a:p>
            <a:pPr lvl="1" indent="-360045">
              <a:lnSpc>
                <a:spcPct val="100000"/>
              </a:lnSpc>
            </a:pPr>
            <a:r>
              <a:rPr lang="en-GB" sz="3350" dirty="0">
                <a:ea typeface="+mn-lt"/>
                <a:cs typeface="+mn-lt"/>
              </a:rPr>
              <a:t>Четене и отпечатване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Съдържание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60717BB-E2FE-4038-2660-CE32A1208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8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0072" y="1559690"/>
            <a:ext cx="1131723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1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jagged[row] = new int[inputNumbers.Length];</a:t>
            </a:r>
          </a:p>
          <a:p>
            <a:endParaRPr lang="en-US" sz="1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jagged[row][col] = int.Parse(inputNumbers[col]);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Запълване на назъбен масив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9147C73E-B3BF-7AF1-B74C-C8582E16D7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4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sz="3400" b="1" dirty="0">
                <a:solidFill>
                  <a:schemeClr val="bg1"/>
                </a:solidFill>
              </a:rPr>
              <a:t>-цикъл</a:t>
            </a:r>
            <a:r>
              <a:rPr lang="en-GB" sz="3350" b="1" dirty="0">
                <a:solidFill>
                  <a:schemeClr val="bg1"/>
                </a:solidFill>
              </a:rPr>
              <a:t> </a:t>
            </a:r>
            <a:endParaRPr lang="bg-BG" dirty="0">
              <a:solidFill>
                <a:schemeClr val="bg1"/>
              </a:solidFill>
            </a:endParaRPr>
          </a:p>
          <a:p>
            <a:pPr marL="360045" indent="-360045">
              <a:buClr>
                <a:schemeClr val="tx1"/>
              </a:buClr>
            </a:pPr>
            <a:endParaRPr lang="en-GB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dirty="0">
              <a:cs typeface="Calibri"/>
            </a:endParaRPr>
          </a:p>
          <a:p>
            <a:pPr marL="360045" indent="-36004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GB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GB" sz="3400" b="1" dirty="0">
                <a:solidFill>
                  <a:schemeClr val="bg1"/>
                </a:solidFill>
              </a:rPr>
              <a:t>-цикъл</a:t>
            </a:r>
            <a:endParaRPr lang="en-GB" sz="3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Отпечатване на </a:t>
            </a:r>
            <a:r>
              <a:rPr lang="en-US" sz="3950" dirty="0">
                <a:ea typeface="+mj-lt"/>
                <a:cs typeface="+mj-lt"/>
              </a:rPr>
              <a:t>назъбен масив</a:t>
            </a:r>
            <a:r>
              <a:rPr lang="en-US" sz="3950" dirty="0"/>
              <a:t> – Пример</a:t>
            </a:r>
            <a:endParaRPr lang="en-GB" sz="3950" dirty="0">
              <a:cs typeface="Calibri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22" y="1805513"/>
            <a:ext cx="9102086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22" y="4487404"/>
            <a:ext cx="9102086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0156A58-81DE-B700-9C6F-AAFF654536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551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930042" cy="5528766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На първия ред получавате броя на </a:t>
            </a:r>
            <a:r>
              <a:rPr lang="bg-BG" sz="3400" dirty="0"/>
              <a:t>редовете</a:t>
            </a:r>
            <a:r>
              <a:rPr lang="en-GB" sz="3400" dirty="0"/>
              <a:t>: </a:t>
            </a:r>
            <a:r>
              <a:rPr lang="en-GB" sz="3400" b="1" dirty="0">
                <a:solidFill>
                  <a:srgbClr val="BF7800"/>
                </a:solidFill>
              </a:rPr>
              <a:t>n</a:t>
            </a:r>
            <a:endParaRPr lang="bg-BG" dirty="0">
              <a:solidFill>
                <a:srgbClr val="BF7800"/>
              </a:solidFill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На следващите </a:t>
            </a:r>
            <a:r>
              <a:rPr lang="en-GB" sz="3400" b="1" dirty="0">
                <a:solidFill>
                  <a:srgbClr val="BF7800"/>
                </a:solidFill>
              </a:rPr>
              <a:t>n</a:t>
            </a:r>
            <a:r>
              <a:rPr lang="en-GB" sz="3400" dirty="0"/>
              <a:t> редове получавате елементите</a:t>
            </a:r>
            <a:br>
              <a:rPr lang="bg-BG" sz="3400" dirty="0"/>
            </a:br>
            <a:r>
              <a:rPr lang="en-GB" sz="3400" dirty="0"/>
              <a:t>за </a:t>
            </a:r>
            <a:r>
              <a:rPr lang="bg-BG" sz="3400" dirty="0"/>
              <a:t>всеки</a:t>
            </a:r>
            <a:r>
              <a:rPr lang="en-GB" sz="3400" dirty="0"/>
              <a:t> </a:t>
            </a:r>
            <a:r>
              <a:rPr lang="bg-BG" sz="3400" dirty="0"/>
              <a:t>ред</a:t>
            </a:r>
            <a:endParaRPr lang="en-GB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Докато получите "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END</a:t>
            </a:r>
            <a:r>
              <a:rPr lang="en-GB" sz="3400" dirty="0"/>
              <a:t>", четете командите</a:t>
            </a:r>
            <a:r>
              <a:rPr lang="bg-BG" sz="3400" dirty="0"/>
              <a:t>:</a:t>
            </a:r>
            <a:endParaRPr lang="en-GB" sz="34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en-GB" sz="3200" dirty="0"/>
              <a:t>Add</a:t>
            </a:r>
            <a:r>
              <a:rPr lang="en-GB" sz="32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ред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</a:t>
            </a:r>
            <a:r>
              <a:rPr lang="bg-BG" sz="3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колона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стойност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</a:t>
            </a: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en-GB" sz="3200" dirty="0"/>
              <a:t>Subtract 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ред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колона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стойност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</a:t>
            </a: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>
                <a:solidFill>
                  <a:srgbClr val="234465"/>
                </a:solidFill>
              </a:rPr>
              <a:t>Ако </a:t>
            </a:r>
            <a:r>
              <a:rPr lang="bg-BG" sz="3400" dirty="0">
                <a:solidFill>
                  <a:srgbClr val="234465"/>
                </a:solidFill>
              </a:rPr>
              <a:t>коо</a:t>
            </a:r>
            <a:r>
              <a:rPr lang="en-GB" sz="3400" dirty="0">
                <a:solidFill>
                  <a:srgbClr val="234465"/>
                </a:solidFill>
              </a:rPr>
              <a:t>рдинатите са </a:t>
            </a:r>
            <a:r>
              <a:rPr lang="en-GB" sz="3400" b="1" dirty="0">
                <a:solidFill>
                  <a:srgbClr val="BF7800"/>
                </a:solidFill>
              </a:rPr>
              <a:t>невалидни</a:t>
            </a:r>
            <a:r>
              <a:rPr lang="bg-BG" sz="3400" dirty="0">
                <a:solidFill>
                  <a:srgbClr val="234465"/>
                </a:solidFill>
              </a:rPr>
              <a:t>, </a:t>
            </a:r>
            <a:r>
              <a:rPr lang="en-GB" sz="3400" dirty="0">
                <a:solidFill>
                  <a:srgbClr val="234465"/>
                </a:solidFill>
                <a:ea typeface="+mn-lt"/>
                <a:cs typeface="+mn-lt"/>
              </a:rPr>
              <a:t>отпечатайте</a:t>
            </a:r>
            <a:r>
              <a:rPr lang="en-GB" sz="3400" dirty="0">
                <a:solidFill>
                  <a:srgbClr val="234465"/>
                </a:solidFill>
              </a:rPr>
              <a:t>: </a:t>
            </a:r>
            <a:r>
              <a:rPr lang="en-GB" sz="3400" dirty="0">
                <a:solidFill>
                  <a:schemeClr val="bg1"/>
                </a:solidFill>
              </a:rPr>
              <a:t>"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Invalid coordinates</a:t>
            </a:r>
            <a:r>
              <a:rPr lang="en-GB" sz="3400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en-GB" sz="3400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Когато получите "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END</a:t>
            </a:r>
            <a:r>
              <a:rPr lang="bg-BG" sz="3400" dirty="0"/>
              <a:t>",</a:t>
            </a:r>
            <a:r>
              <a:rPr lang="en-GB" sz="3400" dirty="0"/>
              <a:t> отпечатайте назъбения масив</a:t>
            </a:r>
            <a:endParaRPr lang="en-GB" sz="34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/>
              <a:t>Модификация </a:t>
            </a:r>
            <a:r>
              <a:rPr lang="en-US" sz="3950" dirty="0"/>
              <a:t>на назъбен масив</a:t>
            </a:r>
            <a:endParaRPr lang="en-GB" sz="395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A797030-1AA8-49B3-81AB-87F3121E2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6000" y="2619000"/>
            <a:ext cx="2718158" cy="267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Add 0 0 5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Subtract 1 1 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6ED0E91-1A2A-D249-CB27-35E96CA65C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1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7360" y="1484785"/>
            <a:ext cx="10392293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600" b="1" noProof="1">
                <a:latin typeface="Consolas"/>
              </a:rPr>
              <a:t>int rowSize = int.Parse(Console.ReadLine());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/>
              </a:rPr>
              <a:t>int[][]</a:t>
            </a:r>
            <a:r>
              <a:rPr lang="en-US" sz="2600" b="1" noProof="1">
                <a:latin typeface="Consolas"/>
              </a:rPr>
              <a:t> matrix =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new int[rowSize][]</a:t>
            </a:r>
            <a:r>
              <a:rPr lang="en-US" sz="2600" b="1" noProof="1">
                <a:latin typeface="Consolas"/>
              </a:rPr>
              <a:t>;</a:t>
            </a:r>
          </a:p>
          <a:p>
            <a:endParaRPr lang="en-US" sz="2600" b="1" noProof="1">
              <a:latin typeface="Consolas" panose="020B0609020204030204" pitchFamily="49" charset="0"/>
            </a:endParaRPr>
          </a:p>
          <a:p>
            <a:r>
              <a:rPr lang="en-US" sz="2600" b="1" noProof="1">
                <a:latin typeface="Consolas"/>
              </a:rPr>
              <a:t>for (int r = 0; r &lt; rowSize; r++)</a:t>
            </a:r>
          </a:p>
          <a:p>
            <a:r>
              <a:rPr lang="en-US" sz="2600" b="1" noProof="1">
                <a:latin typeface="Consolas"/>
              </a:rPr>
              <a:t>{</a:t>
            </a:r>
          </a:p>
          <a:p>
            <a:r>
              <a:rPr lang="en-US" sz="2600" b="1" noProof="1">
                <a:latin typeface="Consolas"/>
              </a:rPr>
              <a:t>  int[] col = Console.ReadLine()</a:t>
            </a:r>
          </a:p>
          <a:p>
            <a:r>
              <a:rPr lang="en-US" sz="2600" b="1" noProof="1">
                <a:latin typeface="Consolas"/>
              </a:rPr>
              <a:t>                     .Split()</a:t>
            </a:r>
          </a:p>
          <a:p>
            <a:r>
              <a:rPr lang="en-US" sz="2600" b="1" noProof="1">
                <a:latin typeface="Consolas"/>
              </a:rPr>
              <a:t>                     .Select(int.Parse)</a:t>
            </a:r>
          </a:p>
          <a:p>
            <a:r>
              <a:rPr lang="en-US" sz="2600" b="1" noProof="1">
                <a:latin typeface="Consolas"/>
              </a:rPr>
              <a:t>                     .ToArray();</a:t>
            </a:r>
          </a:p>
          <a:p>
            <a:r>
              <a:rPr lang="en-US" sz="2600" b="1" noProof="1">
                <a:latin typeface="Consolas"/>
              </a:rPr>
              <a:t>  matrix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[r]</a:t>
            </a:r>
            <a:r>
              <a:rPr lang="en-US" sz="2600" b="1" noProof="1">
                <a:latin typeface="Consolas"/>
              </a:rPr>
              <a:t> =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col</a:t>
            </a:r>
            <a:r>
              <a:rPr lang="en-US" sz="2600" b="1" noProof="1">
                <a:latin typeface="Consolas"/>
              </a:rPr>
              <a:t>;</a:t>
            </a:r>
          </a:p>
          <a:p>
            <a:r>
              <a:rPr lang="en-US" sz="2600" b="1" noProof="1">
                <a:latin typeface="Consolas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bg-BG" sz="2600" b="1" i="1" noProof="1">
                <a:solidFill>
                  <a:schemeClr val="accent2"/>
                </a:solidFill>
                <a:latin typeface="Consolas"/>
              </a:rPr>
              <a:t>П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родължаваме на следващия слайд</a:t>
            </a:r>
            <a:endParaRPr lang="en-US" sz="26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/>
              <a:t>Решение: </a:t>
            </a:r>
            <a:r>
              <a:rPr lang="bg-BG" sz="3950" dirty="0">
                <a:ea typeface="+mj-lt"/>
                <a:cs typeface="+mj-lt"/>
              </a:rPr>
              <a:t>Модификация </a:t>
            </a:r>
            <a:r>
              <a:rPr lang="en-US" sz="3950" dirty="0">
                <a:ea typeface="+mj-lt"/>
                <a:cs typeface="+mj-lt"/>
              </a:rPr>
              <a:t>на назъбен масив</a:t>
            </a:r>
            <a:r>
              <a:rPr lang="en-US" sz="3950" dirty="0"/>
              <a:t> (1)</a:t>
            </a:r>
            <a:endParaRPr lang="en-US" sz="3950" dirty="0">
              <a:cs typeface="Calibri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22E30CE-8C05-ECE1-8DB0-44896B6AF0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1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7384" y="1134000"/>
            <a:ext cx="10662223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600" b="1" noProof="1">
                <a:latin typeface="Consolas"/>
              </a:rPr>
              <a:t>string line;</a:t>
            </a:r>
          </a:p>
          <a:p>
            <a:r>
              <a:rPr lang="en-US" sz="2600" b="1" noProof="1">
                <a:latin typeface="Consolas"/>
              </a:rPr>
              <a:t>while ((line = Console.ReadLine()) != "END") {</a:t>
            </a:r>
          </a:p>
          <a:p>
            <a:r>
              <a:rPr lang="en-US" sz="2600" b="1" noProof="1">
                <a:latin typeface="Consolas"/>
              </a:rPr>
              <a:t>  string[] tokens = line.Split();</a:t>
            </a:r>
          </a:p>
          <a:p>
            <a:r>
              <a:rPr lang="en-US" sz="2600" b="1" noProof="1">
                <a:latin typeface="Consolas"/>
              </a:rPr>
              <a:t>  string command = tokens[0];</a:t>
            </a:r>
          </a:p>
          <a:p>
            <a:r>
              <a:rPr lang="en-US" sz="2600" b="1" noProof="1">
                <a:latin typeface="Consolas"/>
              </a:rPr>
              <a:t>  int row = int.Parse(tokens[1]);</a:t>
            </a:r>
          </a:p>
          <a:p>
            <a:r>
              <a:rPr lang="en-US" sz="2600" b="1" noProof="1">
                <a:latin typeface="Consolas"/>
              </a:rPr>
              <a:t>  int col = int.Parse(tokens[2]);</a:t>
            </a:r>
          </a:p>
          <a:p>
            <a:r>
              <a:rPr lang="en-US" sz="2600" b="1" noProof="1">
                <a:latin typeface="Consolas"/>
              </a:rPr>
              <a:t>  int value = int.Parse(tokens[3]);</a:t>
            </a:r>
          </a:p>
          <a:p>
            <a:r>
              <a:rPr lang="en-US" sz="2600" b="1" noProof="1">
                <a:latin typeface="Consolas"/>
              </a:rPr>
              <a:t>  if (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row &lt; 0</a:t>
            </a:r>
            <a:r>
              <a:rPr lang="en-US" sz="2600" b="1" noProof="1">
                <a:latin typeface="Consolas"/>
              </a:rPr>
              <a:t> ||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row &gt;= matrix.Length</a:t>
            </a:r>
            <a:r>
              <a:rPr lang="en-US" sz="2600" b="1" noProof="1">
                <a:latin typeface="Consolas"/>
              </a:rPr>
              <a:t> || … )</a:t>
            </a:r>
          </a:p>
          <a:p>
            <a:r>
              <a:rPr lang="en-US" sz="2600" b="1" noProof="1">
                <a:latin typeface="Consolas"/>
              </a:rPr>
              <a:t>    { Console.WriteLine("Invalid coordinates"); }</a:t>
            </a:r>
          </a:p>
          <a:p>
            <a:r>
              <a:rPr lang="en-US" sz="2600" b="1" noProof="1">
                <a:latin typeface="Consolas"/>
              </a:rPr>
              <a:t>  else</a:t>
            </a:r>
          </a:p>
          <a:p>
            <a:r>
              <a:rPr lang="en-US" sz="2600" b="1" noProof="1">
                <a:latin typeface="Consolas"/>
              </a:rPr>
              <a:t>    {</a:t>
            </a:r>
            <a:r>
              <a:rPr lang="bg-BG" sz="2600" b="1" noProof="1">
                <a:latin typeface="Consolas"/>
              </a:rPr>
              <a:t>						</a:t>
            </a:r>
            <a:r>
              <a:rPr lang="en-US" sz="2600" b="1" noProof="1">
                <a:latin typeface="Consolas"/>
              </a:rPr>
              <a:t>}</a:t>
            </a:r>
          </a:p>
          <a:p>
            <a:r>
              <a:rPr lang="en-US" sz="2600" b="1" noProof="1">
                <a:latin typeface="Consolas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/>
              </a:rPr>
              <a:t>Отпечатайте 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матрицата</a:t>
            </a:r>
            <a:endParaRPr lang="en-US" sz="26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bg-BG" sz="3950" dirty="0">
                <a:ea typeface="+mj-lt"/>
                <a:cs typeface="+mj-lt"/>
              </a:rPr>
              <a:t>Модификация </a:t>
            </a:r>
            <a:r>
              <a:rPr lang="en-US" sz="3950" dirty="0">
                <a:ea typeface="+mj-lt"/>
                <a:cs typeface="+mj-lt"/>
              </a:rPr>
              <a:t>на назъбен масив</a:t>
            </a:r>
            <a:r>
              <a:rPr lang="en-US" sz="3950" dirty="0"/>
              <a:t> (2)</a:t>
            </a:r>
            <a:endParaRPr lang="bg-BG" dirty="0"/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520" y="3043106"/>
            <a:ext cx="2570173" cy="833063"/>
          </a:xfrm>
          <a:prstGeom prst="wedgeRoundRectCallout">
            <a:avLst>
              <a:gd name="adj1" fmla="val -62328"/>
              <a:gd name="adj2" fmla="val 55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50" b="1" dirty="0">
                <a:solidFill>
                  <a:srgbClr val="FFFFFF"/>
                </a:solidFill>
              </a:rPr>
              <a:t>Проверяваме за колоната</a:t>
            </a:r>
            <a:endParaRPr lang="en-GB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FE161-09E5-456E-8236-2984E6D3BCF7}"/>
              </a:ext>
            </a:extLst>
          </p:cNvPr>
          <p:cNvSpPr txBox="1"/>
          <p:nvPr/>
        </p:nvSpPr>
        <p:spPr>
          <a:xfrm>
            <a:off x="801479" y="6403994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в Judge: </a:t>
            </a:r>
            <a:r>
              <a:rPr lang="en-US" sz="1950" dirty="0">
                <a:hlinkClick r:id="rId2"/>
              </a:rPr>
              <a:t>https://judge.softuni.org/Contests/Practice/Index/4156#5</a:t>
            </a:r>
            <a:endParaRPr lang="en-US" sz="1950" dirty="0">
              <a:cs typeface="Calibri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7A1D95C-BB06-3234-C35F-7B251BA987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39437001-278B-C80E-16CC-F04429FF993F}"/>
              </a:ext>
            </a:extLst>
          </p:cNvPr>
          <p:cNvSpPr txBox="1"/>
          <p:nvPr/>
        </p:nvSpPr>
        <p:spPr>
          <a:xfrm>
            <a:off x="1641000" y="5049000"/>
            <a:ext cx="5130000" cy="6036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</a:rPr>
              <a:t>Напишете 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командите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73730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GB" sz="3350" dirty="0"/>
              <a:t>Напишете програма, която </a:t>
            </a:r>
            <a:r>
              <a:rPr lang="bg-BG" sz="3350" dirty="0"/>
              <a:t>отпечатва</a:t>
            </a:r>
            <a:r>
              <a:rPr lang="en-GB" sz="3350" dirty="0"/>
              <a:t> </a:t>
            </a:r>
            <a:r>
              <a:rPr lang="en-GB" sz="335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триъгълника на Паскал</a:t>
            </a:r>
            <a:endParaRPr lang="en-GB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US" sz="3950" dirty="0">
                <a:ea typeface="+mj-lt"/>
                <a:cs typeface="+mj-lt"/>
              </a:rPr>
              <a:t>Tриъгълника на Паскал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143" y="3221055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87" y="2667200"/>
            <a:ext cx="14728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234404" y="331293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67" y="3192774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912" y="2286299"/>
            <a:ext cx="2375723" cy="23077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97540" y="328255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212" y="3221055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957" y="3024771"/>
            <a:ext cx="801331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267473" y="331293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0BA53B7-470B-721D-DCA7-24B278A27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99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44500" y="1160295"/>
            <a:ext cx="11008529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long[][] </a:t>
            </a:r>
            <a:r>
              <a:rPr lang="en-US" sz="2800" b="1" noProof="1">
                <a:latin typeface="Consolas"/>
                <a:cs typeface="Consolas" pitchFamily="49" charset="0"/>
              </a:rPr>
              <a:t>triangle =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new long[height</a:t>
            </a:r>
            <a:r>
              <a:rPr lang="en-US" sz="2800" b="1" noProof="1">
                <a:latin typeface="Consolas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int currentWidth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triangle[row] = new long[currentWidth]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 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currentRow[0] = 1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currentRow[currentRow.Length - 1] = 1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latin typeface="Consolas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</a:t>
            </a:r>
            <a:endParaRPr lang="bg-BG" sz="2800" b="1" noProof="1">
              <a:solidFill>
                <a:schemeClr val="tx1">
                  <a:lumMod val="75000"/>
                </a:schemeClr>
              </a:solidFill>
              <a:latin typeface="Consolas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/>
              <a:t>Tриъгълника на Паскал (1)</a:t>
            </a:r>
            <a:endParaRPr lang="en-US" sz="3950" dirty="0"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E583C93-D5D9-DFCE-6DCA-39407A2C02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0115F621-D572-202B-6B4E-94DFFB05B1D5}"/>
              </a:ext>
            </a:extLst>
          </p:cNvPr>
          <p:cNvSpPr txBox="1"/>
          <p:nvPr/>
        </p:nvSpPr>
        <p:spPr>
          <a:xfrm>
            <a:off x="1146000" y="5425037"/>
            <a:ext cx="8190000" cy="6036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</a:t>
            </a:r>
            <a:r>
              <a:rPr lang="en-US" sz="2400" b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TODO: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Запълнете 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елементите на 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всеки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 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ред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86534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776" y="1420019"/>
            <a:ext cx="1129684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if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 (</a:t>
            </a:r>
            <a:r>
              <a:rPr lang="en-US" sz="25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currentRow.Length &gt; 2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500" b="1" noProof="1">
                <a:latin typeface="Consolas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   </a:t>
            </a:r>
            <a:r>
              <a:rPr lang="en-US" sz="25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long[] previousRow = triangle[row - 1]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   </a:t>
            </a:r>
            <a:r>
              <a:rPr lang="en-US" sz="2500" b="1" noProof="1">
                <a:latin typeface="Consolas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  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</a:t>
            </a:r>
            <a:r>
              <a:rPr lang="bg-BG" sz="25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Отпечатайте </a:t>
            </a:r>
            <a:r>
              <a:rPr lang="en-US" sz="25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триъгълника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/>
              <a:t>Tриъгълника на Паскал (2)</a:t>
            </a:r>
            <a:endParaRPr lang="bg-BG" sz="395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1B140-8B1E-49CB-8BF1-32EFD7E38DB5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https://judge.softuni.org/Contests/Practice/Index/4156#6</a:t>
            </a:r>
            <a:endParaRPr lang="en-US" sz="1950" dirty="0"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140A58-F7E7-0CDE-4AE9-1E340A2CA2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8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US" sz="3350" dirty="0">
                <a:cs typeface="Calibri"/>
              </a:rPr>
              <a:t>За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90200" y="1752523"/>
            <a:ext cx="11266918" cy="4675412"/>
          </a:xfrm>
          <a:prstGeom prst="rect">
            <a:avLst/>
          </a:prstGeom>
        </p:spPr>
        <p:txBody>
          <a:bodyPr vert="horz" lIns="107972" tIns="35991" rIns="107972" bIns="35991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buClr>
                <a:schemeClr val="bg2"/>
              </a:buClr>
            </a:pPr>
            <a:r>
              <a:rPr lang="en-US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Многомерен масив</a:t>
            </a:r>
            <a:endParaRPr lang="en-US" sz="355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 latinLnBrk="0">
              <a:lnSpc>
                <a:spcPct val="100000"/>
              </a:lnSpc>
              <a:buClr>
                <a:schemeClr val="bg2"/>
              </a:buClr>
            </a:pPr>
            <a:r>
              <a:rPr lang="en-US" sz="3350" dirty="0">
                <a:solidFill>
                  <a:schemeClr val="bg2"/>
                </a:solidFill>
              </a:rPr>
              <a:t>Има 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повече от едно </a:t>
            </a:r>
            <a:r>
              <a:rPr lang="en-US" sz="3350" dirty="0">
                <a:solidFill>
                  <a:schemeClr val="bg2"/>
                </a:solidFill>
              </a:rPr>
              <a:t>измерение</a:t>
            </a:r>
            <a:endParaRPr lang="en-US" sz="3350" b="1" dirty="0">
              <a:solidFill>
                <a:schemeClr val="bg2"/>
              </a:solidFill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350" dirty="0">
                <a:solidFill>
                  <a:schemeClr val="bg2"/>
                </a:solidFill>
              </a:rPr>
              <a:t>Масив от второ измерение е като таблица от </a:t>
            </a:r>
            <a:r>
              <a:rPr lang="en-US" sz="33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редици</a:t>
            </a:r>
            <a:r>
              <a:rPr lang="en-US" sz="3350" dirty="0">
                <a:solidFill>
                  <a:schemeClr val="bg2"/>
                </a:solidFill>
              </a:rPr>
              <a:t> и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endParaRPr lang="en-US" sz="335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buClr>
                <a:schemeClr val="bg2"/>
              </a:buClr>
            </a:pPr>
            <a:r>
              <a:rPr lang="en-US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Назъбен масив</a:t>
            </a:r>
            <a:endParaRPr lang="en-US" sz="355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350" dirty="0">
                <a:solidFill>
                  <a:schemeClr val="bg2"/>
                </a:solidFill>
              </a:rPr>
              <a:t>Масив от масиви</a:t>
            </a:r>
            <a:endParaRPr lang="en-US" sz="3350" dirty="0">
              <a:solidFill>
                <a:schemeClr val="bg2"/>
              </a:solidFill>
              <a:cs typeface="Calibri"/>
            </a:endParaRPr>
          </a:p>
          <a:p>
            <a:pPr marL="989965" lvl="1" indent="-380365" latinLnBrk="0">
              <a:lnSpc>
                <a:spcPct val="100000"/>
              </a:lnSpc>
              <a:buClr>
                <a:schemeClr val="bg2"/>
              </a:buClr>
            </a:pPr>
            <a:r>
              <a:rPr lang="en-US" sz="3350" dirty="0">
                <a:solidFill>
                  <a:schemeClr val="bg2"/>
                </a:solidFill>
              </a:rPr>
              <a:t>Всеки 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 сам по себе </a:t>
            </a:r>
            <a:r>
              <a:rPr lang="en-US" sz="3350" dirty="0">
                <a:solidFill>
                  <a:schemeClr val="bg2"/>
                </a:solidFill>
              </a:rPr>
              <a:t>си е масив</a:t>
            </a:r>
            <a:endParaRPr lang="en-US" sz="33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EA78DC8-08D8-84AE-DCCC-9A3C729C8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905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55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9" y="1143595"/>
            <a:ext cx="2751280" cy="31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D386834-F346-1904-DBA5-76E7785D68D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bg-BG" dirty="0"/>
              <a:t>Определение и използване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BBABC4B-BBF4-C502-1A1E-8C47B09727E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400" dirty="0">
                <a:solidFill>
                  <a:srgbClr val="234465"/>
                </a:solidFill>
                <a:latin typeface="Calibri" panose="020F0502020204030204"/>
                <a:cs typeface="Calibri"/>
              </a:rPr>
              <a:t>Многомерни масиви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515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E7B89F4B-4F24-9999-8D2A-62D37A613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21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015478"/>
              </p:ext>
            </p:extLst>
          </p:nvPr>
        </p:nvGraphicFramePr>
        <p:xfrm>
          <a:off x="2245894" y="4491789"/>
          <a:ext cx="7863585" cy="2145739"/>
        </p:xfrm>
        <a:graphic>
          <a:graphicData uri="http://schemas.openxmlformats.org/drawingml/2006/table">
            <a:tbl>
              <a:tblPr/>
              <a:tblGrid>
                <a:gridCol w="9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544">
                <a:tc rowSpan="4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r>
                        <a:rPr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Колона</a:t>
                      </a:r>
                      <a:endParaRPr kumimoji="1" lang="bg-BG" dirty="0"/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595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9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9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82520" y="908645"/>
            <a:ext cx="9953479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US" sz="3400" dirty="0">
                <a:ea typeface="+mn-lt"/>
                <a:cs typeface="+mn-lt"/>
              </a:rPr>
              <a:t>Масивът е систематично подреждане на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подобни обекти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Многомерните масиви </a:t>
            </a:r>
            <a:r>
              <a:rPr lang="en-US" sz="3400" dirty="0"/>
              <a:t>имат повече от едно измерение</a:t>
            </a:r>
            <a:endParaRPr lang="en-US" sz="340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Най-често използваните многомерни масиви са </a:t>
            </a:r>
            <a:r>
              <a:rPr lang="bg-BG" sz="3200" dirty="0"/>
              <a:t>с</a:t>
            </a:r>
            <a:r>
              <a:rPr lang="en-US" sz="3200" dirty="0"/>
              <a:t> </a:t>
            </a:r>
            <a:r>
              <a:rPr lang="bg-BG" sz="3200" b="1" dirty="0">
                <a:solidFill>
                  <a:schemeClr val="bg1"/>
                </a:solidFill>
              </a:rPr>
              <a:t>две </a:t>
            </a:r>
            <a:r>
              <a:rPr lang="en-US" sz="3200" b="1" dirty="0">
                <a:solidFill>
                  <a:schemeClr val="bg1"/>
                </a:solidFill>
              </a:rPr>
              <a:t>измерения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Какво е многомерен масив?</a:t>
            </a:r>
            <a:endParaRPr lang="bg-BG" sz="3950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8361626" y="3915556"/>
            <a:ext cx="1634914" cy="796906"/>
          </a:xfrm>
          <a:prstGeom prst="wedgeRoundRectCallout">
            <a:avLst>
              <a:gd name="adj1" fmla="val -326"/>
              <a:gd name="adj2" fmla="val 1129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Индекс на реда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10118263" y="4312686"/>
            <a:ext cx="1766595" cy="877118"/>
          </a:xfrm>
          <a:prstGeom prst="wedgeRoundRectCallout">
            <a:avLst>
              <a:gd name="adj1" fmla="val -67633"/>
              <a:gd name="adj2" fmla="val 557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Индекс на колоната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BA0632D-F7E2-C936-0445-591F8813F36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9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r>
              <a:rPr lang="bg-BG" sz="3600" dirty="0"/>
              <a:t>Използваме ключовата дума 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bg-BG" sz="3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r>
              <a:rPr lang="bg-BG" sz="3600" dirty="0"/>
              <a:t>Трябва да се определи </a:t>
            </a:r>
            <a:r>
              <a:rPr lang="bg-BG" sz="3600" b="1" dirty="0">
                <a:solidFill>
                  <a:schemeClr val="bg1"/>
                </a:solidFill>
              </a:rPr>
              <a:t>размера</a:t>
            </a:r>
            <a:r>
              <a:rPr lang="bg-BG" sz="3600" dirty="0"/>
              <a:t> на всяко измерение</a:t>
            </a:r>
            <a:endParaRPr lang="bg-BG" sz="3600" dirty="0">
              <a:cs typeface="Calibri"/>
            </a:endParaRPr>
          </a:p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endParaRPr lang="bg-BG" sz="3600" dirty="0">
              <a:cs typeface="Calibri"/>
            </a:endParaRPr>
          </a:p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endParaRPr lang="bg-BG" sz="3600" dirty="0">
              <a:cs typeface="Calibri"/>
            </a:endParaRPr>
          </a:p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endParaRPr lang="bg-BG" sz="3600" dirty="0">
              <a:cs typeface="Calibri"/>
            </a:endParaRPr>
          </a:p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r>
              <a:rPr lang="bg-BG" sz="3600" dirty="0"/>
              <a:t>Този синтаксис се използва </a:t>
            </a:r>
            <a:r>
              <a:rPr lang="bg-BG" sz="3600" b="1" dirty="0">
                <a:solidFill>
                  <a:schemeClr val="bg1"/>
                </a:solidFill>
              </a:rPr>
              <a:t>само в C#</a:t>
            </a:r>
            <a:endParaRPr lang="bg-BG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Създаване на многомерен масив (1)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86000" y="2741505"/>
            <a:ext cx="769419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30E031C-9AE5-8E16-8120-936FF59E42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071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2935AF-4954-4F5F-85B9-2880DD5BFF48}"/>
              </a:ext>
            </a:extLst>
          </p:cNvPr>
          <p:cNvSpPr txBox="1">
            <a:spLocks/>
          </p:cNvSpPr>
          <p:nvPr/>
        </p:nvSpPr>
        <p:spPr>
          <a:xfrm>
            <a:off x="191990" y="1196707"/>
            <a:ext cx="11861828" cy="5660400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Създаване </a:t>
            </a:r>
            <a:r>
              <a:rPr lang="bg-BG" sz="3600" dirty="0"/>
              <a:t>със</a:t>
            </a:r>
            <a:r>
              <a:rPr lang="en-US" sz="3600" dirty="0"/>
              <a:t> стойности:</a:t>
            </a:r>
            <a:endParaRPr lang="bg-BG" dirty="0"/>
          </a:p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endParaRPr lang="en-US" sz="3600" dirty="0"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endParaRPr lang="en-US" sz="3600" dirty="0">
              <a:cs typeface="Calibri"/>
            </a:endParaRPr>
          </a:p>
          <a:p>
            <a:pPr marL="0" indent="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None/>
            </a:pPr>
            <a:endParaRPr lang="en-US" sz="1400" dirty="0"/>
          </a:p>
          <a:p>
            <a:pPr marL="456565" indent="-456565">
              <a:lnSpc>
                <a:spcPct val="100000"/>
              </a:lnSpc>
              <a:spcBef>
                <a:spcPts val="2500"/>
              </a:spcBef>
              <a:buClr>
                <a:srgbClr val="234465"/>
              </a:buClr>
            </a:pPr>
            <a:r>
              <a:rPr lang="en-US" sz="3600" dirty="0"/>
              <a:t>Многомерните масиви представляват </a:t>
            </a:r>
            <a:r>
              <a:rPr lang="en-US" sz="3600" b="1" dirty="0">
                <a:solidFill>
                  <a:schemeClr val="bg1"/>
                </a:solidFill>
              </a:rPr>
              <a:t>редове със стойности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Редовете</a:t>
            </a:r>
            <a:r>
              <a:rPr lang="bg-BG" sz="3600" dirty="0"/>
              <a:t> </a:t>
            </a:r>
            <a:r>
              <a:rPr lang="en-US" sz="3600" dirty="0"/>
              <a:t>са </a:t>
            </a:r>
            <a:r>
              <a:rPr lang="en-US" sz="3600" b="1" dirty="0">
                <a:solidFill>
                  <a:schemeClr val="bg1"/>
                </a:solidFill>
              </a:rPr>
              <a:t>първото</a:t>
            </a:r>
            <a:r>
              <a:rPr lang="en-US" sz="3600" dirty="0"/>
              <a:t> измерение, а </a:t>
            </a:r>
            <a:r>
              <a:rPr lang="en-US" sz="3600" b="1" dirty="0">
                <a:solidFill>
                  <a:schemeClr val="bg1"/>
                </a:solidFill>
              </a:rPr>
              <a:t>колоните</a:t>
            </a:r>
            <a:r>
              <a:rPr lang="en-US" sz="3600" dirty="0"/>
              <a:t> са </a:t>
            </a:r>
            <a:r>
              <a:rPr lang="en-US" sz="3600" b="1" dirty="0">
                <a:solidFill>
                  <a:schemeClr val="bg1"/>
                </a:solidFill>
              </a:rPr>
              <a:t>второто</a:t>
            </a:r>
            <a:r>
              <a:rPr lang="en-US" sz="3600" dirty="0"/>
              <a:t> </a:t>
            </a:r>
            <a:endParaRPr lang="en-US" sz="3600" dirty="0">
              <a:cs typeface="Calibri"/>
            </a:endParaRPr>
          </a:p>
          <a:p>
            <a:pPr marL="0" indent="0">
              <a:lnSpc>
                <a:spcPct val="100000"/>
              </a:lnSpc>
              <a:buClr>
                <a:srgbClr val="234465"/>
              </a:buClr>
              <a:buNone/>
            </a:pPr>
            <a:r>
              <a:rPr lang="en-US" sz="3600" dirty="0"/>
              <a:t>   </a:t>
            </a:r>
            <a:endParaRPr lang="en-US" sz="3600" dirty="0">
              <a:cs typeface="Calibri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6E7B8AB1-0E9C-4372-A4BA-BD20DDE8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Създаване на многомерен масив (2)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0723C585-DED7-456A-9450-377B372BA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992491"/>
            <a:ext cx="7696199" cy="21263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int[,] </a:t>
            </a:r>
            <a:r>
              <a:rPr lang="en-US" sz="2350" b="1" noProof="1">
                <a:latin typeface="Consolas"/>
                <a:cs typeface="Consolas" pitchFamily="49" charset="0"/>
              </a:rPr>
              <a:t>matrix =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  <a:cs typeface="Consolas" pitchFamily="49" charset="0"/>
              </a:rPr>
              <a:t>    {1, 2, 3, 4}, </a:t>
            </a:r>
            <a:endParaRPr lang="en-US" sz="2350" b="1" i="1" noProof="1">
              <a:solidFill>
                <a:schemeClr val="accent2"/>
              </a:solidFill>
              <a:latin typeface="Consolas"/>
              <a:cs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  <a:cs typeface="Consolas" pitchFamily="49" charset="0"/>
              </a:rPr>
              <a:t>    {5, 6, 7, 8} </a:t>
            </a:r>
            <a:endParaRPr lang="bg-BG" sz="2350" b="1" noProof="1">
              <a:latin typeface="Consolas"/>
              <a:cs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  <a:cs typeface="Consolas" pitchFamily="49" charset="0"/>
              </a:rPr>
              <a:t>};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BECE4B6-906A-E37E-D561-5370B623A4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10D66F8E-3B61-12D7-9B8D-DB6AB21476F8}"/>
              </a:ext>
            </a:extLst>
          </p:cNvPr>
          <p:cNvSpPr txBox="1"/>
          <p:nvPr/>
        </p:nvSpPr>
        <p:spPr>
          <a:xfrm>
            <a:off x="3711000" y="2509507"/>
            <a:ext cx="3341481" cy="6036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ред 0 стойности</a:t>
            </a:r>
            <a:endParaRPr lang="bg-BG" sz="240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FD3E1123-F96B-AEBB-3DFC-B249D37B1D6C}"/>
              </a:ext>
            </a:extLst>
          </p:cNvPr>
          <p:cNvSpPr txBox="1"/>
          <p:nvPr/>
        </p:nvSpPr>
        <p:spPr>
          <a:xfrm>
            <a:off x="3576000" y="3028519"/>
            <a:ext cx="4202818" cy="58744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ред 1 стойности</a:t>
            </a:r>
          </a:p>
        </p:txBody>
      </p:sp>
    </p:spTree>
    <p:extLst>
      <p:ext uri="{BB962C8B-B14F-4D97-AF65-F5344CB8AC3E}">
        <p14:creationId xmlns:p14="http://schemas.microsoft.com/office/powerpoint/2010/main" val="37687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E8882DA-E4E5-4CA1-A652-B2DAC388EB82}"/>
              </a:ext>
            </a:extLst>
          </p:cNvPr>
          <p:cNvSpPr txBox="1">
            <a:spLocks/>
          </p:cNvSpPr>
          <p:nvPr/>
        </p:nvSpPr>
        <p:spPr>
          <a:xfrm>
            <a:off x="191990" y="1196707"/>
            <a:ext cx="11804946" cy="5660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spcAft>
                <a:spcPts val="2000"/>
              </a:spcAft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Взимане </a:t>
            </a:r>
            <a:r>
              <a:rPr lang="en-US" sz="3600" dirty="0">
                <a:solidFill>
                  <a:srgbClr val="234465"/>
                </a:solidFill>
              </a:rPr>
              <a:t>на стойност</a:t>
            </a:r>
            <a:r>
              <a:rPr lang="bg-BG" sz="3600" dirty="0">
                <a:solidFill>
                  <a:srgbClr val="234465"/>
                </a:solidFill>
              </a:rPr>
              <a:t>т</a:t>
            </a:r>
            <a:r>
              <a:rPr lang="en-US" sz="3600" dirty="0">
                <a:solidFill>
                  <a:srgbClr val="234465"/>
                </a:solidFill>
              </a:rPr>
              <a:t>а на елемента</a:t>
            </a:r>
            <a:r>
              <a:rPr lang="en-US" sz="3600" dirty="0"/>
              <a:t>:</a:t>
            </a: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sz="3600" dirty="0"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sz="3600" dirty="0"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Задаване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>
                <a:solidFill>
                  <a:srgbClr val="234465"/>
                </a:solidFill>
              </a:rPr>
              <a:t>на</a:t>
            </a:r>
            <a:r>
              <a:rPr lang="en-US" sz="3600" dirty="0"/>
              <a:t> стойност на елемента:</a:t>
            </a:r>
            <a:endParaRPr lang="en-US" sz="3600" dirty="0">
              <a:cs typeface="Calibri"/>
            </a:endParaRP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7FC8B0E4-E55D-4F9D-880E-5216AB6A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cs typeface="Calibri"/>
              </a:rPr>
              <a:t>Достъп до елементи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AFBCF5-E7BA-4618-AA31-763E72C5D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18" y="1974655"/>
            <a:ext cx="945108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12D15-D38F-473D-A378-701BA7681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17" y="4078615"/>
            <a:ext cx="11058113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row = 0; row &lt;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array.GetLength(0);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9" name="AutoShape 23">
            <a:extLst>
              <a:ext uri="{FF2B5EF4-FFF2-40B4-BE49-F238E27FC236}">
                <a16:creationId xmlns:a16="http://schemas.microsoft.com/office/drawing/2014/main" id="{F2E7E13C-0812-4325-AEF4-5B20E2F2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000" y="3478336"/>
            <a:ext cx="2713608" cy="908989"/>
          </a:xfrm>
          <a:prstGeom prst="wedgeRoundRectCallout">
            <a:avLst>
              <a:gd name="adj1" fmla="val -60407"/>
              <a:gd name="adj2" fmla="val 517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50" b="1" dirty="0">
                <a:solidFill>
                  <a:srgbClr val="FFFFFF"/>
                </a:solidFill>
                <a:cs typeface="Calibri"/>
              </a:rPr>
              <a:t>Връща </a:t>
            </a:r>
            <a:r>
              <a:rPr lang="en-GB" sz="23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дължината</a:t>
            </a:r>
            <a:r>
              <a:rPr lang="en-GB" sz="2350" b="1" dirty="0">
                <a:solidFill>
                  <a:srgbClr val="FFFFFF"/>
                </a:solidFill>
                <a:cs typeface="Calibri"/>
              </a:rPr>
              <a:t> на измерението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B1BBEA2-7B31-21E6-0E7C-74AA4CFADF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B397A24A-0075-8A20-10B2-3D9F93F5C2AC}"/>
              </a:ext>
            </a:extLst>
          </p:cNvPr>
          <p:cNvSpPr txBox="1"/>
          <p:nvPr/>
        </p:nvSpPr>
        <p:spPr>
          <a:xfrm>
            <a:off x="6276000" y="2335861"/>
            <a:ext cx="3003790" cy="6036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element11 = 4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56069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AE25FAB6-994E-476E-9B75-7AAF94AC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Отпечатване на матрица – </a:t>
            </a:r>
            <a:r>
              <a:rPr lang="bg-BG" sz="3950" dirty="0"/>
              <a:t>Пример</a:t>
            </a:r>
            <a:r>
              <a:rPr lang="en-US" sz="3950" dirty="0"/>
              <a:t> (1)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01630AA-B726-4896-9008-B7B4E04A5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00" y="1361743"/>
            <a:ext cx="10662223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6D84599-6EED-03AA-E106-B7FBDADC34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1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dirty="0"/>
              <a:t>Чрез</a:t>
            </a:r>
            <a:r>
              <a:rPr lang="en-GB" sz="3350" b="1" dirty="0">
                <a:solidFill>
                  <a:schemeClr val="bg1"/>
                </a:solidFill>
              </a:rPr>
              <a:t> </a:t>
            </a:r>
            <a:r>
              <a:rPr lang="en-GB" sz="335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GB" sz="3350" b="1" dirty="0">
                <a:solidFill>
                  <a:schemeClr val="bg1"/>
                </a:solidFill>
              </a:rPr>
              <a:t>-цикъл</a:t>
            </a:r>
            <a:r>
              <a:rPr lang="en-GB" sz="3350" dirty="0"/>
              <a:t> минаваме през всички елементи на матрицата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Отпечатване на матрица – </a:t>
            </a:r>
            <a:r>
              <a:rPr lang="bg-BG" sz="3950" dirty="0">
                <a:ea typeface="+mj-lt"/>
                <a:cs typeface="+mj-lt"/>
              </a:rPr>
              <a:t>Пример</a:t>
            </a:r>
            <a:r>
              <a:rPr lang="en-US" sz="3950" dirty="0">
                <a:ea typeface="+mj-lt"/>
                <a:cs typeface="+mj-lt"/>
              </a:rPr>
              <a:t> (2)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413572"/>
            <a:ext cx="591284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34" y="2314393"/>
            <a:ext cx="3961368" cy="3961368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97435F57-B3DA-A369-DFA9-DB51E0E61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56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3854</TotalTime>
  <Words>2572</Words>
  <Application>Microsoft Macintosh PowerPoint</Application>
  <PresentationFormat>Widescreen</PresentationFormat>
  <Paragraphs>418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Многомерни масиви</vt:lpstr>
      <vt:lpstr>Съдържание</vt:lpstr>
      <vt:lpstr>Многомерни масиви</vt:lpstr>
      <vt:lpstr>Какво е многомерен масив?</vt:lpstr>
      <vt:lpstr>Създаване на многомерен масив (1)</vt:lpstr>
      <vt:lpstr>Създаване на многомерен масив (2)</vt:lpstr>
      <vt:lpstr>Достъп до елементи</vt:lpstr>
      <vt:lpstr>Отпечатване на матрица – Пример (1)</vt:lpstr>
      <vt:lpstr>Отпечатване на матрица – Пример (2)</vt:lpstr>
      <vt:lpstr>Задача: Сума на елементите в матрица</vt:lpstr>
      <vt:lpstr>Решение: Сума на елементите в матрица (1)</vt:lpstr>
      <vt:lpstr>Решение: Сума на елементите в матрица (2)</vt:lpstr>
      <vt:lpstr>Задача: Сума на колоните на матрица</vt:lpstr>
      <vt:lpstr>Решение: Сума на колоните на матрица (1)</vt:lpstr>
      <vt:lpstr>Решение: Сума на колоните на матрица (2)</vt:lpstr>
      <vt:lpstr>Задача: Квадрат с най-голяма сума</vt:lpstr>
      <vt:lpstr>Решение: Квадрат с най-голяма сума</vt:lpstr>
      <vt:lpstr>Назъбени масиви</vt:lpstr>
      <vt:lpstr>Какво е назъбен масив?</vt:lpstr>
      <vt:lpstr>Запълване на назъбен масив</vt:lpstr>
      <vt:lpstr>Отпечатване на назъбен масив – Пример</vt:lpstr>
      <vt:lpstr>Задача: Модификация на назъбен масив</vt:lpstr>
      <vt:lpstr>Решение: Модификация на назъбен масив (1)</vt:lpstr>
      <vt:lpstr>Решение: Модификация на назъбен масив (2)</vt:lpstr>
      <vt:lpstr>Задача: Tриъгълника на Паскал</vt:lpstr>
      <vt:lpstr>Решение:  Tриъгълника на Паскал (1)</vt:lpstr>
      <vt:lpstr>Решение:  Tриъгълника на Паскал (2)</vt:lpstr>
      <vt:lpstr>Какво научихме днес? 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Intro to NodeJS</dc:subject>
  <dc:creator>BG-IT-Edu</dc:creator>
  <cp:keywords>programming;education;software engineering;software development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92</cp:revision>
  <dcterms:created xsi:type="dcterms:W3CDTF">2018-05-23T13:08:44Z</dcterms:created>
  <dcterms:modified xsi:type="dcterms:W3CDTF">2024-06-25T08:55:10Z</dcterms:modified>
  <cp:category>© SoftUni – https://softuni.org</cp:category>
</cp:coreProperties>
</file>