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6" r:id="rId28"/>
    <p:sldId id="355" r:id="rId29"/>
    <p:sldId id="357" r:id="rId30"/>
    <p:sldId id="358" r:id="rId31"/>
    <p:sldId id="359" r:id="rId32"/>
    <p:sldId id="360" r:id="rId33"/>
    <p:sldId id="508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74004C-7D62-4BFF-85CE-DD99FDEA5B78}">
          <p14:sldIdLst>
            <p14:sldId id="329"/>
            <p14:sldId id="330"/>
          </p14:sldIdLst>
        </p14:section>
        <p14:section name="Речници" id="{649A3343-1D76-4231-864C-89D8BABEC0BE}">
          <p14:sldIdLst>
            <p14:sldId id="505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Мулти-речници" id="{978ED39D-6862-4D4B-8CAB-693BACAA9B0A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Множества" id="{B61148B5-A3FB-4434-8B53-E9C48C0CE089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Обобщение" id="{8AAB6882-A760-4142-97D6-5475C89508BA}">
          <p14:sldIdLst>
            <p14:sldId id="360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644" autoAdjust="0"/>
    <p:restoredTop sz="95241" autoAdjust="0"/>
  </p:normalViewPr>
  <p:slideViewPr>
    <p:cSldViewPr showGuides="1">
      <p:cViewPr varScale="1">
        <p:scale>
          <a:sx n="52" d="100"/>
          <a:sy n="52" d="100"/>
        </p:scale>
        <p:origin x="216" y="22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70A090-E4CA-A9BF-341C-E8DE8FAE8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103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E819A61-B0D4-3CCA-3348-F45AF9AE6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172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E3AD08-FC7B-7180-4D59-8D65409B09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38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701A46-8727-777B-7E90-9F0E2B8F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141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79D502-E715-7256-2293-16C166B48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78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1FE0C-750A-DEE4-2831-DED5B2258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158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196530-C5C1-31E7-0681-FC055833C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018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213DEB-F680-B064-5109-F4B5EB8F2E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96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02757-8EB6-7BC2-3063-5045FDF5E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85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750703-D7FE-80FE-8E01-02C9E6A879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23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857591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32342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6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81802"/>
            <a:ext cx="11083636" cy="724905"/>
          </a:xfrm>
        </p:spPr>
        <p:txBody>
          <a:bodyPr>
            <a:normAutofit/>
          </a:bodyPr>
          <a:lstStyle/>
          <a:p>
            <a:r>
              <a:rPr lang="bg-BG" sz="3550" dirty="0"/>
              <a:t>Множества</a:t>
            </a:r>
            <a:r>
              <a:rPr lang="en-US" sz="3550" dirty="0"/>
              <a:t>, </a:t>
            </a:r>
            <a:r>
              <a:rPr lang="bg-BG" sz="3550" dirty="0"/>
              <a:t>речници, </a:t>
            </a:r>
            <a:r>
              <a:rPr lang="en-US" sz="3550" dirty="0"/>
              <a:t>мулти</a:t>
            </a:r>
            <a:r>
              <a:rPr lang="bg-BG" sz="3550" dirty="0"/>
              <a:t>- и сложни </a:t>
            </a:r>
            <a:r>
              <a:rPr lang="en-US" sz="3550" dirty="0"/>
              <a:t>речници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1000" y="346770"/>
            <a:ext cx="10003636" cy="971589"/>
          </a:xfrm>
        </p:spPr>
        <p:txBody>
          <a:bodyPr>
            <a:normAutofit/>
          </a:bodyPr>
          <a:lstStyle/>
          <a:p>
            <a:r>
              <a:rPr lang="bg-BG" sz="4750" dirty="0"/>
              <a:t>Множества</a:t>
            </a:r>
            <a:r>
              <a:rPr lang="en-US" sz="4750" dirty="0"/>
              <a:t> и речници</a:t>
            </a:r>
          </a:p>
        </p:txBody>
      </p:sp>
      <p:pic>
        <p:nvPicPr>
          <p:cNvPr id="4" name="Picture 2" descr="Image result for dictionary icon modern">
            <a:extLst>
              <a:ext uri="{FF2B5EF4-FFF2-40B4-BE49-F238E27FC236}">
                <a16:creationId xmlns:a16="http://schemas.microsoft.com/office/drawing/2014/main" id="{A720BE7B-4485-67A2-5CB5-3B42EC2D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00" y="2545881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820594" cy="882654"/>
          </a:xfrm>
        </p:spPr>
        <p:txBody>
          <a:bodyPr>
            <a:no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Брой еднакви стойности в масив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var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</a:t>
            </a:r>
            <a:r>
              <a:rPr lang="en-US" sz="2399" dirty="0" err="1"/>
              <a:t>counts.</a:t>
            </a:r>
            <a:r>
              <a:rPr lang="en-US" sz="2399" dirty="0" err="1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</a:t>
            </a:r>
            <a:r>
              <a:rPr lang="bg-BG" sz="2350" b="1" noProof="1">
                <a:solidFill>
                  <a:srgbClr val="FFFFFF"/>
                </a:solidFill>
              </a:rPr>
              <a:t>показва</a:t>
            </a:r>
            <a:r>
              <a:rPr lang="en-US" sz="2350" b="1" noProof="1">
                <a:solidFill>
                  <a:srgbClr val="FFFFFF"/>
                </a:solidFill>
              </a:rPr>
              <a:t> колко </a:t>
            </a:r>
            <a:r>
              <a:rPr lang="bg-BG" sz="2350" b="1" noProof="1">
                <a:solidFill>
                  <a:srgbClr val="FFFFFF"/>
                </a:solidFill>
              </a:rPr>
              <a:t>пъти се съдържа числото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/>
              </a:rPr>
              <a:t>https://judge.softuni.org/Contests/Practice/Index/4160#0</a:t>
            </a:r>
            <a:endParaRPr lang="en-US" sz="19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A8806D-96A2-C86F-B177-5D86B0802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0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600" dirty="0"/>
              <a:t>Можем да използваме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600" b="1" dirty="0">
                <a:solidFill>
                  <a:schemeClr val="bg1"/>
                </a:solidFill>
              </a:rPr>
              <a:t>-цикъл</a:t>
            </a:r>
            <a:endParaRPr lang="en-GB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през обекти от тип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Речникът </a:t>
            </a:r>
            <a:r>
              <a:rPr lang="en-GB" sz="3600" b="1" dirty="0">
                <a:solidFill>
                  <a:schemeClr val="bg1"/>
                </a:solidFill>
              </a:rPr>
              <a:t>не може </a:t>
            </a:r>
            <a:r>
              <a:rPr lang="en-GB" sz="3600" dirty="0"/>
              <a:t>да се </a:t>
            </a:r>
            <a:r>
              <a:rPr lang="bg-BG" sz="3600" dirty="0"/>
              <a:t>модифицира</a:t>
            </a:r>
            <a:r>
              <a:rPr lang="en-GB" sz="3600" dirty="0"/>
              <a:t>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Обхождане на речник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175537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var fruits = new Dictionary&lt;string, double&gt;();</a:t>
            </a:r>
          </a:p>
          <a:p>
            <a:pPr>
              <a:defRPr/>
            </a:pPr>
            <a:r>
              <a:rPr lang="en-GB" dirty="0"/>
              <a:t>fruits.Add("banana", 2.20);</a:t>
            </a:r>
          </a:p>
          <a:p>
            <a:pPr>
              <a:defRPr/>
            </a:pPr>
            <a:r>
              <a:rPr lang="en-GB" dirty="0"/>
              <a:t>fruits.Add("kiwi", 4.50);</a:t>
            </a:r>
          </a:p>
          <a:p>
            <a:pPr>
              <a:defRPr/>
            </a:pPr>
            <a:r>
              <a:rPr lang="en-GB" dirty="0"/>
              <a:t>fruits.Add("orange", 3.20);</a:t>
            </a:r>
          </a:p>
          <a:p>
            <a:pPr>
              <a:defRPr/>
            </a:pPr>
            <a:r>
              <a:rPr lang="en-GB" dirty="0"/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fruit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fruits)</a:t>
            </a:r>
          </a:p>
          <a:p>
            <a:pPr>
              <a:defRPr/>
            </a:pPr>
            <a:r>
              <a:rPr lang="en-GB" dirty="0"/>
              <a:t>  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/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4114725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</a:t>
            </a:r>
            <a:r>
              <a:rPr lang="bg-BG" sz="2750" b="1" noProof="1">
                <a:solidFill>
                  <a:srgbClr val="FFFFFF"/>
                </a:solidFill>
              </a:rPr>
              <a:t> </a:t>
            </a:r>
            <a:r>
              <a:rPr lang="en-US" sz="2750" b="1" noProof="1">
                <a:solidFill>
                  <a:srgbClr val="FFFFFF"/>
                </a:solidFill>
              </a:rPr>
              <a:t>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6AD39DB-738A-7733-783F-C949B526B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4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F9A1A78-E26F-828B-5A2A-C1905E7E8D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Мулти-речници</a:t>
            </a:r>
          </a:p>
        </p:txBody>
      </p:sp>
    </p:spTree>
    <p:extLst>
      <p:ext uri="{BB962C8B-B14F-4D97-AF65-F5344CB8AC3E}">
        <p14:creationId xmlns:p14="http://schemas.microsoft.com/office/powerpoint/2010/main" val="41314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044000"/>
            <a:ext cx="10129837" cy="5546725"/>
          </a:xfrm>
        </p:spPr>
        <p:txBody>
          <a:bodyPr vert="horz" lIns="108000" tIns="36000" rIns="108000" bIns="36000" rtlCol="0" anchor="t">
            <a:normAutofit/>
          </a:bodyPr>
          <a:lstStyle/>
          <a:p>
            <a:r>
              <a:rPr lang="bg-BG" dirty="0"/>
              <a:t>Един речник </a:t>
            </a:r>
            <a:r>
              <a:rPr lang="en-US" dirty="0"/>
              <a:t>може да има </a:t>
            </a:r>
            <a:r>
              <a:rPr lang="en-US" b="1" dirty="0">
                <a:solidFill>
                  <a:schemeClr val="bg1"/>
                </a:solidFill>
              </a:rPr>
              <a:t>множество от стойности </a:t>
            </a:r>
            <a:r>
              <a:rPr lang="en-US" dirty="0"/>
              <a:t>за даден ключ</a:t>
            </a:r>
            <a:endParaRPr lang="bg-BG" dirty="0"/>
          </a:p>
          <a:p>
            <a:pPr lvl="1"/>
            <a:r>
              <a:rPr lang="en-US" dirty="0"/>
              <a:t>Пример: студентите могат да имат много оценки: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Петър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[5, 5, 6]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Кирил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[6, 6, 3, 4, 6]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Мулти-</a:t>
            </a:r>
            <a:r>
              <a:rPr lang="bg-BG" dirty="0"/>
              <a:t>речници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069064" y="428400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52DB95-0AB6-AD3C-B25A-BAF2894311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Напишете програма, която 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имената </a:t>
            </a:r>
            <a:r>
              <a:rPr lang="en-US" sz="3600" dirty="0">
                <a:cs typeface="Calibri"/>
              </a:rPr>
              <a:t>на учениците 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Отпечатайте </a:t>
            </a:r>
            <a:r>
              <a:rPr lang="en-US" sz="3600" b="1" dirty="0">
                <a:solidFill>
                  <a:schemeClr val="bg1"/>
                </a:solidFill>
              </a:rPr>
              <a:t>оцениките</a:t>
            </a:r>
            <a:r>
              <a:rPr lang="en-US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средноаретметичния успех </a:t>
            </a:r>
            <a:r>
              <a:rPr lang="en-US" sz="3600" dirty="0"/>
              <a:t>за всеки ученик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</a:t>
            </a:r>
            <a:r>
              <a:rPr lang="bg-BG" sz="3950" dirty="0"/>
              <a:t>Средноаритметичен </a:t>
            </a:r>
            <a:r>
              <a:rPr lang="en-US" sz="3950" dirty="0"/>
              <a:t>успех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6000" y="3351586"/>
            <a:ext cx="209720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899677" y="4826382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D94701-00CD-DA45-97D9-CFD8284F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Решение: </a:t>
            </a:r>
            <a:r>
              <a:rPr lang="bg-BG" sz="4000" dirty="0">
                <a:ea typeface="+mj-lt"/>
                <a:cs typeface="+mj-lt"/>
              </a:rPr>
              <a:t>Средноаритметичен</a:t>
            </a:r>
            <a:r>
              <a:rPr lang="en-US" sz="4000" dirty="0">
                <a:ea typeface="+mj-lt"/>
                <a:cs typeface="+mj-lt"/>
              </a:rPr>
              <a:t> успех  </a:t>
            </a:r>
            <a:r>
              <a:rPr lang="en-US" sz="4000" dirty="0"/>
              <a:t>(1)</a:t>
            </a:r>
            <a:endParaRPr lang="en-US" sz="40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</a:t>
            </a:r>
            <a:r>
              <a:rPr lang="en-US" sz="2400" dirty="0" err="1"/>
              <a:t>grades.ContainsKey</a:t>
            </a:r>
            <a:r>
              <a:rPr lang="en-US" sz="2400" dirty="0"/>
              <a:t>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Продължаваме на следващия слайд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474313"/>
            <a:ext cx="4073019" cy="106814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402726" cy="1068141"/>
          </a:xfrm>
          <a:prstGeom prst="wedgeRoundRectCallout">
            <a:avLst>
              <a:gd name="adj1" fmla="val -126055"/>
              <a:gd name="adj2" fmla="val -2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</a:t>
            </a:r>
            <a:r>
              <a:rPr lang="bg-BG" sz="2750" b="1" noProof="1">
                <a:solidFill>
                  <a:srgbClr val="FFFFFF"/>
                </a:solidFill>
              </a:rPr>
              <a:t>те</a:t>
            </a:r>
            <a:r>
              <a:rPr lang="nb-NO" sz="2750" b="1" noProof="1">
                <a:solidFill>
                  <a:srgbClr val="FFFFFF"/>
                </a:solidFill>
              </a:rPr>
              <a:t> в списъка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A9A87-A9E6-95A1-221E-DF4A2D2E8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5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 </a:t>
            </a:r>
            <a:r>
              <a:rPr lang="bg-BG" sz="4000" dirty="0">
                <a:ea typeface="+mj-lt"/>
                <a:cs typeface="+mj-lt"/>
              </a:rPr>
              <a:t>Средноаритметичен </a:t>
            </a:r>
            <a:r>
              <a:rPr lang="en-US" sz="4000" dirty="0">
                <a:ea typeface="+mj-lt"/>
                <a:cs typeface="+mj-lt"/>
              </a:rPr>
              <a:t>успех </a:t>
            </a:r>
            <a:r>
              <a:rPr lang="en-US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pair.Key;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pair.Value;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studentGrades.Average();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https://judge.softuni.org/Contests/Practice/Index/4160#1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33505C-C34F-74C4-3610-FF8E55482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0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Речници</a:t>
            </a:r>
            <a:r>
              <a:rPr lang="bg-BG" sz="3600" dirty="0">
                <a:cs typeface="Calibri"/>
              </a:rPr>
              <a:t>,</a:t>
            </a:r>
            <a:r>
              <a:rPr lang="en-US" sz="3600" dirty="0">
                <a:cs typeface="Calibri"/>
              </a:rPr>
              <a:t> съдържащи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като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Пример: населенито по държави и градове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Сложни</a:t>
            </a:r>
            <a:r>
              <a:rPr lang="en-US" sz="3950" dirty="0">
                <a:ea typeface="+mj-lt"/>
                <a:cs typeface="+mj-lt"/>
              </a:rPr>
              <a:t> речници</a:t>
            </a:r>
            <a:endParaRPr lang="bg-BG" dirty="0"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87881" y="2979845"/>
            <a:ext cx="4972958" cy="9538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87881" y="4156592"/>
            <a:ext cx="4972958" cy="89271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87881" y="5286806"/>
            <a:ext cx="4972958" cy="93219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22823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30441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40537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48155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575070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651250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D88E2-00F5-CB47-212A-8F47187AB0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09288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>
                <a:cs typeface="Calibri"/>
              </a:rPr>
              <a:t>Ако получите магазин, който съществува</a:t>
            </a:r>
            <a:r>
              <a:rPr lang="bg-BG" sz="3350" dirty="0">
                <a:cs typeface="Calibri"/>
              </a:rPr>
              <a:t>,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добавете продукта</a:t>
            </a: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Хранителен 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014000"/>
            <a:ext cx="3870956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5088243" y="5109468"/>
            <a:ext cx="6184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17" y="3937055"/>
            <a:ext cx="5031251" cy="2680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6271073"/>
            <a:ext cx="3286987" cy="540698"/>
          </a:xfrm>
          <a:prstGeom prst="wedgeRoundRectCallout">
            <a:avLst>
              <a:gd name="adj1" fmla="val -53710"/>
              <a:gd name="adj2" fmla="val -55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248" y="3567426"/>
            <a:ext cx="3958810" cy="626573"/>
          </a:xfrm>
          <a:prstGeom prst="wedgeRoundRectCallout">
            <a:avLst>
              <a:gd name="adj1" fmla="val -56686"/>
              <a:gd name="adj2" fmla="val 41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A99F57-42F9-C96A-3BB1-A9D7D9177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5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(1)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993B2C-4C07-267E-3E90-A73533CE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4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676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Речници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͏͏</a:t>
            </a:r>
            <a:r>
              <a:rPr lang="en-US" b="1" dirty="0">
                <a:solidFill>
                  <a:schemeClr val="bg1"/>
                </a:solidFill>
              </a:rPr>
              <a:t>Мулти-речници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/>
              <a:t>Сложни речници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99" dirty="0">
                <a:solidFill>
                  <a:schemeClr val="bg1"/>
                </a:solidFill>
              </a:rPr>
              <a:t>͏</a:t>
            </a:r>
            <a:r>
              <a:rPr lang="bg-BG" sz="3599" b="1" dirty="0">
                <a:solidFill>
                  <a:schemeClr val="bg1"/>
                </a:solidFill>
              </a:rPr>
              <a:t>Множества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/>
              <a:t> </a:t>
            </a:r>
            <a:r>
              <a:rPr lang="en-US" noProof="1"/>
              <a:t>и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b="1" noProof="1"/>
              <a:t> </a:t>
            </a:r>
            <a:r>
              <a:rPr lang="en-US" noProof="1"/>
              <a:t>срещу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D222EA-690C-82F1-54C8-48830C6DE4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(2)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shops.OrderBy(s =&gt; s.Key)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x.Value);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Отпечатайте сортирания речник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 </a:t>
            </a:r>
            <a:r>
              <a:rPr lang="bg-BG" sz="1950" dirty="0"/>
              <a:t>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https://judge.softuni.org/Contests/Practice/Index/4160#2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86972C-3343-677F-D42B-0B8860AB5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9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345" y="1119925"/>
            <a:ext cx="1189565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Напишете програма, която чете</a:t>
            </a:r>
            <a:r>
              <a:rPr lang="bg-BG" sz="3400" dirty="0">
                <a:ea typeface="+mn-lt"/>
                <a:cs typeface="+mn-lt"/>
              </a:rPr>
              <a:t> и съхранява информация за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400" dirty="0">
                <a:ea typeface="+mn-lt"/>
                <a:cs typeface="+mn-lt"/>
              </a:rPr>
              <a:t>,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държави </a:t>
            </a:r>
            <a:r>
              <a:rPr lang="en-US" sz="3400" dirty="0">
                <a:ea typeface="+mn-lt"/>
                <a:cs typeface="+mn-lt"/>
              </a:rPr>
              <a:t>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градове</a:t>
            </a:r>
            <a:endParaRPr lang="bg-BG" sz="3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Font typeface="Wingdings"/>
              <a:buChar char="§"/>
            </a:pPr>
            <a:r>
              <a:rPr lang="bg-BG" sz="3400" dirty="0">
                <a:ea typeface="+mn-lt"/>
                <a:cs typeface="+mn-lt"/>
              </a:rPr>
              <a:t>Отпечатайте ги в следния формат: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Градове по континент и държава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3113595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4727" y="4689461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3107304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8538E5-955E-C0DB-9077-CC4F4A6D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99000"/>
            <a:ext cx="9955594" cy="882654"/>
          </a:xfrm>
        </p:spPr>
        <p:txBody>
          <a:bodyPr>
            <a:noAutofit/>
          </a:bodyPr>
          <a:lstStyle/>
          <a:p>
            <a:r>
              <a:rPr lang="en-US" sz="3800" dirty="0"/>
              <a:t>Решение: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22C140-C436-8642-784F-E5AA474EB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90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(2)</a:t>
            </a:r>
            <a:endParaRPr lang="bg-BG" sz="3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 слайд...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632960"/>
            <a:ext cx="2834262" cy="945605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континентите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956" y="5697477"/>
            <a:ext cx="2625941" cy="958023"/>
          </a:xfrm>
          <a:prstGeom prst="wedgeRoundRectCallout">
            <a:avLst>
              <a:gd name="adj1" fmla="val -43405"/>
              <a:gd name="adj2" fmla="val -8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града </a:t>
            </a:r>
            <a:r>
              <a:rPr lang="nb-NO" sz="2550" b="1" noProof="1">
                <a:solidFill>
                  <a:srgbClr val="FFFFFF"/>
                </a:solidFill>
              </a:rPr>
              <a:t>към държава</a:t>
            </a:r>
            <a:r>
              <a:rPr lang="bg-BG" sz="2550" b="1" noProof="1">
                <a:solidFill>
                  <a:srgbClr val="FFFFFF"/>
                </a:solidFill>
              </a:rPr>
              <a:t>та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792210" cy="945604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</a:t>
            </a:r>
            <a:r>
              <a:rPr lang="nb-NO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градове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3B72E4-1AF1-D60C-5960-D9B826675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45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</a:t>
            </a:r>
            <a:r>
              <a:rPr lang="en-US" sz="3800" dirty="0">
                <a:ea typeface="+mj-lt"/>
                <a:cs typeface="+mj-lt"/>
              </a:rPr>
              <a:t> Градове по континент и държава</a:t>
            </a:r>
            <a:r>
              <a:rPr lang="en-US" sz="3800" dirty="0"/>
              <a:t> (3)</a:t>
            </a:r>
            <a:endParaRPr lang="en-US" sz="38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държавата с нейните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</a:t>
            </a:r>
            <a:r>
              <a:rPr lang="bg-BG" sz="1950" dirty="0"/>
              <a:t>си </a:t>
            </a:r>
            <a:r>
              <a:rPr lang="en-US" sz="1950" dirty="0"/>
              <a:t>в Judge: </a:t>
            </a:r>
            <a:r>
              <a:rPr lang="en-US" sz="1950" dirty="0">
                <a:hlinkClick r:id="rId2"/>
              </a:rPr>
              <a:t>https://judge.softuni.org/Contests/Practice/Index/4160#3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7C002-78A2-00FD-893D-BFD7E72BD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70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5CA3E30-019A-6AE1-624E-224220F53B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</a:t>
            </a:r>
            <a:r>
              <a:rPr lang="bg-BG" dirty="0"/>
              <a:t>и </a:t>
            </a:r>
            <a:r>
              <a:rPr lang="en-US" dirty="0"/>
              <a:t>SortedSet&lt;T&gt;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787CC13-04A0-7B29-D460-6F69C96BD0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28554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Множество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600" dirty="0"/>
              <a:t>) </a:t>
            </a:r>
            <a:r>
              <a:rPr lang="bg-BG" sz="3600" dirty="0"/>
              <a:t>== съвкупност от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уникални елементи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него можем да </a:t>
            </a:r>
            <a:r>
              <a:rPr lang="en-US" sz="3350" b="1" dirty="0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>
                <a:solidFill>
                  <a:schemeClr val="bg1"/>
                </a:solidFill>
              </a:rPr>
              <a:t>премахваме </a:t>
            </a:r>
            <a:r>
              <a:rPr lang="en-US" sz="3350" dirty="0"/>
              <a:t>и </a:t>
            </a:r>
            <a:r>
              <a:rPr lang="en-US" sz="3350" b="1" dirty="0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елементи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Много бързо изпълнение 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Колекция от елементи в </a:t>
            </a:r>
            <a:r>
              <a:rPr lang="en-US" sz="3350" b="1" dirty="0">
                <a:solidFill>
                  <a:schemeClr val="bg1"/>
                </a:solidFill>
              </a:rPr>
              <a:t>hash-таблица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Елементите </a:t>
            </a:r>
            <a:r>
              <a:rPr lang="en-US" sz="3350" b="1" dirty="0">
                <a:solidFill>
                  <a:schemeClr val="bg1"/>
                </a:solidFill>
              </a:rPr>
              <a:t>не са в определен ред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Подобно на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различна </a:t>
            </a:r>
            <a:r>
              <a:rPr lang="en-US" sz="3350" dirty="0">
                <a:ea typeface="+mn-lt"/>
                <a:cs typeface="+mn-lt"/>
              </a:rPr>
              <a:t>имплементация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Множество</a:t>
            </a:r>
            <a:endParaRPr lang="en-US" sz="40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28B5B8-6AE1-0AB0-5314-9BA4B53F8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5876BC6-59AB-5581-D7E1-2F0A12AA1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9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1000" y="1195931"/>
            <a:ext cx="6249444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400" dirty="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bg-BG" sz="3200" dirty="0"/>
              <a:t>Бързо добавя, търси и премахва (чрез </a:t>
            </a:r>
            <a:r>
              <a:rPr lang="en-US" sz="3200" b="1" dirty="0">
                <a:solidFill>
                  <a:schemeClr val="bg1"/>
                </a:solidFill>
              </a:rPr>
              <a:t>hash-таблица</a:t>
            </a:r>
            <a:r>
              <a:rPr lang="bg-BG" sz="3200" dirty="0"/>
              <a:t>)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Не</a:t>
            </a:r>
            <a:r>
              <a:rPr lang="en-US" sz="3200" dirty="0">
                <a:sym typeface="Wingdings" panose="05000000000000000000" pitchFamily="2" charset="2"/>
              </a:rPr>
              <a:t> позволява </a:t>
            </a:r>
            <a:r>
              <a:rPr lang="bg-BG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Редът</a:t>
            </a:r>
            <a:r>
              <a:rPr lang="en-US" sz="3200" dirty="0">
                <a:sym typeface="Wingdings" panose="05000000000000000000" pitchFamily="2" charset="2"/>
              </a:rPr>
              <a:t> за вмъкване не е 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 dirty="0"/>
          </a:p>
          <a:p>
            <a:pPr lvl="1" indent="-360045"/>
            <a:r>
              <a:rPr lang="bg-BG" sz="3200" dirty="0"/>
              <a:t>Бързо добавя, бавно търси и премахва</a:t>
            </a:r>
          </a:p>
          <a:p>
            <a:pPr lvl="1" indent="-360045"/>
            <a:r>
              <a:rPr lang="en-US" sz="3200" dirty="0"/>
              <a:t>Може да</a:t>
            </a:r>
            <a:r>
              <a:rPr lang="en-US" sz="3200" dirty="0">
                <a:solidFill>
                  <a:srgbClr val="234465"/>
                </a:solidFill>
              </a:rPr>
              <a:t> има </a:t>
            </a:r>
            <a:r>
              <a:rPr lang="bg-BG" sz="3200" b="1" dirty="0">
                <a:solidFill>
                  <a:schemeClr val="bg1"/>
                </a:solidFill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Редът</a:t>
            </a:r>
            <a:r>
              <a:rPr lang="en-US" sz="3200" dirty="0">
                <a:ea typeface="+mn-lt"/>
                <a:cs typeface="+mn-lt"/>
              </a:rPr>
              <a:t> за вмъкване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срещу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6638B-2607-7810-F161-B3D25D18D0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bg-BG" sz="3600" b="1" dirty="0">
                <a:solidFill>
                  <a:schemeClr val="bg1"/>
                </a:solidFill>
              </a:rPr>
              <a:t>поредица</a:t>
            </a:r>
            <a:r>
              <a:rPr lang="en-US" sz="3600" b="1" dirty="0">
                <a:solidFill>
                  <a:schemeClr val="bg1"/>
                </a:solidFill>
              </a:rPr>
              <a:t> от 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bg-BG" sz="3600" dirty="0">
                <a:solidFill>
                  <a:srgbClr val="234465"/>
                </a:solidFill>
              </a:rPr>
              <a:t>отпечатайте</a:t>
            </a:r>
            <a:r>
              <a:rPr lang="en-US" sz="3600" dirty="0">
                <a:solidFill>
                  <a:srgbClr val="234465"/>
                </a:solidFill>
              </a:rPr>
              <a:t> всички 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имена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Уникални имена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D1C22D-5502-83FD-EDE3-A44F055B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9B18240C-8727-D082-2D42-F29DE00591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Речници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6583B42-8082-196E-B6BB-31EDDDE6A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Dictionary&lt;K, V&gt;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2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Уникални имена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359000"/>
            <a:ext cx="3541218" cy="934207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nb-NO" sz="2550" b="1" noProof="1">
                <a:solidFill>
                  <a:srgbClr val="FFFFFF"/>
                </a:solidFill>
              </a:rPr>
              <a:t>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5" y="4252406"/>
            <a:ext cx="2957436" cy="560905"/>
          </a:xfrm>
          <a:prstGeom prst="wedgeRoundRectCallout">
            <a:avLst>
              <a:gd name="adj1" fmla="val -67932"/>
              <a:gd name="adj2" fmla="val -30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</a:t>
            </a:r>
            <a:r>
              <a:rPr lang="bg-BG" sz="2550" b="1" noProof="1">
                <a:solidFill>
                  <a:srgbClr val="FFFFFF"/>
                </a:solidFill>
              </a:rPr>
              <a:t>ме</a:t>
            </a:r>
            <a:r>
              <a:rPr lang="nb-NO" sz="2550" b="1" noProof="1">
                <a:solidFill>
                  <a:srgbClr val="FFFFFF"/>
                </a:solidFill>
              </a:rPr>
              <a:t> име</a:t>
            </a:r>
            <a:r>
              <a:rPr lang="bg-BG" sz="2550" b="1" noProof="1">
                <a:solidFill>
                  <a:srgbClr val="FFFFFF"/>
                </a:solidFill>
              </a:rPr>
              <a:t>то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404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https://judge.softuni.org/Contests/Practice/Index/4160#4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82061D-48FD-A047-D75E-729941243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1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</a:t>
            </a:r>
            <a:r>
              <a:rPr lang="bg-BG" sz="3350" noProof="1"/>
              <a:t> в </a:t>
            </a:r>
            <a:r>
              <a:rPr lang="bg-BG" sz="3350" b="1" noProof="1">
                <a:solidFill>
                  <a:schemeClr val="bg1"/>
                </a:solidFill>
              </a:rPr>
              <a:t>сортиран ред </a:t>
            </a:r>
            <a:r>
              <a:rPr lang="bg-BG" sz="3350" noProof="1"/>
              <a:t>(азбучен или по големина)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SortedSet&lt;T&gt;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23802A-E421-468D-57A4-887EF0581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584000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Речник 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==</a:t>
            </a:r>
            <a:r>
              <a:rPr lang="bg-BG" sz="360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колекция от двойки {</a:t>
            </a:r>
            <a:r>
              <a:rPr lang="bg-BG" sz="3600" dirty="0">
                <a:solidFill>
                  <a:schemeClr val="bg2"/>
                </a:solidFill>
              </a:rPr>
              <a:t>ключ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3600" dirty="0">
                <a:solidFill>
                  <a:schemeClr val="bg2"/>
                </a:solidFill>
              </a:rPr>
              <a:t> стойност</a:t>
            </a:r>
            <a:r>
              <a:rPr lang="en-US" sz="3600" dirty="0">
                <a:solidFill>
                  <a:schemeClr val="bg2"/>
                </a:solidFill>
              </a:rPr>
              <a:t>}</a:t>
            </a:r>
            <a:endParaRPr lang="bg-BG" sz="3600" b="1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Мулти-речниците</a:t>
            </a:r>
            <a:r>
              <a:rPr lang="en-GB" sz="36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колекции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Сложните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dirty="0">
                <a:solidFill>
                  <a:schemeClr val="bg2"/>
                </a:solidFill>
              </a:rPr>
              <a:t>Множеството</a:t>
            </a:r>
            <a:r>
              <a:rPr lang="en-GB" sz="3600" dirty="0">
                <a:solidFill>
                  <a:schemeClr val="bg2"/>
                </a:solidFill>
              </a:rPr>
              <a:t> съдържа 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 </a:t>
            </a:r>
            <a:r>
              <a:rPr lang="en-GB" sz="3600" dirty="0">
                <a:solidFill>
                  <a:schemeClr val="bg2"/>
                </a:solidFill>
              </a:rPr>
              <a:t>стойности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без конкретно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подреждане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Без </a:t>
            </a:r>
            <a:r>
              <a:rPr lang="bg-BG" sz="3400" dirty="0">
                <a:solidFill>
                  <a:schemeClr val="bg2"/>
                </a:solidFill>
              </a:rPr>
              <a:t>повторения</a:t>
            </a:r>
            <a:endParaRPr lang="en-GB" sz="3400" dirty="0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Бързо добавяне, търсене и премахване</a:t>
            </a:r>
            <a:endParaRPr lang="en-GB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8A01F8-B986-47E0-595B-9D1A0A85C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7751D3B-85B7-4FE0-3133-FFBF64FB7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92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240"/>
            <a:ext cx="1116000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Асоциативни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масив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bg-BG" sz="3500" dirty="0">
                <a:latin typeface="Calibri"/>
                <a:cs typeface="Calibri"/>
              </a:rPr>
              <a:t>==</a:t>
            </a:r>
            <a:r>
              <a:rPr lang="en-US" sz="3500" dirty="0">
                <a:latin typeface="Calibri"/>
                <a:cs typeface="Calibri"/>
              </a:rPr>
              <a:t> масив</a:t>
            </a:r>
            <a:r>
              <a:rPr lang="bg-BG" sz="3500" dirty="0">
                <a:latin typeface="Calibri"/>
                <a:cs typeface="Calibri"/>
              </a:rPr>
              <a:t>и</a:t>
            </a:r>
            <a:r>
              <a:rPr lang="en-US" sz="3500" dirty="0">
                <a:latin typeface="Calibri"/>
                <a:cs typeface="Calibri"/>
              </a:rPr>
              <a:t>, </a:t>
            </a:r>
            <a:r>
              <a:rPr lang="bg-BG" sz="3500" dirty="0">
                <a:latin typeface="Calibri"/>
                <a:cs typeface="Calibri"/>
              </a:rPr>
              <a:t>индексирани </a:t>
            </a:r>
            <a:r>
              <a:rPr lang="en-US" sz="3500" dirty="0">
                <a:latin typeface="Calibri"/>
                <a:cs typeface="Calibri"/>
              </a:rPr>
              <a:t>чрез 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endParaRPr lang="bg-BG" sz="35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500" dirty="0"/>
              <a:t>Не по номера 0, 1, 2, … (</a:t>
            </a:r>
            <a:r>
              <a:rPr lang="bg-BG" sz="3500" dirty="0"/>
              <a:t>както при</a:t>
            </a:r>
            <a:r>
              <a:rPr lang="en-US" sz="3500" dirty="0"/>
              <a:t> масиви</a:t>
            </a:r>
            <a:r>
              <a:rPr lang="bg-BG" sz="3500" dirty="0"/>
              <a:t>те</a:t>
            </a:r>
            <a:r>
              <a:rPr lang="en-US" sz="3500" dirty="0"/>
              <a:t>)</a:t>
            </a:r>
            <a:endParaRPr lang="en-US" sz="35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500" dirty="0"/>
              <a:t>Съдържат колекция</a:t>
            </a:r>
            <a:r>
              <a:rPr lang="en-US" sz="3500" dirty="0">
                <a:latin typeface="Calibri"/>
                <a:cs typeface="Calibri"/>
              </a:rPr>
              <a:t> от двойки</a:t>
            </a:r>
            <a:r>
              <a:rPr lang="bg-BG" sz="3500" dirty="0">
                <a:latin typeface="Calibri"/>
                <a:cs typeface="Calibri"/>
              </a:rPr>
              <a:t> 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sz="3500" dirty="0">
                <a:sym typeface="Wingdings" panose="05000000000000000000" pitchFamily="2" charset="2"/>
              </a:rPr>
              <a:t></a:t>
            </a:r>
            <a:r>
              <a:rPr lang="en-US" sz="35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500" b="1" dirty="0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4000" dirty="0"/>
              <a:t>Асоциативни масиви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21000" y="3888370"/>
            <a:ext cx="5871638" cy="2683149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538144" cy="146602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E100EFF-6DB4-EA76-7CF6-A7B64E825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36B201-A051-B0B3-C908-E89050C4F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930038" cy="5550582"/>
          </a:xfrm>
        </p:spPr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– </a:t>
            </a:r>
            <a:r>
              <a:rPr lang="en-US" sz="3600" dirty="0"/>
              <a:t>представлява колекция от двойки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bg-BG" sz="3600" dirty="0"/>
              <a:t>Ключовете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Поддържа ключовете в техния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ред на добавяне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Речници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775733" y="3572736"/>
            <a:ext cx="9567151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2.20;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1.40;</a:t>
            </a:r>
          </a:p>
          <a:p>
            <a:pPr marL="0"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3.20;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33F3E27-B853-5C5F-DD66-33B7671E7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4B2AF-28F2-6DD5-8FFA-C5B2C211F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565" indent="-456565">
              <a:buClr>
                <a:schemeClr val="tx1"/>
              </a:buClr>
            </a:pPr>
            <a:r>
              <a:rPr lang="bg-BG" sz="4000" dirty="0"/>
              <a:t>Поддържа</a:t>
            </a:r>
            <a:r>
              <a:rPr lang="en-US" sz="4000" dirty="0"/>
              <a:t> </a:t>
            </a:r>
            <a:r>
              <a:rPr lang="bg-BG" sz="4000" dirty="0"/>
              <a:t>ключовете </a:t>
            </a:r>
            <a:r>
              <a:rPr lang="bg-BG" sz="4000" b="1" dirty="0">
                <a:solidFill>
                  <a:schemeClr val="bg1"/>
                </a:solidFill>
              </a:rPr>
              <a:t>сортирани</a:t>
            </a:r>
            <a:endParaRPr lang="en-US" sz="40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4000" dirty="0"/>
              <a:t>Използва балансирано дърво</a:t>
            </a:r>
            <a:endParaRPr lang="en-US" sz="4000" dirty="0">
              <a:cs typeface="Calibri"/>
            </a:endParaRPr>
          </a:p>
          <a:p>
            <a:endParaRPr lang="bg-BG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Сортирани</a:t>
            </a:r>
            <a:r>
              <a:rPr lang="en-US" dirty="0"/>
              <a:t> </a:t>
            </a:r>
            <a:r>
              <a:rPr lang="bg-BG" dirty="0"/>
              <a:t>речници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757423" y="3665270"/>
            <a:ext cx="10377549" cy="2328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798" dirty="0">
                <a:solidFill>
                  <a:schemeClr val="bg1"/>
                </a:solidFill>
              </a:rPr>
              <a:t>var</a:t>
            </a:r>
            <a:r>
              <a:rPr lang="en-GB" sz="2798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8" dirty="0"/>
              <a:t>fruits = </a:t>
            </a:r>
            <a:r>
              <a:rPr lang="en-GB" sz="2798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8" dirty="0"/>
              <a:t>();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"kiwi"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4.50;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"orange"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2.50;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"banana"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2.20;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9F1448-892D-FB07-A3AC-7A6DDDCC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Вградени методи</a:t>
            </a:r>
            <a:r>
              <a:rPr lang="bg-BG" sz="4000" dirty="0"/>
              <a:t> (1)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7674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"Boeing 737"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130</a:t>
            </a:r>
            <a:r>
              <a:rPr lang="en-GB" sz="2799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"Airbus A320"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150</a:t>
            </a:r>
            <a:r>
              <a:rPr lang="en-GB" sz="2799" dirty="0"/>
              <a:t>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1850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BC7614-DBBF-155D-F818-5355CC3D23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69EFB-DB7A-1D86-DCAF-ABD0E0475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ключ</a:t>
            </a:r>
            <a:r>
              <a:rPr lang="en-US" sz="3600" dirty="0">
                <a:solidFill>
                  <a:srgbClr val="234465"/>
                </a:solidFill>
              </a:rPr>
              <a:t>) – много бърза операция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стойност</a:t>
            </a:r>
            <a:r>
              <a:rPr lang="en-US" sz="3600" dirty="0">
                <a:solidFill>
                  <a:srgbClr val="234465"/>
                </a:solidFill>
              </a:rPr>
              <a:t>) – много бавна операция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Вградени методи (2)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854000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if (dictionary.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"Airbus A320"</a:t>
            </a:r>
            <a:r>
              <a:rPr lang="en-GB" sz="2400" dirty="0"/>
              <a:t>))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Console.WriteLine($"Airbus A320 key exists");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D7C4E05-8688-EB5A-DA1E-35F813FA3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масив </a:t>
            </a:r>
            <a:r>
              <a:rPr lang="en-US" sz="3600" dirty="0">
                <a:cs typeface="Calibri"/>
              </a:rPr>
              <a:t>от реални числа и 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колко пъти се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среща всяко от тях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000" y="100750"/>
            <a:ext cx="9955594" cy="882654"/>
          </a:xfrm>
        </p:spPr>
        <p:txBody>
          <a:bodyPr>
            <a:noAutofit/>
          </a:bodyPr>
          <a:lstStyle/>
          <a:p>
            <a:r>
              <a:rPr lang="en-US" sz="4000" dirty="0"/>
              <a:t>Задача: Брой еднакви стойности в масив</a:t>
            </a:r>
            <a:endParaRPr lang="en-US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3072833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779401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3095789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883374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401367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906330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B9FAC75-C0D2-2AD2-46B3-C6A55ACDC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3860</TotalTime>
  <Words>2453</Words>
  <Application>Microsoft Macintosh PowerPoint</Application>
  <PresentationFormat>Widescreen</PresentationFormat>
  <Paragraphs>437</Paragraphs>
  <Slides>34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Множества и речници</vt:lpstr>
      <vt:lpstr>Съдържание</vt:lpstr>
      <vt:lpstr>Dictionary&lt;K, V&gt;</vt:lpstr>
      <vt:lpstr>Асоциативни масиви</vt:lpstr>
      <vt:lpstr>Речници</vt:lpstr>
      <vt:lpstr>Сортирани речници</vt:lpstr>
      <vt:lpstr>Вградени методи (1)</vt:lpstr>
      <vt:lpstr>Вградени методи (2)</vt:lpstr>
      <vt:lpstr>Задача: Брой еднакви стойности в масив</vt:lpstr>
      <vt:lpstr>Решение: Брой еднакви стойности в масив</vt:lpstr>
      <vt:lpstr>Обхождане на речник</vt:lpstr>
      <vt:lpstr>Мулти-речници</vt:lpstr>
      <vt:lpstr>Мулти-речници</vt:lpstr>
      <vt:lpstr>Задача: Средноаритметичен успех</vt:lpstr>
      <vt:lpstr>Решение: Средноаритметичен успех  (1)</vt:lpstr>
      <vt:lpstr>Решение: Средноаритметичен успех (2)</vt:lpstr>
      <vt:lpstr>Сложни речници</vt:lpstr>
      <vt:lpstr>Задача: Хранителен магазин</vt:lpstr>
      <vt:lpstr>Решение: Хранителен магазин (1)</vt:lpstr>
      <vt:lpstr>Решение: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Множества</vt:lpstr>
      <vt:lpstr>Множество</vt:lpstr>
      <vt:lpstr>HashSet&lt;T&gt; – Примери</vt:lpstr>
      <vt:lpstr>List&lt;T&gt; срещу HashSet&lt;T&gt;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 и речници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109</cp:revision>
  <dcterms:created xsi:type="dcterms:W3CDTF">2018-05-23T13:08:44Z</dcterms:created>
  <dcterms:modified xsi:type="dcterms:W3CDTF">2024-06-25T08:57:29Z</dcterms:modified>
  <cp:category>© SoftUni – https://softuni.org</cp:category>
</cp:coreProperties>
</file>