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627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496" r:id="rId12"/>
    <p:sldId id="306" r:id="rId13"/>
    <p:sldId id="307" r:id="rId14"/>
    <p:sldId id="499" r:id="rId15"/>
    <p:sldId id="498" r:id="rId16"/>
    <p:sldId id="501" r:id="rId17"/>
    <p:sldId id="503" r:id="rId18"/>
    <p:sldId id="502" r:id="rId19"/>
    <p:sldId id="308" r:id="rId20"/>
    <p:sldId id="309" r:id="rId21"/>
    <p:sldId id="310" r:id="rId22"/>
    <p:sldId id="311" r:id="rId23"/>
    <p:sldId id="312" r:id="rId24"/>
    <p:sldId id="319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2A2191E-D9EB-462A-BB28-727BDBE10807}">
          <p14:sldIdLst>
            <p14:sldId id="627"/>
            <p14:sldId id="292"/>
          </p14:sldIdLst>
        </p14:section>
        <p14:section name="Какво е капсулация?" id="{1C875676-9031-42C7-AC3D-1C604A41CC85}">
          <p14:sldIdLst>
            <p14:sldId id="294"/>
            <p14:sldId id="295"/>
            <p14:sldId id="296"/>
          </p14:sldIdLst>
        </p14:section>
        <p14:section name="Модификатори за достъп" id="{31FF4090-1ADF-41C3-94E9-DA9D0500998C}">
          <p14:sldIdLst>
            <p14:sldId id="298"/>
            <p14:sldId id="299"/>
            <p14:sldId id="300"/>
            <p14:sldId id="495"/>
            <p14:sldId id="301"/>
            <p14:sldId id="496"/>
            <p14:sldId id="306"/>
            <p14:sldId id="307"/>
          </p14:sldIdLst>
        </p14:section>
        <p14:section name="Изключения" id="{5485EFD2-1174-4EB7-AF54-0763EFEFC371}">
          <p14:sldIdLst>
            <p14:sldId id="499"/>
            <p14:sldId id="498"/>
            <p14:sldId id="501"/>
            <p14:sldId id="503"/>
            <p14:sldId id="502"/>
          </p14:sldIdLst>
        </p14:section>
        <p14:section name="Валидация" id="{DB6F0F7D-BC05-48B3-BCD3-47A0030EEF39}">
          <p14:sldIdLst>
            <p14:sldId id="308"/>
            <p14:sldId id="309"/>
            <p14:sldId id="310"/>
            <p14:sldId id="311"/>
            <p14:sldId id="312"/>
          </p14:sldIdLst>
        </p14:section>
        <p14:section name="Обобщение" id="{92D2784E-958D-41B5-9EC0-DC0EE4AD291F}">
          <p14:sldIdLst>
            <p14:sldId id="31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2" autoAdjust="0"/>
    <p:restoredTop sz="95238" autoAdjust="0"/>
  </p:normalViewPr>
  <p:slideViewPr>
    <p:cSldViewPr showGuides="1">
      <p:cViewPr varScale="1">
        <p:scale>
          <a:sx n="103" d="100"/>
          <a:sy n="103" d="100"/>
        </p:scale>
        <p:origin x="176" y="4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25.05.24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CFFAA-6BCD-3C46-363A-47852FBFB0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0606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6ED8339-05C9-54D5-2EBE-7C1F14F254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3394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B73605B-708F-53D9-694F-39EDB26B13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8046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8855048-0D48-FD37-027D-4BF354CDA2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303355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6953B67-1868-51F9-AB67-04E1EE3CD4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7505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F93B9E9-BB49-7E82-4718-A90103F9A8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5464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BF85623-8722-B2AB-EA97-9A71ED70CC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43549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01F2EFB-F494-D6B9-9166-06F33C896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5477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8D3B75-A3E0-F3DE-98F8-D31E405791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27924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5A8737F-AA70-3B54-EE3B-67D3781212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2906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9954D3B-5627-5EFD-6402-E55638B62F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1693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37853B77-3888-7346-59BE-899533CD3D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6684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29E051E-788B-5BA8-5CE5-E87DF82F9C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87957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B908F8C-7607-CB76-BD9F-809598EB9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0913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DFC2F45-A8E6-1CE2-0D3E-1C872C923D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52667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35DA1DB-BE57-71FD-B976-5B73166AEBA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9278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5D98BAA-526D-83F1-B68B-4A2C2A0D25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7081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D25E6EF-2383-5102-BD8A-53C2DC3E79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65317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BB0749E-607F-4B46-0FBB-FBDF8E9BA5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90667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5E3429-1ED9-4587-E693-BFA817FF8B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08232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1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2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269000"/>
            <a:ext cx="11083636" cy="1236558"/>
          </a:xfrm>
        </p:spPr>
        <p:txBody>
          <a:bodyPr>
            <a:noAutofit/>
          </a:bodyPr>
          <a:lstStyle/>
          <a:p>
            <a:r>
              <a:rPr lang="ru-RU" dirty="0"/>
              <a:t>Ползи от капсулацията на данни в ООП,</a:t>
            </a:r>
            <a:br>
              <a:rPr lang="ru-RU" dirty="0"/>
            </a:br>
            <a:r>
              <a:rPr lang="ru-RU" dirty="0"/>
              <a:t>скриване на детайлите в Private полета и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/>
              <a:t>Капсулация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928694-AE2E-93EE-A11C-46074B970B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714" y="2763786"/>
            <a:ext cx="2090402" cy="20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latin typeface="Consolas" panose="020B0609020204030204" pitchFamily="49" charset="0"/>
              </a:rPr>
              <a:t>internal</a:t>
            </a:r>
            <a:r>
              <a:rPr lang="en-US" sz="3200" dirty="0"/>
              <a:t> </a:t>
            </a:r>
            <a:r>
              <a:rPr lang="bg-BG" sz="3200" dirty="0"/>
              <a:t>е модификаторът </a:t>
            </a:r>
            <a:r>
              <a:rPr lang="bg-BG" sz="32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Достъпен</a:t>
            </a:r>
            <a:r>
              <a:rPr lang="en-US" sz="3200" dirty="0"/>
              <a:t> </a:t>
            </a:r>
            <a:r>
              <a:rPr lang="bg-BG" sz="3200" dirty="0"/>
              <a:t>от всеки друг клас </a:t>
            </a:r>
            <a:r>
              <a:rPr lang="bg-BG" sz="3200" b="1" dirty="0">
                <a:solidFill>
                  <a:schemeClr val="bg1"/>
                </a:solidFill>
              </a:rPr>
              <a:t>в същия проект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1860331"/>
            <a:ext cx="7695000" cy="26289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0" y="5273285"/>
            <a:ext cx="6613592" cy="1172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BAD7979-6D12-938A-7659-C6E5C0902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986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129-4E61-F570-C150-2F339DB83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800" dirty="0"/>
              <a:t>За да визуализираме данните от класа, трябва да превърнем обекта в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/>
              <a:t> (</a:t>
            </a:r>
            <a:r>
              <a:rPr lang="bg-BG" sz="2800" b="1" dirty="0"/>
              <a:t>стрингосване</a:t>
            </a:r>
            <a:r>
              <a:rPr lang="bg-BG" sz="2800" dirty="0"/>
              <a:t>)</a:t>
            </a:r>
          </a:p>
          <a:p>
            <a:pPr lvl="1" algn="just"/>
            <a:r>
              <a:rPr lang="bg-BG" sz="2800" dirty="0"/>
              <a:t> За тази цел презаписваме метода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bg-BG" sz="2800" dirty="0"/>
              <a:t>:</a:t>
            </a:r>
          </a:p>
          <a:p>
            <a:pPr marL="442912" lvl="1" indent="0" algn="just">
              <a:buNone/>
            </a:pPr>
            <a:endParaRPr lang="bg-BG" sz="28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1719C-5F63-8363-B5BB-E8EC994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/>
              <a:t>ToString()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30C57-7833-CAA0-78A4-D5FA27601727}"/>
              </a:ext>
            </a:extLst>
          </p:cNvPr>
          <p:cNvSpPr txBox="1">
            <a:spLocks/>
          </p:cNvSpPr>
          <p:nvPr/>
        </p:nvSpPr>
        <p:spPr>
          <a:xfrm>
            <a:off x="1033608" y="2799000"/>
            <a:ext cx="10417392" cy="3952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public class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public override string ToString() </a:t>
            </a:r>
            <a:endParaRPr lang="bg-BG" sz="2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400" dirty="0"/>
              <a:t>  </a:t>
            </a: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  return $"The student’s name is </a:t>
            </a:r>
            <a:r>
              <a:rPr lang="en-US" sz="2400" dirty="0"/>
              <a:t>{FirstName} {LastName}.</a:t>
            </a:r>
            <a:r>
              <a:rPr lang="en-GB" sz="2400" dirty="0"/>
              <a:t>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}</a:t>
            </a:r>
            <a:endParaRPr lang="en-US" sz="24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E45A4A8-0F8E-BD50-A69F-F2950A2C4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1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Разширете дадения в предишните слайдове клас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100" dirty="0"/>
              <a:t> </a:t>
            </a:r>
            <a:r>
              <a:rPr lang="bg-BG" sz="3100" dirty="0"/>
              <a:t>със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1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(заплата)</a:t>
            </a:r>
            <a:endParaRPr lang="en-US" sz="31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100" dirty="0"/>
              <a:t>Добавете</a:t>
            </a:r>
            <a:r>
              <a:rPr lang="en-US" sz="3100" dirty="0"/>
              <a:t> getter </a:t>
            </a:r>
            <a:r>
              <a:rPr lang="bg-BG" sz="3100" dirty="0"/>
              <a:t>за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100" dirty="0"/>
              <a:t>Добавете метод</a:t>
            </a:r>
            <a:r>
              <a:rPr lang="en-US" sz="3100" dirty="0"/>
              <a:t>, </a:t>
            </a:r>
            <a:r>
              <a:rPr lang="bg-BG" sz="3100" dirty="0"/>
              <a:t>който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100" dirty="0"/>
              <a:t>увеличава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100" dirty="0"/>
              <a:t> </a:t>
            </a:r>
            <a:r>
              <a:rPr lang="bg-BG" sz="3100" dirty="0"/>
              <a:t>с определен </a:t>
            </a:r>
          </a:p>
          <a:p>
            <a:pPr marL="0" indent="0">
              <a:buNone/>
            </a:pPr>
            <a:r>
              <a:rPr lang="bg-BG" sz="3100" dirty="0"/>
              <a:t>процент</a:t>
            </a:r>
            <a:endParaRPr lang="en-US" sz="3100" dirty="0"/>
          </a:p>
          <a:p>
            <a:r>
              <a:rPr lang="bg-BG" sz="3100" dirty="0"/>
              <a:t>Хора, по-млади от 30, получават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100" dirty="0"/>
              <a:t>половината от стандартното </a:t>
            </a:r>
          </a:p>
          <a:p>
            <a:pPr marL="0" indent="0">
              <a:buNone/>
            </a:pPr>
            <a:r>
              <a:rPr lang="bg-BG" sz="3100" dirty="0"/>
              <a:t>увеличение.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276000" y="2255652"/>
            <a:ext cx="5760000" cy="3287467"/>
            <a:chOff x="-306388" y="2128097"/>
            <a:chExt cx="3137848" cy="3312427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7006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4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6ED52E5-C452-B1E6-C497-3DA9868BA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445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742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decimal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decimal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percentage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noProof="1"/>
              <a:t>this.Salary += this.Salary </a:t>
            </a:r>
            <a:r>
              <a:rPr lang="en-US" sz="2800" dirty="0"/>
              <a:t>* percentage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https://judge.softuni.org/Contests/Practice/Index/4062#1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132B9AF-3ACF-18B2-5577-72D617CCE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01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16E5FE9-2BD6-73E6-1B9B-751D288B4B6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Хвърляне и хващане на изключения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B88EB86-FB00-4F50-AC41-58BFF50E87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</a:p>
        </p:txBody>
      </p:sp>
    </p:spTree>
    <p:extLst>
      <p:ext uri="{BB962C8B-B14F-4D97-AF65-F5344CB8AC3E}">
        <p14:creationId xmlns:p14="http://schemas.microsoft.com/office/powerpoint/2010/main" val="216527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1437" y="1249441"/>
            <a:ext cx="1012659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Изключенията</a:t>
            </a:r>
            <a:r>
              <a:rPr lang="en-US" sz="3400" b="1" dirty="0"/>
              <a:t> </a:t>
            </a:r>
            <a:r>
              <a:rPr lang="bg-BG" sz="3400" dirty="0"/>
              <a:t>представят грешки или проблеми, възникнали по време на изпълнение.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Можем да "</a:t>
            </a:r>
            <a:r>
              <a:rPr lang="bg-BG" sz="3400" b="1" dirty="0">
                <a:solidFill>
                  <a:schemeClr val="bg1"/>
                </a:solidFill>
              </a:rPr>
              <a:t>хвърлим</a:t>
            </a:r>
            <a:r>
              <a:rPr lang="bg-BG" sz="3400" dirty="0"/>
              <a:t>"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/>
              <a:t>)</a:t>
            </a:r>
            <a:r>
              <a:rPr lang="bg-BG" sz="3400" dirty="0"/>
              <a:t> изключението, за да сигнализираме за проблема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00" y="144000"/>
            <a:ext cx="8625520" cy="882654"/>
          </a:xfrm>
        </p:spPr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270" y="4374000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005D546-D1FE-967E-B698-A699D68D4E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269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Изключения се </a:t>
            </a:r>
            <a:r>
              <a:rPr lang="bg-BG" sz="3599" b="1" dirty="0"/>
              <a:t>хвърлят</a:t>
            </a:r>
            <a:r>
              <a:rPr lang="bg-BG" sz="3599" dirty="0"/>
              <a:t> с ключовата дума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599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Когато е </a:t>
            </a:r>
            <a:r>
              <a:rPr lang="bg-BG" sz="3599" b="1" dirty="0"/>
              <a:t>хвърлено</a:t>
            </a:r>
            <a:r>
              <a:rPr lang="bg-BG" sz="3599" dirty="0"/>
              <a:t> изключение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Изпълнението на програмата </a:t>
            </a:r>
            <a:r>
              <a:rPr lang="bg-BG" sz="3399" b="1" dirty="0">
                <a:solidFill>
                  <a:schemeClr val="bg1"/>
                </a:solidFill>
              </a:rPr>
              <a:t>спира</a:t>
            </a:r>
            <a:r>
              <a:rPr lang="bg-BG" sz="3399" dirty="0"/>
              <a:t> (временно)</a:t>
            </a:r>
            <a:endParaRPr lang="en-US" sz="3399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Изключението трябва да </a:t>
            </a:r>
            <a:r>
              <a:rPr lang="bg-BG" sz="3400" dirty="0"/>
              <a:t>достигне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блок, който да предприеме действие</a:t>
            </a:r>
            <a:endParaRPr lang="en-US" sz="3400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C9D4370-AFAA-44F3-4B9F-213EFF7115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07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63951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8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dirty="0"/>
              <a:t>Можем да "</a:t>
            </a:r>
            <a:r>
              <a:rPr lang="bg-BG" sz="3400" b="1" dirty="0">
                <a:solidFill>
                  <a:schemeClr val="bg1"/>
                </a:solidFill>
              </a:rPr>
              <a:t>хванем</a:t>
            </a:r>
            <a:r>
              <a:rPr lang="bg-BG" sz="3400" dirty="0"/>
              <a:t>"</a:t>
            </a:r>
            <a:r>
              <a:rPr lang="en-US" sz="3400" dirty="0"/>
              <a:t> </a:t>
            </a:r>
            <a:r>
              <a:rPr lang="bg-BG" sz="3400" dirty="0"/>
              <a:t>изключението с оператора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400" dirty="0"/>
              <a:t>По този начин можем да </a:t>
            </a:r>
            <a:r>
              <a:rPr lang="bg-BG" sz="3400" b="1" dirty="0">
                <a:solidFill>
                  <a:schemeClr val="bg1"/>
                </a:solidFill>
              </a:rPr>
              <a:t>реагираме</a:t>
            </a:r>
            <a:r>
              <a:rPr lang="bg-BG" sz="3400" dirty="0"/>
              <a:t> на грешката и да известим потребителя</a:t>
            </a:r>
            <a:r>
              <a:rPr lang="en-US" sz="3400" dirty="0"/>
              <a:t> </a:t>
            </a:r>
            <a:r>
              <a:rPr lang="bg-BG" sz="3400" dirty="0"/>
              <a:t>за нея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832" y="4014000"/>
            <a:ext cx="8270336" cy="2298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ADFBB29-158B-4445-64B8-8325B2DCA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209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Пример: Хвърляне на изключения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EDD3889-F17D-22D6-39F1-2BB33E90C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26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33DBCFC7-C16C-EA39-75F1-EF02D0EC70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Пазене на коректно вътрешно състояние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4239DF2-1E03-8B59-240C-28AD9CA360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US" dirty="0"/>
              <a:t>Getters </a:t>
            </a:r>
            <a:r>
              <a:rPr lang="bg-BG" dirty="0"/>
              <a:t>и </a:t>
            </a:r>
            <a:r>
              <a:rPr lang="en-US" dirty="0"/>
              <a:t>Setters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7666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359000"/>
            <a:ext cx="11818096" cy="531000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</a:t>
            </a:r>
            <a:r>
              <a:rPr lang="bg-BG" sz="4000" b="1" dirty="0"/>
              <a:t>капсулация</a:t>
            </a:r>
            <a:r>
              <a:rPr lang="bg-BG" sz="4000" dirty="0"/>
              <a:t> в ООП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достъп: </a:t>
            </a:r>
            <a:r>
              <a:rPr lang="en-US" sz="4000" b="1" dirty="0"/>
              <a:t>public</a:t>
            </a:r>
            <a:r>
              <a:rPr lang="en-US" sz="4000" dirty="0"/>
              <a:t> </a:t>
            </a:r>
            <a:r>
              <a:rPr lang="bg-BG" sz="4000" dirty="0"/>
              <a:t>и </a:t>
            </a:r>
            <a:r>
              <a:rPr lang="en-US" sz="4000" b="1" dirty="0"/>
              <a:t>private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͏͏</a:t>
            </a:r>
            <a:r>
              <a:rPr lang="bg-BG" sz="4000" b="1" dirty="0"/>
              <a:t>Изключения</a:t>
            </a:r>
            <a:r>
              <a:rPr lang="en-US" sz="4000" dirty="0"/>
              <a:t>, </a:t>
            </a:r>
            <a:r>
              <a:rPr lang="bg-BG" sz="4000" dirty="0"/>
              <a:t>хвърляне на 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͏</a:t>
            </a:r>
            <a:r>
              <a:rPr lang="bg-BG" sz="4000" b="1" dirty="0"/>
              <a:t>Валидация</a:t>
            </a:r>
            <a:r>
              <a:rPr lang="bg-BG" sz="4000" dirty="0"/>
              <a:t> на данни в ООП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D146AD-B7C2-E9F0-5603-596ADD194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9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9945000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8" y="3339000"/>
            <a:ext cx="3225771" cy="955839"/>
          </a:xfrm>
          <a:prstGeom prst="wedgeRoundRectCallout">
            <a:avLst>
              <a:gd name="adj1" fmla="val -62024"/>
              <a:gd name="adj2" fmla="val 588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Хвърля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изключени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exception)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2F3DE11-64E7-EEA6-175E-2EE51FF88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87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частни</a:t>
            </a:r>
            <a:r>
              <a:rPr lang="en-US" sz="3000" b="1" dirty="0">
                <a:solidFill>
                  <a:schemeClr val="bg1"/>
                </a:solidFill>
              </a:rPr>
              <a:t> setter</a:t>
            </a:r>
            <a:r>
              <a:rPr lang="bg-BG" sz="3000" b="1" dirty="0">
                <a:solidFill>
                  <a:schemeClr val="bg1"/>
                </a:solidFill>
              </a:rPr>
              <a:t>-и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66000" y="4014000"/>
            <a:ext cx="3420000" cy="990000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307A943-3A92-910A-1A4B-D5195323AE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113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bg-BG" sz="3400" dirty="0"/>
              <a:t>валидация за всяко поле:</a:t>
            </a:r>
            <a:endParaRPr lang="en-US" sz="34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Имената трябва да имат </a:t>
            </a:r>
            <a:r>
              <a:rPr lang="bg-BG" sz="3200" b="1" dirty="0"/>
              <a:t>поне 3 </a:t>
            </a:r>
          </a:p>
          <a:p>
            <a:pPr marL="442912" lvl="1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bg-BG" sz="3200" b="1" dirty="0"/>
              <a:t>символа</a:t>
            </a:r>
            <a:endParaRPr lang="en-US" sz="3200" b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Възрастта </a:t>
            </a:r>
            <a:r>
              <a:rPr lang="bg-BG" sz="3200" b="1" dirty="0"/>
              <a:t>не може </a:t>
            </a:r>
            <a:r>
              <a:rPr lang="bg-BG" sz="3200" dirty="0"/>
              <a:t>да бъде </a:t>
            </a:r>
            <a:r>
              <a:rPr lang="bg-BG" sz="3200" b="1" dirty="0"/>
              <a:t>0</a:t>
            </a:r>
          </a:p>
          <a:p>
            <a:pPr marL="442912" lvl="1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bg-BG" sz="3200" dirty="0"/>
              <a:t>или</a:t>
            </a:r>
            <a:r>
              <a:rPr lang="bg-BG" sz="3200" b="1" dirty="0"/>
              <a:t> отрицателна</a:t>
            </a:r>
            <a:endParaRPr lang="en-US" sz="3200" b="1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Заплатата </a:t>
            </a:r>
            <a:r>
              <a:rPr lang="bg-BG" sz="3200" b="1" dirty="0"/>
              <a:t>не може </a:t>
            </a:r>
            <a:r>
              <a:rPr lang="bg-BG" sz="3200" dirty="0"/>
              <a:t>да бъде</a:t>
            </a:r>
          </a:p>
          <a:p>
            <a:pPr marL="442912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dirty="0"/>
              <a:t>по-малко от </a:t>
            </a:r>
            <a:r>
              <a:rPr lang="en-US" sz="3200" b="1" dirty="0"/>
              <a:t>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7D6694F-0BFE-C2EE-EEB8-42BFC7CB4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09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=&gt; </a:t>
            </a:r>
            <a:r>
              <a:rPr lang="en-US" sz="2600" noProof="1"/>
              <a:t>this.age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валидация за останалите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https://judge.softuni.org/Contests/Practice/Index/4062#2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EC4EF1-E4B9-C41A-0900-75A84979C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74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73C01D77-8375-95F7-EF15-18B6348A1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970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362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3746" y="3297219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0951" y="1809000"/>
            <a:ext cx="7830049" cy="4608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Капсулация</a:t>
            </a:r>
            <a:r>
              <a:rPr lang="bg-BG" sz="3600" dirty="0">
                <a:solidFill>
                  <a:schemeClr val="bg2"/>
                </a:solidFill>
              </a:rPr>
              <a:t> на данни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 остават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локални</a:t>
            </a: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Позволява контрол на вътрешното състояние на класа и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валидация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24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7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A3821F0-D30D-6948-E9CA-5DCB25862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56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AD6E92B6-6C9A-335F-4115-6D7652077DF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Скриване на имплементацията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FCB4B0F-C1BC-5D89-8B35-0C34A6CC44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Капсулация на данните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23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34000"/>
            <a:ext cx="11818096" cy="552876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b="1" dirty="0"/>
              <a:t>Капсулация</a:t>
            </a:r>
            <a:r>
              <a:rPr lang="bg-BG" sz="3000" dirty="0"/>
              <a:t> == процесът на </a:t>
            </a:r>
            <a:r>
              <a:rPr lang="bg-BG" sz="3000" b="1" dirty="0"/>
              <a:t>обединяване на кода и данните </a:t>
            </a:r>
            <a:r>
              <a:rPr lang="bg-BG" sz="3000" dirty="0"/>
              <a:t>в </a:t>
            </a:r>
            <a:r>
              <a:rPr lang="bg-BG" sz="3000" b="1" dirty="0">
                <a:solidFill>
                  <a:schemeClr val="bg1"/>
                </a:solidFill>
              </a:rPr>
              <a:t>едно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цяло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 на детайлите </a:t>
            </a:r>
            <a:r>
              <a:rPr lang="bg-BG" sz="2800" dirty="0"/>
              <a:t>и показване на </a:t>
            </a:r>
            <a:r>
              <a:rPr lang="bg-BG" sz="2800" b="1" dirty="0"/>
              <a:t>публичен интерфейс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Позволява</a:t>
            </a:r>
            <a:r>
              <a:rPr lang="en-US" sz="28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валидация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на данните </a:t>
            </a:r>
            <a:r>
              <a:rPr lang="bg-BG" sz="2800" dirty="0"/>
              <a:t>и контрол над достъпа</a:t>
            </a: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bg-BG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Ползи: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Структурните промени</a:t>
            </a:r>
            <a:br>
              <a:rPr lang="bg-BG" sz="2800" dirty="0"/>
            </a:br>
            <a:r>
              <a:rPr lang="bg-BG" sz="2800" dirty="0"/>
              <a:t>остават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локални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Намалява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комплексността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543" y="3339000"/>
            <a:ext cx="5876708" cy="32650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get { return studentName;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set { studentName = value;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811000" y="3384000"/>
            <a:ext cx="2770183" cy="1054611"/>
          </a:xfrm>
          <a:prstGeom prst="wedgeRoundRectCallout">
            <a:avLst>
              <a:gd name="adj1" fmla="val 80274"/>
              <a:gd name="adj2" fmla="val 33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491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bg-BG" sz="2400" b="1" noProof="1">
                <a:solidFill>
                  <a:srgbClr val="FFFFFF"/>
                </a:solidFill>
              </a:rPr>
              <a:t> и </a:t>
            </a:r>
            <a:r>
              <a:rPr lang="bg-BG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400" b="1" noProof="1">
                <a:solidFill>
                  <a:srgbClr val="FFFFFF"/>
                </a:solidFill>
              </a:rPr>
              <a:t>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05C620-40B6-4241-A38B-21B18F084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61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818096" cy="136406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Полетата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</a:t>
            </a:r>
          </a:p>
          <a:p>
            <a:r>
              <a:rPr lang="bg-BG" dirty="0"/>
              <a:t>Свойствата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Капсулация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2855659" y="2772913"/>
            <a:ext cx="6480682" cy="3516300"/>
            <a:chOff x="2478562" y="1839196"/>
            <a:chExt cx="6036284" cy="35163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57178"/>
              <a:ext cx="6036284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629338"/>
              <a:ext cx="6036284" cy="17261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759290" y="3519000"/>
            <a:ext cx="3116710" cy="882024"/>
          </a:xfrm>
          <a:prstGeom prst="wedgeRoundRectCallout">
            <a:avLst>
              <a:gd name="adj1" fmla="val -70580"/>
              <a:gd name="adj2" fmla="val -217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o</a:t>
            </a:r>
            <a:r>
              <a:rPr lang="bg-BG" sz="2600" b="1" noProof="1">
                <a:solidFill>
                  <a:srgbClr val="FFFFFF"/>
                </a:solidFill>
              </a:rPr>
              <a:t>значава </a:t>
            </a:r>
            <a:br>
              <a:rPr lang="en-US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"private"</a:t>
            </a:r>
            <a:r>
              <a:rPr lang="bg-BG" sz="2600" b="1" noProof="1">
                <a:solidFill>
                  <a:srgbClr val="FFFFFF"/>
                </a:solidFill>
              </a:rPr>
              <a:t> (частно)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759290" y="5175090"/>
            <a:ext cx="3116710" cy="916977"/>
          </a:xfrm>
          <a:prstGeom prst="wedgeRoundRectCallout">
            <a:avLst>
              <a:gd name="adj1" fmla="val -71996"/>
              <a:gd name="adj2" fmla="val -201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o</a:t>
            </a:r>
            <a:r>
              <a:rPr lang="bg-BG" sz="2600" b="1" noProof="1">
                <a:solidFill>
                  <a:srgbClr val="FFFFFF"/>
                </a:solidFill>
              </a:rPr>
              <a:t>значава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br>
              <a:rPr lang="bg-BG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"public"</a:t>
            </a:r>
            <a:r>
              <a:rPr lang="bg-BG" sz="2600" b="1" noProof="1">
                <a:solidFill>
                  <a:srgbClr val="FFFFFF"/>
                </a:solidFill>
              </a:rPr>
              <a:t> (публично)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8BC377-AB0F-0FC0-BB7B-EF5097F12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603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DBCC883C-50BB-BFFC-5C83-DCF35D5A242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Видимост на членовете на класа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178D9147-2D8B-A770-25D1-BB27A499D0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348500" y="4862024"/>
            <a:ext cx="9494999" cy="629999"/>
          </a:xfrm>
        </p:spPr>
        <p:txBody>
          <a:bodyPr/>
          <a:lstStyle/>
          <a:p>
            <a:r>
              <a:rPr lang="ru-RU" dirty="0"/>
              <a:t>Модификатори за достъп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7996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en-US" sz="2800" dirty="0"/>
              <a:t> </a:t>
            </a:r>
            <a:r>
              <a:rPr lang="bg-BG" sz="2800" dirty="0"/>
              <a:t>–</a:t>
            </a:r>
            <a:r>
              <a:rPr lang="en-US" sz="2800" dirty="0"/>
              <a:t> </a:t>
            </a: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1C15897-4754-B2E7-62A9-EF0FAE3B0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4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b="1" dirty="0"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3400" dirty="0"/>
              <a:t> – </a:t>
            </a: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73500" y="3429000"/>
            <a:ext cx="724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tabLst>
                <a:tab pos="1231900" algn="l"/>
              </a:tabLs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B521E8A-1CEF-415F-24E7-7D314CDC7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431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58546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903" y="2499518"/>
            <a:ext cx="6189097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Mathematical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3EE41C-58AA-EF1C-8C41-F58C873304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472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1651</Words>
  <Application>Microsoft Macintosh PowerPoint</Application>
  <PresentationFormat>Widescreen</PresentationFormat>
  <Paragraphs>322</Paragraphs>
  <Slides>26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Капсулация</vt:lpstr>
      <vt:lpstr>Съдържание</vt:lpstr>
      <vt:lpstr>Капсулация на данните</vt:lpstr>
      <vt:lpstr>Капсулация</vt:lpstr>
      <vt:lpstr>Пример: Капсулация</vt:lpstr>
      <vt:lpstr>Модификатори за достъп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Метод ToString()</vt:lpstr>
      <vt:lpstr>Задача: Увеличение на заплатата</vt:lpstr>
      <vt:lpstr>Решение: Увеличение на заплатата</vt:lpstr>
      <vt:lpstr>Изключения в програмирането</vt:lpstr>
      <vt:lpstr>Какво представляват изключенията?</vt:lpstr>
      <vt:lpstr>Ключовата дума Throw</vt:lpstr>
      <vt:lpstr>Ключовата дума Catch</vt:lpstr>
      <vt:lpstr>Пример: Хвърляне на изключения</vt:lpstr>
      <vt:lpstr>Валидация в Getters и Setters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Капсулация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133</cp:revision>
  <dcterms:created xsi:type="dcterms:W3CDTF">2018-05-23T13:08:44Z</dcterms:created>
  <dcterms:modified xsi:type="dcterms:W3CDTF">2024-05-25T07:10:39Z</dcterms:modified>
  <cp:category>programming;education;software engineering;software development</cp:category>
</cp:coreProperties>
</file>