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2"/>
  </p:sldMasterIdLst>
  <p:notesMasterIdLst>
    <p:notesMasterId r:id="rId41"/>
  </p:notesMasterIdLst>
  <p:handoutMasterIdLst>
    <p:handoutMasterId r:id="rId42"/>
  </p:handoutMasterIdLst>
  <p:sldIdLst>
    <p:sldId id="503" r:id="rId3"/>
    <p:sldId id="276" r:id="rId4"/>
    <p:sldId id="587" r:id="rId5"/>
    <p:sldId id="588" r:id="rId6"/>
    <p:sldId id="589" r:id="rId7"/>
    <p:sldId id="590" r:id="rId8"/>
    <p:sldId id="591" r:id="rId9"/>
    <p:sldId id="592" r:id="rId10"/>
    <p:sldId id="593" r:id="rId11"/>
    <p:sldId id="594" r:id="rId12"/>
    <p:sldId id="595" r:id="rId13"/>
    <p:sldId id="596" r:id="rId14"/>
    <p:sldId id="598" r:id="rId15"/>
    <p:sldId id="599" r:id="rId16"/>
    <p:sldId id="600" r:id="rId17"/>
    <p:sldId id="606" r:id="rId18"/>
    <p:sldId id="601" r:id="rId19"/>
    <p:sldId id="602" r:id="rId20"/>
    <p:sldId id="603" r:id="rId21"/>
    <p:sldId id="604" r:id="rId22"/>
    <p:sldId id="605" r:id="rId23"/>
    <p:sldId id="614" r:id="rId24"/>
    <p:sldId id="615" r:id="rId25"/>
    <p:sldId id="616" r:id="rId26"/>
    <p:sldId id="617" r:id="rId27"/>
    <p:sldId id="618" r:id="rId28"/>
    <p:sldId id="619" r:id="rId29"/>
    <p:sldId id="620" r:id="rId30"/>
    <p:sldId id="621" r:id="rId31"/>
    <p:sldId id="607" r:id="rId32"/>
    <p:sldId id="608" r:id="rId33"/>
    <p:sldId id="609" r:id="rId34"/>
    <p:sldId id="610" r:id="rId35"/>
    <p:sldId id="612" r:id="rId36"/>
    <p:sldId id="613" r:id="rId37"/>
    <p:sldId id="586" r:id="rId38"/>
    <p:sldId id="504" r:id="rId39"/>
    <p:sldId id="50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͏Линеен алгоритъм" id="{CFDC6947-C416-4CA2-8181-5C78F020E66E}">
          <p14:sldIdLst>
            <p14:sldId id="587"/>
            <p14:sldId id="588"/>
            <p14:sldId id="589"/>
          </p14:sldIdLst>
        </p14:section>
        <p14:section name="Логически изрази и проверки" id="{C3D0442E-B6D6-4BA8-A706-9309BDB7BEBA}">
          <p14:sldIdLst>
            <p14:sldId id="590"/>
            <p14:sldId id="591"/>
            <p14:sldId id="592"/>
            <p14:sldId id="593"/>
            <p14:sldId id="594"/>
            <p14:sldId id="595"/>
          </p14:sldIdLst>
        </p14:section>
        <p14:section name="Разклонен алгоритъм" id="{0F86C13B-44AC-4A5E-983B-F104E57085FB}">
          <p14:sldIdLst>
            <p14:sldId id="596"/>
            <p14:sldId id="598"/>
            <p14:sldId id="599"/>
            <p14:sldId id="600"/>
            <p14:sldId id="606"/>
            <p14:sldId id="601"/>
            <p14:sldId id="602"/>
            <p14:sldId id="603"/>
            <p14:sldId id="604"/>
            <p14:sldId id="605"/>
          </p14:sldIdLst>
        </p14:section>
        <p14:section name="Закръгляне и форматиране" id="{87EFBDE1-89FB-44DA-BC83-49D4001E50C4}">
          <p14:sldIdLst>
            <p14:sldId id="614"/>
            <p14:sldId id="615"/>
            <p14:sldId id="616"/>
            <p14:sldId id="617"/>
          </p14:sldIdLst>
        </p14:section>
        <p14:section name="Дебъгване" id="{415AEA19-58D6-4206-8576-AB83077339C6}">
          <p14:sldIdLst>
            <p14:sldId id="618"/>
            <p14:sldId id="619"/>
            <p14:sldId id="620"/>
            <p14:sldId id="621"/>
          </p14:sldIdLst>
        </p14:section>
        <p14:section name="Серии от проверки" id="{E94E5F2C-9FC3-451E-A69F-2DAC55A543F2}">
          <p14:sldIdLst>
            <p14:sldId id="607"/>
            <p14:sldId id="608"/>
            <p14:sldId id="609"/>
          </p14:sldIdLst>
        </p14:section>
        <p14:section name="Живот на променлива" id="{F9929E9C-4E61-47B0-B3E1-3128342E40AF}">
          <p14:sldIdLst>
            <p14:sldId id="610"/>
            <p14:sldId id="612"/>
            <p14:sldId id="613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93" autoAdjust="0"/>
    <p:restoredTop sz="95214" autoAdjust="0"/>
  </p:normalViewPr>
  <p:slideViewPr>
    <p:cSldViewPr showGuides="1">
      <p:cViewPr varScale="1">
        <p:scale>
          <a:sx n="115" d="100"/>
          <a:sy n="115" d="100"/>
        </p:scale>
        <p:origin x="354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66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27.11.2024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hyperlink" Target="https://github.com/BG-IT-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Graph algorithms 101: popular algorithms and how to apply them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46" b="2424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6</a:t>
            </a:r>
            <a:r>
              <a:rPr lang="bg-BG" dirty="0"/>
              <a:t>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4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554746" y="1925197"/>
            <a:ext cx="11083636" cy="918803"/>
          </a:xfrm>
        </p:spPr>
        <p:txBody>
          <a:bodyPr>
            <a:normAutofit fontScale="92500"/>
          </a:bodyPr>
          <a:lstStyle/>
          <a:p>
            <a:r>
              <a:rPr lang="ru-RU" dirty="0"/>
              <a:t>Логически изрази и проверки. Условна конструкция </a:t>
            </a:r>
            <a:r>
              <a:rPr lang="ru-RU" dirty="0" smtClean="0"/>
              <a:t>If-else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809" y="321501"/>
            <a:ext cx="9952382" cy="1455014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Реализиране на линеен и разклонен алгоритъм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204000"/>
            <a:ext cx="1902125" cy="85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DB5A2-FAC6-4958-9282-9A880AF0BC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Има само следните две стойности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(</a:t>
            </a:r>
            <a:r>
              <a:rPr lang="bg-BG" b="1" dirty="0"/>
              <a:t>вярно</a:t>
            </a:r>
            <a:r>
              <a:rPr lang="bg-BG" dirty="0"/>
              <a:t>)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(</a:t>
            </a:r>
            <a:r>
              <a:rPr lang="bg-BG" b="1" dirty="0"/>
              <a:t>грешно</a:t>
            </a:r>
            <a:r>
              <a:rPr lang="bg-BG" dirty="0"/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Може да се създаде и с условие, което се свежда до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endParaRPr lang="bg-BG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D95BC1-CE0C-497D-BBCC-010DCEAC6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DFE38-F864-4109-9E8E-02BDB0566A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84912" y="2779234"/>
            <a:ext cx="3222175" cy="649766"/>
          </a:xfrm>
        </p:spPr>
        <p:txBody>
          <a:bodyPr/>
          <a:lstStyle/>
          <a:p>
            <a:r>
              <a:rPr lang="en-US" sz="2800" dirty="0"/>
              <a:t>is_valid = </a:t>
            </a:r>
            <a:r>
              <a:rPr lang="en-US" sz="2800" dirty="0">
                <a:solidFill>
                  <a:schemeClr val="bg1"/>
                </a:solidFill>
              </a:rPr>
              <a:t>True</a:t>
            </a:r>
            <a:endParaRPr lang="en-US" sz="2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9B8C65-2A63-4099-BA36-0CBA2AF2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Булева </a:t>
            </a:r>
            <a:r>
              <a:rPr lang="bg-BG" dirty="0" smtClean="0"/>
              <a:t>променлива</a:t>
            </a:r>
            <a:endParaRPr lang="bg-BG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614F69-938A-41FA-8005-2EF85862EFEF}"/>
              </a:ext>
            </a:extLst>
          </p:cNvPr>
          <p:cNvSpPr txBox="1">
            <a:spLocks/>
          </p:cNvSpPr>
          <p:nvPr/>
        </p:nvSpPr>
        <p:spPr>
          <a:xfrm>
            <a:off x="4086012" y="5139000"/>
            <a:ext cx="4019974" cy="6497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is_positive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07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D95BC1-CE0C-497D-BBCC-010DCEAC6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9B8C65-2A63-4099-BA36-0CBA2AF2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Булева </a:t>
            </a:r>
            <a:r>
              <a:rPr lang="bg-BG" dirty="0" smtClean="0"/>
              <a:t>променлива – пример</a:t>
            </a:r>
            <a:endParaRPr lang="bg-BG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614F69-938A-41FA-8005-2EF85862EFEF}"/>
              </a:ext>
            </a:extLst>
          </p:cNvPr>
          <p:cNvSpPr txBox="1">
            <a:spLocks/>
          </p:cNvSpPr>
          <p:nvPr/>
        </p:nvSpPr>
        <p:spPr>
          <a:xfrm>
            <a:off x="3296625" y="1874371"/>
            <a:ext cx="5598750" cy="15754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 = 5</a:t>
            </a:r>
            <a:endParaRPr lang="bg-BG" sz="2800" dirty="0"/>
          </a:p>
          <a:p>
            <a:r>
              <a:rPr lang="en-US" sz="2800" dirty="0"/>
              <a:t>is_positive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endParaRPr lang="en-US" sz="2800" dirty="0"/>
          </a:p>
          <a:p>
            <a:r>
              <a:rPr lang="en-US" sz="2800" dirty="0"/>
              <a:t>print(</a:t>
            </a:r>
            <a:r>
              <a:rPr lang="en-US" sz="2800" dirty="0" err="1"/>
              <a:t>is_positive</a:t>
            </a:r>
            <a:r>
              <a:rPr lang="en-US" sz="2800" dirty="0"/>
              <a:t>)  </a:t>
            </a:r>
            <a:r>
              <a:rPr lang="en-US" sz="2800" i="1" dirty="0">
                <a:solidFill>
                  <a:schemeClr val="accent2"/>
                </a:solidFill>
              </a:rPr>
              <a:t># True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81DD4FD-0608-4F7E-BA94-B4D8004BF12D}"/>
              </a:ext>
            </a:extLst>
          </p:cNvPr>
          <p:cNvSpPr txBox="1">
            <a:spLocks/>
          </p:cNvSpPr>
          <p:nvPr/>
        </p:nvSpPr>
        <p:spPr>
          <a:xfrm>
            <a:off x="3279750" y="4104000"/>
            <a:ext cx="5632500" cy="15754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 = -5</a:t>
            </a:r>
            <a:endParaRPr lang="bg-BG" sz="2800" dirty="0"/>
          </a:p>
          <a:p>
            <a:r>
              <a:rPr lang="en-US" sz="2800" dirty="0"/>
              <a:t>is_positive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endParaRPr lang="en-US" sz="2800" dirty="0"/>
          </a:p>
          <a:p>
            <a:r>
              <a:rPr lang="en-US" sz="2800" dirty="0"/>
              <a:t>print(</a:t>
            </a:r>
            <a:r>
              <a:rPr lang="en-US" sz="2800" dirty="0" err="1"/>
              <a:t>is_positive</a:t>
            </a:r>
            <a:r>
              <a:rPr lang="en-US" sz="2800" dirty="0"/>
              <a:t>)  </a:t>
            </a:r>
            <a:r>
              <a:rPr lang="en-US" sz="2800" i="1" dirty="0">
                <a:solidFill>
                  <a:schemeClr val="accent2"/>
                </a:solidFill>
              </a:rPr>
              <a:t># False</a:t>
            </a:r>
          </a:p>
        </p:txBody>
      </p:sp>
    </p:spTree>
    <p:extLst>
      <p:ext uri="{BB962C8B-B14F-4D97-AF65-F5344CB8AC3E}">
        <p14:creationId xmlns:p14="http://schemas.microsoft.com/office/powerpoint/2010/main" val="306335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Прости </a:t>
            </a:r>
            <a:r>
              <a:rPr lang="bg-BG" dirty="0" smtClean="0"/>
              <a:t>проверки</a:t>
            </a:r>
            <a:endParaRPr lang="bg-BG" dirty="0"/>
          </a:p>
        </p:txBody>
      </p:sp>
      <p:sp>
        <p:nvSpPr>
          <p:cNvPr id="8" name="Title 7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 smtClean="0"/>
              <a:t>Разклонен алгоритъм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23" y="1600201"/>
            <a:ext cx="2974554" cy="19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81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DD70F-8DB3-4420-81B0-AC342A529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Често проверяваме условия и </a:t>
            </a:r>
            <a:r>
              <a:rPr lang="bg-BG" sz="3400" b="1" dirty="0"/>
              <a:t>извършваме действия </a:t>
            </a:r>
            <a:r>
              <a:rPr lang="bg-BG" sz="3400" b="1" dirty="0">
                <a:solidFill>
                  <a:schemeClr val="bg1"/>
                </a:solidFill>
              </a:rPr>
              <a:t>според резултата</a:t>
            </a:r>
          </a:p>
          <a:p>
            <a:pPr marL="0" indent="0">
              <a:spcBef>
                <a:spcPts val="10800"/>
              </a:spcBef>
              <a:spcAft>
                <a:spcPts val="10800"/>
              </a:spcAft>
              <a:buNone/>
            </a:pPr>
            <a:endParaRPr lang="en-US" sz="3200" b="1" dirty="0"/>
          </a:p>
          <a:p>
            <a:r>
              <a:rPr lang="bg-BG" sz="3400" dirty="0"/>
              <a:t>Резултатът 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/>
              <a:t>или</a:t>
            </a:r>
            <a:r>
              <a:rPr lang="en-US" sz="34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</a:t>
            </a:r>
            <a:r>
              <a:rPr lang="bg-BG" dirty="0" smtClean="0"/>
              <a:t>проверки </a:t>
            </a:r>
            <a:r>
              <a:rPr lang="en-US" dirty="0" smtClean="0"/>
              <a:t>– if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3800" y="3484005"/>
            <a:ext cx="4866922" cy="10402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...: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i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 изпълнение</a:t>
            </a:r>
            <a:endParaRPr lang="it-IT" sz="28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C78B4B6-930F-4D24-AADC-A9FA32A308B6}"/>
              </a:ext>
            </a:extLst>
          </p:cNvPr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2316000" y="2304000"/>
            <a:ext cx="2432484" cy="1055608"/>
          </a:xfrm>
          <a:prstGeom prst="wedgeRoundRectCallout">
            <a:avLst>
              <a:gd name="adj1" fmla="val 59032"/>
              <a:gd name="adj2" fmla="val 471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булев израз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24CEDDF-F83A-4AE0-8ACD-E70F839CA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4537" y="4893392"/>
            <a:ext cx="3952200" cy="1055608"/>
          </a:xfrm>
          <a:prstGeom prst="wedgeRoundRectCallout">
            <a:avLst>
              <a:gd name="adj1" fmla="val -35367"/>
              <a:gd name="adj2" fmla="val -759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изпълнение при вярност на условието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5DBF275-12A9-4307-8ACD-4C077917AB3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44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213A1-07CA-440A-8AA8-E6991FFA2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bg-BG" sz="3400" dirty="0"/>
              <a:t>Напишете </a:t>
            </a:r>
            <a:r>
              <a:rPr lang="bg-BG" sz="3400" b="1" dirty="0"/>
              <a:t>програма</a:t>
            </a:r>
            <a:r>
              <a:rPr lang="bg-BG" sz="3400" dirty="0"/>
              <a:t>, която:</a:t>
            </a:r>
          </a:p>
          <a:p>
            <a:pPr lvl="1">
              <a:buClr>
                <a:schemeClr val="tx1"/>
              </a:buClr>
            </a:pPr>
            <a:r>
              <a:rPr lang="bg-BG" sz="3200" b="1" dirty="0" smtClean="0">
                <a:solidFill>
                  <a:schemeClr val="bg1"/>
                </a:solidFill>
              </a:rPr>
              <a:t>Чете</a:t>
            </a:r>
            <a:r>
              <a:rPr lang="bg-BG" sz="320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оценка </a:t>
            </a:r>
            <a:r>
              <a:rPr lang="en-US" sz="3200" dirty="0"/>
              <a:t>(</a:t>
            </a:r>
            <a:r>
              <a:rPr lang="bg-BG" sz="3200" b="1" dirty="0"/>
              <a:t>число</a:t>
            </a:r>
            <a:r>
              <a:rPr lang="en-US" sz="3200" dirty="0"/>
              <a:t>)</a:t>
            </a:r>
            <a:r>
              <a:rPr lang="bg-BG" sz="3200" dirty="0"/>
              <a:t>, въведена от потребителя</a:t>
            </a:r>
          </a:p>
          <a:p>
            <a:pPr lvl="1">
              <a:buClr>
                <a:schemeClr val="tx1"/>
              </a:buClr>
            </a:pPr>
            <a:r>
              <a:rPr lang="bg-BG" sz="3200" b="1" dirty="0" smtClean="0">
                <a:solidFill>
                  <a:schemeClr val="bg1"/>
                </a:solidFill>
              </a:rPr>
              <a:t>Проверява</a:t>
            </a:r>
            <a:r>
              <a:rPr lang="bg-BG" sz="3200" dirty="0" smtClean="0"/>
              <a:t> </a:t>
            </a:r>
            <a:r>
              <a:rPr lang="bg-BG" sz="3200" dirty="0"/>
              <a:t>дали е отлична</a:t>
            </a:r>
            <a:endParaRPr lang="en-US" sz="3200" dirty="0"/>
          </a:p>
          <a:p>
            <a:pPr lvl="1">
              <a:buClr>
                <a:schemeClr val="tx1"/>
              </a:buClr>
            </a:pPr>
            <a:r>
              <a:rPr lang="bg-BG" sz="3200" b="1" dirty="0" smtClean="0">
                <a:solidFill>
                  <a:schemeClr val="bg1"/>
                </a:solidFill>
              </a:rPr>
              <a:t>Отпечатва </a:t>
            </a:r>
            <a:r>
              <a:rPr lang="bg-BG" sz="3200" b="1" dirty="0">
                <a:solidFill>
                  <a:schemeClr val="bg1"/>
                </a:solidFill>
              </a:rPr>
              <a:t>на конзолата </a:t>
            </a:r>
            <a:r>
              <a:rPr lang="en-US" sz="32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Excellent</a:t>
            </a:r>
            <a:r>
              <a:rPr lang="bg-BG" sz="3000" b="1" dirty="0">
                <a:latin typeface="Consolas" panose="020B0609020204030204" pitchFamily="49" charset="0"/>
              </a:rPr>
              <a:t>!</a:t>
            </a:r>
            <a:r>
              <a:rPr lang="en-US" sz="3200" dirty="0"/>
              <a:t>"</a:t>
            </a:r>
            <a:r>
              <a:rPr lang="bg-BG" sz="3200" dirty="0"/>
              <a:t>, ако оценката е </a:t>
            </a:r>
            <a:r>
              <a:rPr lang="bg-BG" sz="3200" b="1" dirty="0" smtClean="0"/>
              <a:t>по-голяма</a:t>
            </a:r>
            <a:r>
              <a:rPr lang="bg-BG" sz="3200" dirty="0" smtClean="0"/>
              <a:t> </a:t>
            </a:r>
            <a:r>
              <a:rPr lang="bg-BG" sz="3200" dirty="0"/>
              <a:t>или </a:t>
            </a:r>
            <a:r>
              <a:rPr lang="bg-BG" sz="3200" b="1" dirty="0"/>
              <a:t>равна</a:t>
            </a:r>
            <a:r>
              <a:rPr lang="bg-BG" sz="3200" dirty="0"/>
              <a:t> на </a:t>
            </a:r>
            <a:r>
              <a:rPr lang="bg-BG" sz="3200" b="1" dirty="0"/>
              <a:t>5</a:t>
            </a:r>
            <a:r>
              <a:rPr lang="en-US" sz="3200" b="1" dirty="0"/>
              <a:t>.</a:t>
            </a:r>
            <a:r>
              <a:rPr lang="bg-BG" sz="3200" b="1" dirty="0"/>
              <a:t>50</a:t>
            </a:r>
            <a:endParaRPr lang="en-US" sz="3200" b="1" dirty="0"/>
          </a:p>
          <a:p>
            <a:r>
              <a:rPr lang="bg-BG" sz="3400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Отлична оценка –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D710A2-53C8-451A-AECF-A7C407279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000" y="5835769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5</a:t>
            </a:r>
            <a:r>
              <a:rPr lang="en-US" sz="2800" b="1" noProof="1">
                <a:latin typeface="Consolas" panose="020B0609020204030204" pitchFamily="49" charset="0"/>
              </a:rPr>
              <a:t>.50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E2843C-682A-42FD-B6F5-3C7F128DD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4378" y="5875780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Excellent</a:t>
            </a:r>
            <a:r>
              <a:rPr lang="bg-BG" sz="2800" b="1" noProof="1">
                <a:latin typeface="Consolas" panose="020B0609020204030204" pitchFamily="49" charset="0"/>
              </a:rPr>
              <a:t>!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0073B7-7F8D-44E5-AACF-548D77BF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000" y="5046621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3FF08FF1-073F-41D8-9BB9-ADFA49C3CDB0}"/>
              </a:ext>
            </a:extLst>
          </p:cNvPr>
          <p:cNvSpPr/>
          <p:nvPr/>
        </p:nvSpPr>
        <p:spPr>
          <a:xfrm>
            <a:off x="3196378" y="5166387"/>
            <a:ext cx="381000" cy="3142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25D27A-D699-4A71-8B84-D6BBE03A9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4378" y="5046621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няма изход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2E70BB2C-C564-4550-8828-3EFBC86E002C}"/>
              </a:ext>
            </a:extLst>
          </p:cNvPr>
          <p:cNvSpPr/>
          <p:nvPr/>
        </p:nvSpPr>
        <p:spPr>
          <a:xfrm>
            <a:off x="3196378" y="5940266"/>
            <a:ext cx="381000" cy="3142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8CDBBC0-4A11-474C-B7DC-01647E0A6F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607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 bwMode="auto">
          <a:xfrm>
            <a:off x="3936440" y="1467714"/>
            <a:ext cx="2719500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Чете оценка 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844246" y="2689808"/>
            <a:ext cx="2903888" cy="2162878"/>
            <a:chOff x="4673401" y="1526424"/>
            <a:chExt cx="2568172" cy="2099999"/>
          </a:xfrm>
        </p:grpSpPr>
        <p:sp>
          <p:nvSpPr>
            <p:cNvPr id="20" name="Diamond 19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34606" y="2305380"/>
              <a:ext cx="2469294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bg-BG" sz="2800" b="1" dirty="0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оценка</a:t>
              </a:r>
              <a:r>
                <a:rPr lang="it-IT" sz="2800" b="1" dirty="0" smtClean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it-IT" sz="28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&gt;</a:t>
              </a:r>
              <a:r>
                <a:rPr lang="bg-BG" sz="28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=</a:t>
              </a:r>
              <a:r>
                <a:rPr lang="it-IT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5.50</a:t>
              </a:r>
              <a:endPara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360340" y="4698767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chemeClr val="bg1"/>
                </a:solidFill>
              </a:rPr>
              <a:t>True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595535" y="3709697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solidFill>
                  <a:schemeClr val="bg1"/>
                </a:solidFill>
              </a:rPr>
              <a:t>False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1" name="Parallelogram 30"/>
          <p:cNvSpPr/>
          <p:nvPr/>
        </p:nvSpPr>
        <p:spPr bwMode="auto">
          <a:xfrm>
            <a:off x="3980578" y="5409874"/>
            <a:ext cx="2631225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Excellent!</a:t>
            </a:r>
          </a:p>
        </p:txBody>
      </p:sp>
      <p:sp>
        <p:nvSpPr>
          <p:cNvPr id="32" name="Parallelogram 31"/>
          <p:cNvSpPr/>
          <p:nvPr/>
        </p:nvSpPr>
        <p:spPr bwMode="auto">
          <a:xfrm>
            <a:off x="7581000" y="3421246"/>
            <a:ext cx="2790000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Няма изход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0D0F3797-0492-4D8D-824E-CBE9F3B57AC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14" name="Straight Arrow Connector 13"/>
          <p:cNvCxnSpPr>
            <a:stCxn id="5" idx="4"/>
            <a:endCxn id="20" idx="0"/>
          </p:cNvCxnSpPr>
          <p:nvPr/>
        </p:nvCxnSpPr>
        <p:spPr>
          <a:xfrm>
            <a:off x="5296190" y="2132619"/>
            <a:ext cx="0" cy="5571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2"/>
            <a:endCxn id="31" idx="0"/>
          </p:cNvCxnSpPr>
          <p:nvPr/>
        </p:nvCxnSpPr>
        <p:spPr>
          <a:xfrm>
            <a:off x="5296190" y="4852686"/>
            <a:ext cx="1" cy="5571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3"/>
            <a:endCxn id="32" idx="5"/>
          </p:cNvCxnSpPr>
          <p:nvPr/>
        </p:nvCxnSpPr>
        <p:spPr>
          <a:xfrm flipV="1">
            <a:off x="6748134" y="3753699"/>
            <a:ext cx="915979" cy="175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Отлична </a:t>
            </a:r>
            <a:r>
              <a:rPr lang="bg-BG" dirty="0" smtClean="0"/>
              <a:t>оценка</a:t>
            </a:r>
            <a:r>
              <a:rPr lang="en-US" dirty="0" smtClean="0"/>
              <a:t> – </a:t>
            </a:r>
            <a:r>
              <a:rPr lang="bg-BG" dirty="0" smtClean="0"/>
              <a:t>блок схема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88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1" grpId="0" animBg="1"/>
      <p:bldP spid="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Scratch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Отлична оценка</a:t>
            </a:r>
            <a:r>
              <a:rPr lang="en-US" dirty="0"/>
              <a:t> – </a:t>
            </a:r>
            <a:r>
              <a:rPr lang="en-US" dirty="0" smtClean="0"/>
              <a:t>Scratch </a:t>
            </a:r>
            <a:r>
              <a:rPr lang="bg-BG" dirty="0" smtClean="0"/>
              <a:t>срещу </a:t>
            </a:r>
            <a:r>
              <a:rPr lang="en-US" dirty="0" smtClean="0"/>
              <a:t>Python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304000"/>
            <a:ext cx="5032514" cy="288225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79387" y="2617460"/>
            <a:ext cx="5642200" cy="21140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latin typeface="Consolas" panose="020B0609020204030204" pitchFamily="49" charset="0"/>
              </a:rPr>
              <a:t>Print("</a:t>
            </a:r>
            <a:r>
              <a:rPr lang="bg-BG" sz="2800" b="1" dirty="0" smtClean="0">
                <a:latin typeface="Consolas" panose="020B0609020204030204" pitchFamily="49" charset="0"/>
              </a:rPr>
              <a:t>Каква оценка имаш?"</a:t>
            </a:r>
            <a:r>
              <a:rPr lang="en-US" sz="2800" b="1" dirty="0" smtClean="0">
                <a:latin typeface="Consolas" panose="020B0609020204030204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latin typeface="Consolas" panose="020B0609020204030204" pitchFamily="49" charset="0"/>
              </a:rPr>
              <a:t>grade </a:t>
            </a:r>
            <a:r>
              <a:rPr lang="en-US" sz="2800" b="1" dirty="0">
                <a:latin typeface="Consolas" panose="020B0609020204030204" pitchFamily="49" charset="0"/>
              </a:rPr>
              <a:t>= float(input</a:t>
            </a:r>
            <a:r>
              <a:rPr lang="en-US" sz="2800" b="1" dirty="0" smtClean="0">
                <a:latin typeface="Consolas" panose="020B0609020204030204" pitchFamily="49" charset="0"/>
              </a:rPr>
              <a:t>())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latin typeface="Consolas" panose="020B0609020204030204" pitchFamily="49" charset="0"/>
              </a:rPr>
              <a:t>if </a:t>
            </a:r>
            <a:r>
              <a:rPr lang="en-US" sz="2800" b="1" dirty="0">
                <a:latin typeface="Consolas" panose="020B0609020204030204" pitchFamily="49" charset="0"/>
              </a:rPr>
              <a:t>grade &gt;= 5.50:    </a:t>
            </a:r>
            <a:r>
              <a:rPr lang="en-US" sz="2800" b="1" dirty="0" smtClean="0">
                <a:latin typeface="Consolas" panose="020B0609020204030204" pitchFamily="49" charset="0"/>
              </a:rPr>
              <a:t>	print</a:t>
            </a:r>
            <a:r>
              <a:rPr lang="en-US" sz="2800" b="1" dirty="0">
                <a:latin typeface="Consolas" panose="020B0609020204030204" pitchFamily="49" charset="0"/>
              </a:rPr>
              <a:t>("</a:t>
            </a:r>
            <a:r>
              <a:rPr lang="en-US" sz="2800" b="1" dirty="0" err="1">
                <a:latin typeface="Consolas" panose="020B0609020204030204" pitchFamily="49" charset="0"/>
              </a:rPr>
              <a:t>Excelent</a:t>
            </a:r>
            <a:r>
              <a:rPr lang="en-US" sz="2800" b="1" dirty="0">
                <a:latin typeface="Consolas" panose="020B0609020204030204" pitchFamily="49" charset="0"/>
              </a:rPr>
              <a:t>!")</a:t>
            </a:r>
          </a:p>
        </p:txBody>
      </p:sp>
    </p:spTree>
    <p:extLst>
      <p:ext uri="{BB962C8B-B14F-4D97-AF65-F5344CB8AC3E}">
        <p14:creationId xmlns:p14="http://schemas.microsoft.com/office/powerpoint/2010/main" val="345447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4B30E-F116-4AA8-B8EE-B8A37EE7D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6000" y="1121143"/>
            <a:ext cx="10534234" cy="5546589"/>
          </a:xfrm>
        </p:spPr>
        <p:txBody>
          <a:bodyPr>
            <a:normAutofit/>
          </a:bodyPr>
          <a:lstStyle/>
          <a:p>
            <a:r>
              <a:rPr lang="bg-BG" sz="3400" dirty="0"/>
              <a:t>При </a:t>
            </a:r>
            <a:r>
              <a:rPr lang="bg-BG" sz="3400" b="1" dirty="0">
                <a:solidFill>
                  <a:schemeClr val="bg1"/>
                </a:solidFill>
              </a:rPr>
              <a:t>невярност</a:t>
            </a:r>
            <a:r>
              <a:rPr lang="bg-BG" sz="3400" dirty="0"/>
              <a:t> </a:t>
            </a:r>
            <a:r>
              <a:rPr lang="en-US" sz="3400" dirty="0"/>
              <a:t>(</a:t>
            </a:r>
            <a:r>
              <a:rPr lang="en-US" sz="3200" b="1" dirty="0">
                <a:latin typeface="Consolas" panose="020B0609020204030204" pitchFamily="49" charset="0"/>
              </a:rPr>
              <a:t>false</a:t>
            </a:r>
            <a:r>
              <a:rPr lang="en-US" sz="3400" dirty="0"/>
              <a:t>)</a:t>
            </a:r>
            <a:r>
              <a:rPr lang="bg-BG" sz="3400" dirty="0"/>
              <a:t> на условието, можем да изпълним други действия – чрез 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е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lse</a:t>
            </a:r>
            <a:r>
              <a:rPr lang="en-US" sz="3400" dirty="0"/>
              <a:t> </a:t>
            </a:r>
            <a:r>
              <a:rPr lang="bg-BG" sz="3400" dirty="0"/>
              <a:t>конструкция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 – </a:t>
            </a:r>
            <a:r>
              <a:rPr lang="en-US" dirty="0"/>
              <a:t>if-else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1000" y="2757653"/>
            <a:ext cx="5715000" cy="21113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it-IT" sz="3200" b="1" noProof="1">
                <a:latin typeface="Consolas" pitchFamily="49" charset="0"/>
                <a:cs typeface="Consolas" pitchFamily="49" charset="0"/>
              </a:rPr>
              <a:t> ...: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i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bg-BG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3200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3200" b="1" i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i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</a:rPr>
              <a:t>#</a:t>
            </a:r>
            <a:r>
              <a:rPr lang="bg-BG" sz="3200" b="1" i="1" noProof="1">
                <a:solidFill>
                  <a:schemeClr val="accent2"/>
                </a:solidFill>
                <a:latin typeface="Consolas" pitchFamily="49" charset="0"/>
              </a:rPr>
              <a:t> код за изпълнение</a:t>
            </a:r>
            <a:endParaRPr lang="en-US" sz="32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6546000" y="5364000"/>
            <a:ext cx="4185000" cy="1055608"/>
          </a:xfrm>
          <a:prstGeom prst="wedgeRoundRectCallout">
            <a:avLst>
              <a:gd name="adj1" fmla="val -41421"/>
              <a:gd name="adj2" fmla="val -1032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изпълнение при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невярност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условието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3BD843A-B0E2-4E55-8BFC-99989096723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55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1D858-41A6-4BDF-8F21-E966E7B892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1588" y="1196125"/>
            <a:ext cx="11815018" cy="5201066"/>
          </a:xfrm>
        </p:spPr>
        <p:txBody>
          <a:bodyPr/>
          <a:lstStyle/>
          <a:p>
            <a:r>
              <a:rPr lang="en-US" sz="36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bg-BG" sz="3600" b="1" dirty="0"/>
              <a:t>Табулациите</a:t>
            </a:r>
            <a:r>
              <a:rPr lang="bg-BG" sz="3600" dirty="0"/>
              <a:t> въвеждат </a:t>
            </a:r>
            <a:r>
              <a:rPr lang="bg-BG" sz="3600" b="1" dirty="0">
                <a:solidFill>
                  <a:schemeClr val="bg1"/>
                </a:solidFill>
              </a:rPr>
              <a:t>блок от код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(</a:t>
            </a:r>
            <a:r>
              <a:rPr lang="bg-BG" sz="3600" b="1" dirty="0"/>
              <a:t>група команди</a:t>
            </a:r>
            <a:r>
              <a:rPr lang="en-US" sz="3600" dirty="0"/>
              <a:t>)</a:t>
            </a:r>
          </a:p>
          <a:p>
            <a:pPr lvl="1"/>
            <a:r>
              <a:rPr lang="bg-BG" sz="3400" dirty="0"/>
              <a:t>Изпълнява се редът, който </a:t>
            </a:r>
            <a:r>
              <a:rPr lang="bg-BG" sz="3400" b="1" dirty="0">
                <a:solidFill>
                  <a:schemeClr val="bg1"/>
                </a:solidFill>
              </a:rPr>
              <a:t>отговаря</a:t>
            </a:r>
            <a:r>
              <a:rPr lang="bg-BG" sz="3400" dirty="0"/>
              <a:t> на условието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Блок от код</a:t>
            </a:r>
            <a:r>
              <a:rPr lang="en-US"/>
              <a:t> (1)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8F2903C2-46E0-4F01-AE55-34E220A6B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743" y="3083549"/>
            <a:ext cx="4179336" cy="3194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color</a:t>
            </a:r>
            <a:r>
              <a:rPr lang="it-IT" sz="2800" b="1" noProof="1">
                <a:latin typeface="Consolas" pitchFamily="49" charset="0"/>
              </a:rPr>
              <a:t> = </a:t>
            </a:r>
            <a:r>
              <a:rPr lang="en-US" sz="2800" b="1" noProof="1">
                <a:latin typeface="Consolas" pitchFamily="49" charset="0"/>
              </a:rPr>
              <a:t>'red'</a:t>
            </a:r>
            <a:endParaRPr lang="it-IT" sz="2800" b="1" noProof="1">
              <a:latin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if </a:t>
            </a:r>
            <a:r>
              <a:rPr lang="en-US" sz="2800" b="1" noProof="1">
                <a:latin typeface="Consolas" pitchFamily="49" charset="0"/>
              </a:rPr>
              <a:t>color == </a:t>
            </a:r>
            <a:r>
              <a:rPr lang="it-IT" sz="2800" b="1" noProof="1">
                <a:latin typeface="Consolas" pitchFamily="49" charset="0"/>
              </a:rPr>
              <a:t>'red':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 print('Red')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else:</a:t>
            </a:r>
            <a:endParaRPr lang="it-IT" sz="2800" b="1" noProof="1">
              <a:latin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 print('Yellow')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 print</a:t>
            </a:r>
            <a:r>
              <a:rPr lang="en-US" sz="2800" b="1" noProof="1">
                <a:latin typeface="Consolas" pitchFamily="49" charset="0"/>
              </a:rPr>
              <a:t>('bye')</a:t>
            </a:r>
          </a:p>
        </p:txBody>
      </p:sp>
      <p:sp>
        <p:nvSpPr>
          <p:cNvPr id="10" name="Speech Bubble: Rectangle with Corners Rounded 4">
            <a:extLst>
              <a:ext uri="{FF2B5EF4-FFF2-40B4-BE49-F238E27FC236}">
                <a16:creationId xmlns:a16="http://schemas.microsoft.com/office/drawing/2014/main" id="{A4FA8B35-A665-4B9A-AEE1-9FB290178D48}"/>
              </a:ext>
            </a:extLst>
          </p:cNvPr>
          <p:cNvSpPr/>
          <p:nvPr/>
        </p:nvSpPr>
        <p:spPr bwMode="auto">
          <a:xfrm>
            <a:off x="6781800" y="3249000"/>
            <a:ext cx="3048000" cy="680089"/>
          </a:xfrm>
          <a:prstGeom prst="wedgeRoundRectCallout">
            <a:avLst>
              <a:gd name="adj1" fmla="val -26532"/>
              <a:gd name="adj2" fmla="val 720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Извежда се </a:t>
            </a:r>
            <a:r>
              <a:rPr lang="en-US" sz="2800" b="1" dirty="0">
                <a:solidFill>
                  <a:srgbClr val="FFFFFF"/>
                </a:solidFill>
              </a:rPr>
              <a:t>"Red"</a:t>
            </a:r>
            <a:endParaRPr lang="bg-BG" sz="2800" b="1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972E9E-CEFF-4C26-96C9-4A9941424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724" y="4358527"/>
            <a:ext cx="5189136" cy="13905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B94DE138-0B35-47FB-8759-2153D695CF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386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A9AA6A-D54C-40B3-B3E6-BE7F1B46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(2)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2B950A4-C5D5-47B0-8CAB-775A78A5A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414947"/>
            <a:ext cx="4132714" cy="3194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color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= 'red'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color == '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red':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    print('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Red'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print('Yellow')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('bye')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60EA0B-CEBB-4EA3-99A1-37C57A4BC020}"/>
              </a:ext>
            </a:extLst>
          </p:cNvPr>
          <p:cNvSpPr/>
          <p:nvPr/>
        </p:nvSpPr>
        <p:spPr>
          <a:xfrm>
            <a:off x="381000" y="1276174"/>
            <a:ext cx="116126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600" dirty="0"/>
              <a:t>Без табулации ще се изпълнява и </a:t>
            </a:r>
            <a:r>
              <a:rPr lang="bg-BG" sz="3600" b="1" dirty="0">
                <a:solidFill>
                  <a:schemeClr val="bg1"/>
                </a:solidFill>
              </a:rPr>
              <a:t>последният</a:t>
            </a:r>
            <a:r>
              <a:rPr lang="bg-BG" sz="3600" dirty="0"/>
              <a:t> ред</a:t>
            </a:r>
            <a:endParaRPr lang="en-US" sz="3600" dirty="0"/>
          </a:p>
        </p:txBody>
      </p:sp>
      <p:sp>
        <p:nvSpPr>
          <p:cNvPr id="13" name="Speech Bubble: Rectangle with Corners Rounded 4">
            <a:extLst>
              <a:ext uri="{FF2B5EF4-FFF2-40B4-BE49-F238E27FC236}">
                <a16:creationId xmlns:a16="http://schemas.microsoft.com/office/drawing/2014/main" id="{46388A0F-E96B-4259-9987-7EFA4C752481}"/>
              </a:ext>
            </a:extLst>
          </p:cNvPr>
          <p:cNvSpPr/>
          <p:nvPr/>
        </p:nvSpPr>
        <p:spPr bwMode="auto">
          <a:xfrm>
            <a:off x="4724400" y="2599394"/>
            <a:ext cx="3733800" cy="1286806"/>
          </a:xfrm>
          <a:prstGeom prst="wedgeRoundRectCallout">
            <a:avLst>
              <a:gd name="adj1" fmla="val -62217"/>
              <a:gd name="adj2" fmla="val 397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</a:rPr>
              <a:t>Изпълняват се редовете </a:t>
            </a:r>
            <a:r>
              <a:rPr lang="bg-BG" sz="2600" b="1" dirty="0">
                <a:solidFill>
                  <a:schemeClr val="bg2"/>
                </a:solidFill>
              </a:rPr>
              <a:t>отговарящи</a:t>
            </a:r>
            <a:r>
              <a:rPr lang="bg-BG" sz="2600" b="1" dirty="0">
                <a:solidFill>
                  <a:srgbClr val="FFFFFF"/>
                </a:solidFill>
              </a:rPr>
              <a:t> на условието</a:t>
            </a:r>
          </a:p>
        </p:txBody>
      </p:sp>
      <p:sp>
        <p:nvSpPr>
          <p:cNvPr id="11" name="Speech Bubble: Rectangle with Corners Rounded 4">
            <a:extLst>
              <a:ext uri="{FF2B5EF4-FFF2-40B4-BE49-F238E27FC236}">
                <a16:creationId xmlns:a16="http://schemas.microsoft.com/office/drawing/2014/main" id="{F25A5F8A-DA43-429A-AD28-A65F9E162E07}"/>
              </a:ext>
            </a:extLst>
          </p:cNvPr>
          <p:cNvSpPr/>
          <p:nvPr/>
        </p:nvSpPr>
        <p:spPr bwMode="auto">
          <a:xfrm flipH="1">
            <a:off x="761596" y="5725301"/>
            <a:ext cx="4437918" cy="939365"/>
          </a:xfrm>
          <a:prstGeom prst="wedgeRoundRectCallout">
            <a:avLst>
              <a:gd name="adj1" fmla="val 22882"/>
              <a:gd name="adj2" fmla="val -745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Изпълнява</a:t>
            </a:r>
            <a:r>
              <a:rPr lang="bg-BG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се винаги – не е част от 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if</a:t>
            </a:r>
            <a:r>
              <a:rPr lang="en-US" sz="2400" b="1" dirty="0">
                <a:solidFill>
                  <a:schemeClr val="bg2"/>
                </a:solidFill>
              </a:rPr>
              <a:t>/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else</a:t>
            </a:r>
            <a:r>
              <a:rPr lang="bg-BG" sz="2400" b="1" dirty="0">
                <a:solidFill>
                  <a:schemeClr val="bg2"/>
                </a:solidFill>
              </a:rPr>
              <a:t> конструкцията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CC220A6-84A8-45B2-A8C9-84D03304D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839" y="4724930"/>
            <a:ext cx="4437918" cy="1381837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bg2">
                <a:lumMod val="75000"/>
              </a:schemeClr>
            </a:solidFill>
            <a:miter lim="800000"/>
          </a:ln>
          <a:effectLst/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9350E95A-36EF-4625-A567-B7026C495A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36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8959234" cy="5207396"/>
          </a:xfrm>
        </p:spPr>
        <p:txBody>
          <a:bodyPr/>
          <a:lstStyle/>
          <a:p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Линеен</a:t>
            </a:r>
            <a:r>
              <a:rPr lang="bg-BG" dirty="0" smtClean="0"/>
              <a:t> алгоритъм</a:t>
            </a:r>
          </a:p>
          <a:p>
            <a:r>
              <a:rPr lang="bg-BG" dirty="0" smtClean="0"/>
              <a:t>͏</a:t>
            </a:r>
            <a:r>
              <a:rPr lang="bg-BG" b="1" dirty="0" smtClean="0"/>
              <a:t>Логически </a:t>
            </a:r>
            <a:r>
              <a:rPr lang="bg-BG" b="1" dirty="0"/>
              <a:t>изрази </a:t>
            </a:r>
            <a:r>
              <a:rPr lang="bg-BG" dirty="0"/>
              <a:t>и </a:t>
            </a:r>
            <a:r>
              <a:rPr lang="bg-BG" b="1" dirty="0" smtClean="0"/>
              <a:t>проверки</a:t>
            </a:r>
          </a:p>
          <a:p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Разклонен</a:t>
            </a:r>
            <a:r>
              <a:rPr lang="bg-BG" dirty="0" smtClean="0"/>
              <a:t> алгоритъм</a:t>
            </a:r>
          </a:p>
          <a:p>
            <a:r>
              <a:rPr lang="bg-BG" dirty="0" smtClean="0"/>
              <a:t>͏</a:t>
            </a:r>
            <a:r>
              <a:rPr lang="bg-BG" b="1" dirty="0" smtClean="0"/>
              <a:t>Закръгляне</a:t>
            </a:r>
            <a:r>
              <a:rPr lang="bg-BG" dirty="0" smtClean="0"/>
              <a:t> </a:t>
            </a:r>
            <a:r>
              <a:rPr lang="bg-BG" dirty="0"/>
              <a:t>и </a:t>
            </a:r>
            <a:r>
              <a:rPr lang="bg-BG" b="1" dirty="0" smtClean="0"/>
              <a:t>форматиране</a:t>
            </a:r>
            <a:endParaRPr lang="en-US" b="1" dirty="0" smtClean="0"/>
          </a:p>
          <a:p>
            <a:r>
              <a:rPr lang="bg-BG" dirty="0" smtClean="0"/>
              <a:t>Дебъгване</a:t>
            </a:r>
          </a:p>
          <a:p>
            <a:r>
              <a:rPr lang="bg-BG" dirty="0"/>
              <a:t>Серии от </a:t>
            </a:r>
            <a:r>
              <a:rPr lang="bg-BG" dirty="0" smtClean="0"/>
              <a:t>проверки</a:t>
            </a:r>
          </a:p>
          <a:p>
            <a:r>
              <a:rPr lang="bg-BG" dirty="0" smtClean="0"/>
              <a:t>͏</a:t>
            </a:r>
            <a:r>
              <a:rPr lang="bg-BG" b="1" dirty="0" smtClean="0"/>
              <a:t>Живот</a:t>
            </a:r>
            <a:r>
              <a:rPr lang="bg-BG" dirty="0" smtClean="0"/>
              <a:t> </a:t>
            </a:r>
            <a:r>
              <a:rPr lang="bg-BG" dirty="0"/>
              <a:t>на променлива</a:t>
            </a:r>
            <a:endParaRPr lang="bg-BG" dirty="0" smtClean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88342-68C1-405D-862E-5F02C9D239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</a:t>
            </a:r>
            <a:r>
              <a:rPr lang="bg-BG" sz="3600" b="1" dirty="0"/>
              <a:t>програма</a:t>
            </a:r>
            <a:r>
              <a:rPr lang="bg-BG" sz="3600" dirty="0"/>
              <a:t>, която: </a:t>
            </a:r>
          </a:p>
          <a:p>
            <a:pPr lvl="1"/>
            <a:r>
              <a:rPr lang="bg-BG" sz="3400" dirty="0"/>
              <a:t>Проверява дали едно число е </a:t>
            </a:r>
            <a:r>
              <a:rPr lang="bg-BG" sz="3400" b="1" dirty="0">
                <a:solidFill>
                  <a:schemeClr val="bg1"/>
                </a:solidFill>
              </a:rPr>
              <a:t>четно</a:t>
            </a:r>
            <a:r>
              <a:rPr lang="bg-BG" sz="3400" dirty="0"/>
              <a:t> или </a:t>
            </a:r>
            <a:r>
              <a:rPr lang="bg-BG" sz="3400" b="1" dirty="0">
                <a:solidFill>
                  <a:schemeClr val="bg1"/>
                </a:solidFill>
              </a:rPr>
              <a:t>нечетно</a:t>
            </a:r>
            <a:endParaRPr lang="bg-BG" sz="3400" dirty="0">
              <a:solidFill>
                <a:schemeClr val="bg1"/>
              </a:solidFill>
            </a:endParaRPr>
          </a:p>
          <a:p>
            <a:pPr lvl="1"/>
            <a:r>
              <a:rPr lang="bg-BG" sz="3400" dirty="0"/>
              <a:t>Ако е четно отпечатва на конзолата </a:t>
            </a:r>
            <a:r>
              <a:rPr lang="en-US" sz="3400" dirty="0"/>
              <a:t>"</a:t>
            </a:r>
            <a:r>
              <a:rPr lang="en-US" sz="3200" b="1" dirty="0">
                <a:solidFill>
                  <a:schemeClr val="bg1"/>
                </a:solidFill>
              </a:rPr>
              <a:t>even</a:t>
            </a:r>
            <a:r>
              <a:rPr lang="en-US" sz="3400" dirty="0"/>
              <a:t>"</a:t>
            </a:r>
          </a:p>
          <a:p>
            <a:pPr lvl="1"/>
            <a:r>
              <a:rPr lang="bg-BG" sz="3400" dirty="0"/>
              <a:t>Ако е нечетно отпечатва на конзолата </a:t>
            </a:r>
            <a:r>
              <a:rPr lang="en-US" sz="3400" dirty="0"/>
              <a:t>"</a:t>
            </a:r>
            <a:r>
              <a:rPr lang="en-US" sz="3200" b="1" dirty="0">
                <a:solidFill>
                  <a:schemeClr val="bg1"/>
                </a:solidFill>
              </a:rPr>
              <a:t>odd</a:t>
            </a:r>
            <a:r>
              <a:rPr lang="en-US" sz="3400" dirty="0"/>
              <a:t>"</a:t>
            </a:r>
            <a:endParaRPr lang="bg-BG" sz="3400" dirty="0"/>
          </a:p>
          <a:p>
            <a:r>
              <a:rPr lang="bg-BG" sz="3600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число –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63AC5D-69AE-4BB8-A164-408C5FEEB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985" y="4869000"/>
            <a:ext cx="6970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61F52137-D1D7-44CB-B92D-240C63EEC1D1}"/>
              </a:ext>
            </a:extLst>
          </p:cNvPr>
          <p:cNvSpPr/>
          <p:nvPr/>
        </p:nvSpPr>
        <p:spPr>
          <a:xfrm>
            <a:off x="3087163" y="5016310"/>
            <a:ext cx="308837" cy="228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55D5D7-0FA5-4F83-BC08-FB233509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505" y="4869000"/>
            <a:ext cx="128149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е</a:t>
            </a:r>
            <a:r>
              <a:rPr lang="en-US" sz="2800" b="1" noProof="1">
                <a:latin typeface="Consolas" panose="020B0609020204030204" pitchFamily="49" charset="0"/>
              </a:rPr>
              <a:t>ven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A0EB3-3A65-4915-9F03-9CDA88E83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984" y="5813033"/>
            <a:ext cx="69708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BB8F9627-9039-4AE4-B3AC-7D471BA5F5F8}"/>
              </a:ext>
            </a:extLst>
          </p:cNvPr>
          <p:cNvSpPr/>
          <p:nvPr/>
        </p:nvSpPr>
        <p:spPr>
          <a:xfrm>
            <a:off x="3087163" y="5973865"/>
            <a:ext cx="308837" cy="228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A9988D-0103-49D5-A846-703EEF511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503" y="5826555"/>
            <a:ext cx="128149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о</a:t>
            </a:r>
            <a:r>
              <a:rPr lang="en-US" sz="2800" b="1" noProof="1">
                <a:latin typeface="Consolas" panose="020B0609020204030204" pitchFamily="49" charset="0"/>
              </a:rPr>
              <a:t>dd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92F411EC-F63A-4830-8842-BA049ADFE5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983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DACA9-4366-4D58-B261-F18EF79A8E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3000" y="2144288"/>
            <a:ext cx="3962400" cy="2988098"/>
          </a:xfrm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num = int(input())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if </a:t>
            </a:r>
            <a:r>
              <a:rPr lang="en-US" sz="2800" dirty="0">
                <a:solidFill>
                  <a:schemeClr val="bg1"/>
                </a:solidFill>
              </a:rPr>
              <a:t>num % 2 == 0</a:t>
            </a:r>
            <a:r>
              <a:rPr lang="en-US" sz="2800" dirty="0"/>
              <a:t>: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 print('even')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else: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 print('odd')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Четно или нечетно – решение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66A916-EB07-4F5A-B5E9-6737BF927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743" y="1997200"/>
            <a:ext cx="4836400" cy="15729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F80227-9D9B-48A8-BAC5-35C77608DE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743" y="3907796"/>
            <a:ext cx="4836400" cy="15463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FDB5A319-3C93-4296-B5F7-6C7834F24E3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44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sz="quarter" idx="10"/>
          </p:nvPr>
        </p:nvSpPr>
        <p:spPr>
          <a:xfrm>
            <a:off x="615109" y="5090916"/>
            <a:ext cx="10961783" cy="768084"/>
          </a:xfrm>
        </p:spPr>
        <p:txBody>
          <a:bodyPr/>
          <a:lstStyle/>
          <a:p>
            <a:r>
              <a:rPr lang="bg-BG" dirty="0"/>
              <a:t>Закръгляне и </a:t>
            </a:r>
            <a:r>
              <a:rPr lang="bg-BG" dirty="0" smtClean="0"/>
              <a:t>форматиране</a:t>
            </a:r>
            <a:endParaRPr lang="en-US" dirty="0"/>
          </a:p>
        </p:txBody>
      </p:sp>
      <p:pic>
        <p:nvPicPr>
          <p:cNvPr id="8" name="Picture 2" descr="Ð ÐµÐ·ÑÐ»ÑÐ°Ñ Ñ Ð¸Ð·Ð¾Ð±ÑÐ°Ð¶ÐµÐ½Ð¸Ðµ Ð·Ð° data png">
            <a:extLst>
              <a:ext uri="{FF2B5EF4-FFF2-40B4-BE49-F238E27FC236}">
                <a16:creationId xmlns:a16="http://schemas.microsoft.com/office/drawing/2014/main" id="{1EF40DE8-6ABC-4507-9E4B-64ADAE0B7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743" y="1447800"/>
            <a:ext cx="3392515" cy="242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01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програмирането можем да </a:t>
            </a:r>
            <a:r>
              <a:rPr lang="bg-BG" b="1" dirty="0"/>
              <a:t>закръгляме дробни числа</a:t>
            </a:r>
            <a:endParaRPr lang="en-US" b="1" dirty="0"/>
          </a:p>
          <a:p>
            <a:pPr lvl="1"/>
            <a:r>
              <a:rPr lang="bg-BG" dirty="0"/>
              <a:t>Закръгляне до </a:t>
            </a:r>
            <a:r>
              <a:rPr lang="bg-BG" b="1" dirty="0"/>
              <a:t>следващо</a:t>
            </a:r>
            <a:r>
              <a:rPr lang="bg-BG" dirty="0"/>
              <a:t> (по-голямо) </a:t>
            </a:r>
            <a:r>
              <a:rPr lang="bg-BG" b="1" dirty="0"/>
              <a:t>цяло число</a:t>
            </a:r>
            <a:r>
              <a:rPr lang="bg-BG" dirty="0"/>
              <a:t>:</a:t>
            </a:r>
          </a:p>
          <a:p>
            <a:pPr lvl="1"/>
            <a:endParaRPr lang="bg-BG" dirty="0"/>
          </a:p>
          <a:p>
            <a:pPr lvl="1"/>
            <a:r>
              <a:rPr lang="bg-BG" dirty="0"/>
              <a:t>Закръгляне до </a:t>
            </a:r>
            <a:r>
              <a:rPr lang="bg-BG" b="1" dirty="0"/>
              <a:t>предишно</a:t>
            </a:r>
            <a:r>
              <a:rPr lang="bg-BG" dirty="0"/>
              <a:t> (по-малко) </a:t>
            </a:r>
            <a:r>
              <a:rPr lang="bg-BG" b="1" dirty="0"/>
              <a:t>цяло число</a:t>
            </a:r>
            <a:r>
              <a:rPr lang="bg-BG" dirty="0"/>
              <a:t>:</a:t>
            </a:r>
            <a:endParaRPr lang="en-US" dirty="0"/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Намиране на </a:t>
            </a:r>
            <a:r>
              <a:rPr lang="bg-BG" b="1" dirty="0"/>
              <a:t>абсолютна стойност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01000" y="2507941"/>
            <a:ext cx="64008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up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math.ceil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(23.45)   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24</a:t>
            </a:r>
            <a:endParaRPr lang="nn-NO" sz="28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01" y="3910737"/>
            <a:ext cx="6400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down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math.floor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(45.67)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45</a:t>
            </a:r>
            <a:endParaRPr lang="nn-NO" sz="28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1" name="Picture 2" descr="Ð ÐµÐ·ÑÐ»ÑÐ°Ñ Ñ Ð¸Ð·Ð¾Ð±ÑÐ°Ð¶ÐµÐ½Ð¸Ðµ Ð·Ð° math png">
            <a:extLst>
              <a:ext uri="{FF2B5EF4-FFF2-40B4-BE49-F238E27FC236}">
                <a16:creationId xmlns:a16="http://schemas.microsoft.com/office/drawing/2014/main" id="{6FD6C9AB-B06C-4867-A866-2DE2C69DA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1000" y="4118837"/>
            <a:ext cx="23431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9EE363CE-A411-44F9-B4D5-30EBABAB2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01" y="5313533"/>
            <a:ext cx="64008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example1 = 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а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(-50)  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50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example2 = 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а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bs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(50)   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nn-NO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50</a:t>
            </a:r>
            <a:endParaRPr lang="en-US" sz="28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C59F7FE-37D2-458C-8B71-2888E8E974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903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88" y="1219200"/>
            <a:ext cx="11815018" cy="5201066"/>
          </a:xfrm>
        </p:spPr>
        <p:txBody>
          <a:bodyPr>
            <a:normAutofit/>
          </a:bodyPr>
          <a:lstStyle/>
          <a:p>
            <a:pPr lvl="1"/>
            <a:r>
              <a:rPr lang="bg-BG" b="1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Закръгляне</a:t>
            </a:r>
            <a:r>
              <a:rPr lang="bg-BG" dirty="0" smtClean="0"/>
              <a:t> </a:t>
            </a:r>
            <a:r>
              <a:rPr lang="bg-BG" dirty="0"/>
              <a:t>до </a:t>
            </a:r>
            <a:r>
              <a:rPr lang="bg-BG" b="1" dirty="0"/>
              <a:t>2</a:t>
            </a:r>
            <a:r>
              <a:rPr lang="en-US" dirty="0"/>
              <a:t> </a:t>
            </a:r>
            <a:r>
              <a:rPr lang="bg-BG" dirty="0"/>
              <a:t>знака след десетичния знак:</a:t>
            </a:r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pPr lvl="1"/>
            <a:r>
              <a:rPr lang="bg-BG" b="1" dirty="0" smtClean="0"/>
              <a:t>͏͏</a:t>
            </a:r>
            <a:r>
              <a:rPr lang="bg-BG" b="1" dirty="0" smtClean="0">
                <a:solidFill>
                  <a:schemeClr val="bg1"/>
                </a:solidFill>
              </a:rPr>
              <a:t>Форматиране</a:t>
            </a:r>
            <a:r>
              <a:rPr lang="bg-BG" dirty="0" smtClean="0"/>
              <a:t> </a:t>
            </a:r>
            <a:r>
              <a:rPr lang="bg-BG" dirty="0"/>
              <a:t>до </a:t>
            </a:r>
            <a:r>
              <a:rPr lang="bg-BG" b="1" dirty="0"/>
              <a:t>2</a:t>
            </a:r>
            <a:r>
              <a:rPr lang="bg-BG" dirty="0"/>
              <a:t> знака след десетичния знак:</a:t>
            </a:r>
            <a:endParaRPr lang="en-US" dirty="0"/>
          </a:p>
          <a:p>
            <a:pPr marL="442912" lvl="1" indent="0">
              <a:buNone/>
            </a:pPr>
            <a:endParaRPr lang="en-US" dirty="0"/>
          </a:p>
          <a:p>
            <a:pPr marL="442912" lvl="1" indent="0">
              <a:buNone/>
            </a:pPr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Закръгляне и Форматиране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999" y="3134508"/>
            <a:ext cx="75366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123.456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:.2f}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")</a:t>
            </a:r>
            <a:endParaRPr lang="en-US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2658040C-7905-468E-83EB-9ED66089B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000" y="1865027"/>
            <a:ext cx="75366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rounded = round(45.67852,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3233C-84E8-40D2-9B0E-FD1B5055A336}"/>
              </a:ext>
            </a:extLst>
          </p:cNvPr>
          <p:cNvSpPr txBox="1"/>
          <p:nvPr/>
        </p:nvSpPr>
        <p:spPr>
          <a:xfrm>
            <a:off x="6721865" y="1793384"/>
            <a:ext cx="1735789" cy="65823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#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45.68</a:t>
            </a:r>
            <a:endParaRPr lang="en-US" sz="26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4F3527-EC30-42AC-A257-36AE75CEC411}"/>
              </a:ext>
            </a:extLst>
          </p:cNvPr>
          <p:cNvSpPr txBox="1"/>
          <p:nvPr/>
        </p:nvSpPr>
        <p:spPr>
          <a:xfrm>
            <a:off x="6501000" y="3084516"/>
            <a:ext cx="1956654" cy="63392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123.46</a:t>
            </a:r>
            <a:endParaRPr lang="en-US" sz="26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759E5CF8-0E8E-4765-8831-3E43F3C5CF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4989364" y="4239000"/>
            <a:ext cx="3716635" cy="990000"/>
          </a:xfrm>
          <a:prstGeom prst="wedgeRoundRectCallout">
            <a:avLst>
              <a:gd name="adj1" fmla="val -58169"/>
              <a:gd name="adj2" fmla="val -1120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Брой символи след десетичния знак</a:t>
            </a:r>
          </a:p>
        </p:txBody>
      </p:sp>
    </p:spTree>
    <p:extLst>
      <p:ext uri="{BB962C8B-B14F-4D97-AF65-F5344CB8AC3E}">
        <p14:creationId xmlns:p14="http://schemas.microsoft.com/office/powerpoint/2010/main" val="113325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/>
      <p:bldP spid="12" grpId="0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 smtClean="0"/>
              <a:t>Закръгляне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Форматиране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͏Разлика между форматиране и </a:t>
            </a:r>
            <a:r>
              <a:rPr lang="bg-BG" dirty="0" smtClean="0"/>
              <a:t>закръгляне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8A6937-2A81-4976-A56B-CAF00718F7EB}"/>
              </a:ext>
            </a:extLst>
          </p:cNvPr>
          <p:cNvSpPr txBox="1"/>
          <p:nvPr/>
        </p:nvSpPr>
        <p:spPr>
          <a:xfrm>
            <a:off x="566512" y="2754000"/>
            <a:ext cx="4759190" cy="107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latin typeface="Consolas" pitchFamily="49" charset="0"/>
              </a:rPr>
              <a:t>print(f</a:t>
            </a:r>
            <a:r>
              <a:rPr lang="en-US" sz="2600" b="1" noProof="1">
                <a:latin typeface="Consolas" pitchFamily="49" charset="0"/>
              </a:rPr>
              <a:t>"{45.6</a:t>
            </a:r>
            <a:r>
              <a:rPr lang="bg-BG" sz="2600" b="1" noProof="1">
                <a:latin typeface="Consolas" pitchFamily="49" charset="0"/>
              </a:rPr>
              <a:t>0000</a:t>
            </a:r>
            <a:r>
              <a:rPr lang="en-US" sz="2600" b="1" noProof="1">
                <a:latin typeface="Consolas" pitchFamily="49" charset="0"/>
              </a:rPr>
              <a:t>:.4f</a:t>
            </a:r>
            <a:r>
              <a:rPr lang="en-US" sz="2600" b="1" noProof="1" smtClean="0">
                <a:latin typeface="Consolas" pitchFamily="49" charset="0"/>
              </a:rPr>
              <a:t>}")</a:t>
            </a:r>
            <a:endParaRPr lang="bg-BG" sz="2600" b="1" noProof="1" smtClean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accent4"/>
              </a:solidFill>
              <a:latin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8A6937-2A81-4976-A56B-CAF00718F7EB}"/>
              </a:ext>
            </a:extLst>
          </p:cNvPr>
          <p:cNvSpPr txBox="1"/>
          <p:nvPr/>
        </p:nvSpPr>
        <p:spPr>
          <a:xfrm>
            <a:off x="6782476" y="2754000"/>
            <a:ext cx="4892643" cy="107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print(round(45.6</a:t>
            </a:r>
            <a:r>
              <a:rPr lang="bg-BG" sz="2600" b="1" noProof="1">
                <a:latin typeface="Consolas" pitchFamily="49" charset="0"/>
              </a:rPr>
              <a:t>0000</a:t>
            </a:r>
            <a:r>
              <a:rPr lang="en-US" sz="2600" b="1" noProof="1">
                <a:latin typeface="Consolas" pitchFamily="49" charset="0"/>
              </a:rPr>
              <a:t>, 4</a:t>
            </a:r>
            <a:r>
              <a:rPr lang="en-US" sz="2600" b="1" noProof="1" smtClean="0">
                <a:latin typeface="Consolas" pitchFamily="49" charset="0"/>
              </a:rPr>
              <a:t>))</a:t>
            </a:r>
            <a:endParaRPr lang="bg-BG" sz="2600" b="1" noProof="1" smtClean="0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nn-NO" sz="2600" b="1" noProof="1">
              <a:solidFill>
                <a:schemeClr val="accent4"/>
              </a:solidFill>
              <a:latin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595D4C-760E-49E4-9855-144A988B220C}"/>
              </a:ext>
            </a:extLst>
          </p:cNvPr>
          <p:cNvSpPr txBox="1"/>
          <p:nvPr/>
        </p:nvSpPr>
        <p:spPr>
          <a:xfrm>
            <a:off x="10242879" y="3290071"/>
            <a:ext cx="1967262" cy="65823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# 45.6</a:t>
            </a:r>
            <a:endParaRPr lang="nn-NO" sz="26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9DB982-C23C-4E42-B2D6-13847F969B80}"/>
              </a:ext>
            </a:extLst>
          </p:cNvPr>
          <p:cNvSpPr txBox="1"/>
          <p:nvPr/>
        </p:nvSpPr>
        <p:spPr>
          <a:xfrm>
            <a:off x="3422004" y="3291024"/>
            <a:ext cx="1967262" cy="65823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#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</a:rPr>
              <a:t>45.6000</a:t>
            </a:r>
            <a:endParaRPr lang="nn-NO" sz="26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29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22201-BAEA-468F-B23B-EB38A3C796A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Дебъгване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01FEB-F0AD-4A5D-8FBF-F51C6208CA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908" y="1524001"/>
            <a:ext cx="2220185" cy="2220185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74AF53BC-2E9A-4833-9CBE-AF631DA486E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Прости операции с дебъгер</a:t>
            </a:r>
          </a:p>
        </p:txBody>
      </p:sp>
    </p:spTree>
    <p:extLst>
      <p:ext uri="{BB962C8B-B14F-4D97-AF65-F5344CB8AC3E}">
        <p14:creationId xmlns:p14="http://schemas.microsoft.com/office/powerpoint/2010/main" val="411327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000" y="3294000"/>
            <a:ext cx="4680000" cy="3393316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523A-C4BB-413F-AFB1-48142DE8C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85999" y="1143000"/>
            <a:ext cx="10250737" cy="5276048"/>
          </a:xfrm>
        </p:spPr>
        <p:txBody>
          <a:bodyPr/>
          <a:lstStyle/>
          <a:p>
            <a:r>
              <a:rPr lang="bg-BG" sz="3600" dirty="0" smtClean="0"/>
              <a:t>͏</a:t>
            </a:r>
            <a:r>
              <a:rPr lang="bg-BG" sz="3600" b="1" dirty="0" smtClean="0">
                <a:solidFill>
                  <a:schemeClr val="bg1"/>
                </a:solidFill>
              </a:rPr>
              <a:t>Дебъгване</a:t>
            </a:r>
            <a:r>
              <a:rPr lang="bg-BG" sz="3600" dirty="0" smtClean="0"/>
              <a:t> – процес </a:t>
            </a:r>
            <a:r>
              <a:rPr lang="bg-BG" sz="3600" dirty="0"/>
              <a:t>на </a:t>
            </a:r>
            <a:r>
              <a:rPr lang="bg-BG" sz="3600" b="1" dirty="0"/>
              <a:t>проследяване</a:t>
            </a:r>
            <a:r>
              <a:rPr lang="bg-BG" sz="3600" dirty="0"/>
              <a:t> на </a:t>
            </a:r>
            <a:r>
              <a:rPr lang="bg-BG" sz="3600" b="1" dirty="0"/>
              <a:t>изпълнението</a:t>
            </a:r>
            <a:r>
              <a:rPr lang="bg-BG" sz="3600" dirty="0"/>
              <a:t> на програмата</a:t>
            </a:r>
          </a:p>
          <a:p>
            <a:pPr lvl="1"/>
            <a:r>
              <a:rPr lang="bg-BG" sz="3400" dirty="0"/>
              <a:t>Това ни позволява да </a:t>
            </a:r>
            <a:r>
              <a:rPr lang="bg-BG" sz="3400" b="1" dirty="0"/>
              <a:t>откриваме грешки </a:t>
            </a:r>
            <a:r>
              <a:rPr lang="bg-BG" sz="3400" dirty="0"/>
              <a:t>(</a:t>
            </a:r>
            <a:r>
              <a:rPr lang="bg-BG" sz="3400" b="1" dirty="0"/>
              <a:t>бъгове</a:t>
            </a:r>
            <a:r>
              <a:rPr lang="bg-BG" sz="34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CB18A96-5B00-4D6A-A4E7-26DA8C321A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2676000" y="4059000"/>
            <a:ext cx="2160000" cy="630000"/>
          </a:xfrm>
          <a:prstGeom prst="wedgeRoundRectCallout">
            <a:avLst>
              <a:gd name="adj1" fmla="val 76149"/>
              <a:gd name="adj2" fmla="val 941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Breakpoint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9037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901" y="3733025"/>
            <a:ext cx="4146551" cy="300652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</a:t>
            </a:r>
            <a:r>
              <a:rPr lang="bg-BG" dirty="0" smtClean="0"/>
              <a:t>в</a:t>
            </a:r>
            <a:r>
              <a:rPr lang="en-US" dirty="0" smtClean="0"/>
              <a:t> Thonny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24728D-C3ED-4376-8562-ED552A1B2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7851" y="999969"/>
            <a:ext cx="10033549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000" dirty="0"/>
              <a:t>Натискане </a:t>
            </a:r>
            <a:r>
              <a:rPr lang="bg-BG" sz="3000" dirty="0" smtClean="0"/>
              <a:t>на </a:t>
            </a:r>
            <a:r>
              <a:rPr lang="bg-BG" sz="3000" b="1" dirty="0" smtClean="0"/>
              <a:t>бутона</a:t>
            </a:r>
            <a:r>
              <a:rPr lang="bg-BG" sz="3000" dirty="0" smtClean="0"/>
              <a:t> </a:t>
            </a:r>
            <a:r>
              <a:rPr lang="en-US" sz="3000" dirty="0" smtClean="0"/>
              <a:t>[</a:t>
            </a:r>
            <a:r>
              <a:rPr lang="en-US" sz="3000" b="1" dirty="0" smtClean="0">
                <a:solidFill>
                  <a:schemeClr val="bg1"/>
                </a:solidFill>
              </a:rPr>
              <a:t>Debugger</a:t>
            </a:r>
            <a:r>
              <a:rPr lang="en-US" sz="3000" dirty="0" smtClean="0"/>
              <a:t>]</a:t>
            </a:r>
            <a:r>
              <a:rPr lang="bg-BG" sz="3000" b="1" dirty="0" smtClean="0">
                <a:solidFill>
                  <a:schemeClr val="bg1"/>
                </a:solidFill>
              </a:rPr>
              <a:t> </a:t>
            </a:r>
            <a:r>
              <a:rPr lang="bg-BG" sz="3000" dirty="0"/>
              <a:t>ще стартира програмата в </a:t>
            </a:r>
            <a:r>
              <a:rPr lang="en-US" sz="3000" b="1" dirty="0" smtClean="0">
                <a:solidFill>
                  <a:schemeClr val="bg1"/>
                </a:solidFill>
              </a:rPr>
              <a:t>debug</a:t>
            </a:r>
            <a:r>
              <a:rPr lang="en-US" sz="3000" b="1" dirty="0" smtClean="0"/>
              <a:t> </a:t>
            </a:r>
            <a:r>
              <a:rPr lang="bg-BG" sz="3000" b="1" dirty="0" smtClean="0"/>
              <a:t>режим</a:t>
            </a:r>
            <a:endParaRPr lang="bg-BG" sz="3000" b="1" dirty="0"/>
          </a:p>
          <a:p>
            <a:pPr>
              <a:lnSpc>
                <a:spcPct val="100000"/>
              </a:lnSpc>
            </a:pPr>
            <a:r>
              <a:rPr lang="bg-BG" sz="3000" dirty="0"/>
              <a:t>Можем да преминем към </a:t>
            </a:r>
            <a:r>
              <a:rPr lang="bg-BG" sz="3000" b="1" dirty="0"/>
              <a:t>следващата стъпка </a:t>
            </a:r>
            <a:r>
              <a:rPr lang="bg-BG" sz="3000" dirty="0"/>
              <a:t>с </a:t>
            </a:r>
            <a:r>
              <a:rPr lang="en-US" sz="3000" dirty="0"/>
              <a:t>[</a:t>
            </a:r>
            <a:r>
              <a:rPr lang="bg-BG" sz="3000" b="1" dirty="0" smtClean="0">
                <a:solidFill>
                  <a:schemeClr val="bg1"/>
                </a:solidFill>
              </a:rPr>
              <a:t>F</a:t>
            </a:r>
            <a:r>
              <a:rPr lang="en-US" sz="3000" b="1" dirty="0">
                <a:solidFill>
                  <a:schemeClr val="bg1"/>
                </a:solidFill>
              </a:rPr>
              <a:t>7</a:t>
            </a:r>
            <a:r>
              <a:rPr lang="en-US" sz="3000" dirty="0" smtClean="0"/>
              <a:t>]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bg-BG" sz="3000" dirty="0"/>
              <a:t>Можем да създаваме</a:t>
            </a:r>
            <a:r>
              <a:rPr lang="en-US" sz="3000" dirty="0"/>
              <a:t> </a:t>
            </a:r>
            <a:r>
              <a:rPr lang="bg-BG" sz="3000" b="1" dirty="0" smtClean="0">
                <a:solidFill>
                  <a:schemeClr val="bg1"/>
                </a:solidFill>
              </a:rPr>
              <a:t>стопери</a:t>
            </a:r>
            <a:r>
              <a:rPr lang="bg-BG" sz="3000" dirty="0" smtClean="0"/>
              <a:t> </a:t>
            </a:r>
            <a:r>
              <a:rPr lang="en-US" sz="3000" dirty="0"/>
              <a:t>(</a:t>
            </a:r>
            <a:r>
              <a:rPr lang="en-US" sz="3000" b="1" dirty="0" smtClean="0"/>
              <a:t>breakpoints</a:t>
            </a:r>
            <a:r>
              <a:rPr lang="en-US" sz="3000" dirty="0" smtClean="0"/>
              <a:t>)</a:t>
            </a:r>
            <a:r>
              <a:rPr lang="bg-BG" sz="3000" dirty="0" smtClean="0"/>
              <a:t>,</a:t>
            </a:r>
            <a:r>
              <a:rPr lang="en-US" sz="3000" dirty="0" smtClean="0"/>
              <a:t> </a:t>
            </a:r>
            <a:r>
              <a:rPr lang="bg-BG" sz="3000" dirty="0" smtClean="0"/>
              <a:t>като цъкнем в най-лявата част на полето за писане на код</a:t>
            </a:r>
            <a:endParaRPr lang="bg-BG" sz="3000" dirty="0"/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672CF3A2-D953-4549-B78E-AFBF83CE8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6000" y="5397921"/>
            <a:ext cx="2189977" cy="662392"/>
          </a:xfrm>
          <a:prstGeom prst="wedgeRoundRectCallout">
            <a:avLst>
              <a:gd name="adj1" fmla="val 87231"/>
              <a:gd name="adj2" fmla="val -492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</a:rPr>
              <a:t>Breakpoint</a:t>
            </a:r>
            <a:endParaRPr lang="bg-BG" sz="3000" b="1" dirty="0">
              <a:solidFill>
                <a:srgbClr val="FFFFFF"/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D0162643-F30C-4A9B-8CB6-6656A57CA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9036" y="4059000"/>
            <a:ext cx="2189977" cy="662392"/>
          </a:xfrm>
          <a:prstGeom prst="wedgeRoundRectCallout">
            <a:avLst>
              <a:gd name="adj1" fmla="val 85443"/>
              <a:gd name="adj2" fmla="val 339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</a:rPr>
              <a:t>Breakpoint</a:t>
            </a:r>
            <a:endParaRPr lang="bg-BG" sz="3000" b="1" dirty="0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BFB1B87-5FAF-4DF9-82BA-C682590E5E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21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Дебъгване – видео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00" y="1266425"/>
            <a:ext cx="10305000" cy="54473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7755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180916"/>
            <a:ext cx="10961783" cy="768084"/>
          </a:xfrm>
        </p:spPr>
        <p:txBody>
          <a:bodyPr/>
          <a:lstStyle/>
          <a:p>
            <a:r>
              <a:rPr lang="bg-BG" dirty="0"/>
              <a:t>͏Линеен </a:t>
            </a:r>
            <a:r>
              <a:rPr lang="bg-BG" dirty="0" smtClean="0"/>
              <a:t>алгоритъм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978" y="1134000"/>
            <a:ext cx="1586044" cy="303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25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По-сложни условни </a:t>
            </a:r>
            <a:r>
              <a:rPr lang="bg-BG" dirty="0" smtClean="0"/>
              <a:t>конструкции</a:t>
            </a:r>
            <a:endParaRPr lang="bg-BG" dirty="0"/>
          </a:p>
        </p:txBody>
      </p:sp>
      <p:sp>
        <p:nvSpPr>
          <p:cNvPr id="6" name="Title 5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645202-705F-411B-A374-D00271DA2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272" y="1219201"/>
            <a:ext cx="2667457" cy="26674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8690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DE8A7-C220-472D-BF70-6F690FF0A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956" y="999000"/>
            <a:ext cx="10784044" cy="527604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</a:pPr>
            <a:r>
              <a:rPr lang="bg-BG" sz="3200" dirty="0"/>
              <a:t>Конструкцията </a:t>
            </a:r>
            <a:r>
              <a:rPr lang="en-US" sz="3000" b="1" dirty="0">
                <a:latin typeface="Consolas" panose="020B0609020204030204" pitchFamily="49" charset="0"/>
              </a:rPr>
              <a:t>if/else - if/else…</a:t>
            </a:r>
            <a:r>
              <a:rPr lang="en-US" sz="3000" dirty="0"/>
              <a:t> </a:t>
            </a:r>
            <a:r>
              <a:rPr lang="bg-BG" sz="3200" dirty="0"/>
              <a:t>е </a:t>
            </a:r>
            <a:r>
              <a:rPr lang="bg-BG" sz="3200" b="1" dirty="0"/>
              <a:t>серия от проверки</a:t>
            </a:r>
          </a:p>
          <a:p>
            <a:pPr marL="0" indent="0">
              <a:lnSpc>
                <a:spcPct val="100000"/>
              </a:lnSpc>
              <a:spcBef>
                <a:spcPts val="12600"/>
              </a:spcBef>
              <a:spcAft>
                <a:spcPts val="12600"/>
              </a:spcAft>
              <a:buNone/>
            </a:pPr>
            <a:endParaRPr lang="bg-BG" sz="3200" dirty="0"/>
          </a:p>
          <a:p>
            <a:pPr marL="457200" indent="-457200">
              <a:lnSpc>
                <a:spcPct val="100000"/>
              </a:lnSpc>
            </a:pPr>
            <a:r>
              <a:rPr lang="bg-BG" sz="3200" dirty="0"/>
              <a:t>При </a:t>
            </a:r>
            <a:r>
              <a:rPr lang="bg-BG" sz="3200" b="1" dirty="0"/>
              <a:t>истинност</a:t>
            </a:r>
            <a:r>
              <a:rPr lang="bg-BG" sz="3200" dirty="0"/>
              <a:t> на </a:t>
            </a:r>
            <a:r>
              <a:rPr lang="bg-BG" sz="3200" b="1" dirty="0"/>
              <a:t>едно условие</a:t>
            </a:r>
            <a:r>
              <a:rPr lang="bg-BG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не се продължава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към</a:t>
            </a:r>
            <a:r>
              <a:rPr lang="en-US" sz="3200" dirty="0"/>
              <a:t> </a:t>
            </a:r>
            <a:r>
              <a:rPr lang="bg-BG" sz="3200" dirty="0"/>
              <a:t>проверяване на следващите условия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  <a:endParaRPr lang="en-US" dirty="0"/>
          </a:p>
        </p:txBody>
      </p:sp>
      <p:pic>
        <p:nvPicPr>
          <p:cNvPr id="1030" name="Picture 6" descr="Image result for true or false png">
            <a:extLst>
              <a:ext uri="{FF2B5EF4-FFF2-40B4-BE49-F238E27FC236}">
                <a16:creationId xmlns:a16="http://schemas.microsoft.com/office/drawing/2014/main" id="{15520DB1-CF14-4760-B61B-E61C58DC7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7273">
            <a:off x="7569810" y="3267543"/>
            <a:ext cx="3691043" cy="67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6EA0576-C778-42A6-9C8B-C5EBEC170C4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0C413137-A048-4BA1-B23F-600250B4A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7939" y="1810014"/>
            <a:ext cx="3743061" cy="34189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if </a:t>
            </a:r>
            <a:r>
              <a:rPr lang="bg-BG" sz="2600" b="1" noProof="1">
                <a:latin typeface="Consolas" pitchFamily="49" charset="0"/>
              </a:rPr>
              <a:t>...</a:t>
            </a:r>
            <a:r>
              <a:rPr lang="en-US" sz="2600" b="1" noProof="1">
                <a:latin typeface="Consolas" pitchFamily="49" charset="0"/>
              </a:rPr>
              <a:t>:</a:t>
            </a:r>
            <a:r>
              <a:rPr lang="it-IT" sz="2600" b="1" noProof="1">
                <a:latin typeface="Consolas" pitchFamily="49" charset="0"/>
              </a:rPr>
              <a:t> </a:t>
            </a: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</a:rPr>
              <a:t>    # </a:t>
            </a:r>
            <a:r>
              <a:rPr lang="bg-BG" sz="26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код</a:t>
            </a: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elif </a:t>
            </a:r>
            <a:r>
              <a:rPr lang="en-US" sz="2600" b="1" noProof="1">
                <a:latin typeface="Consolas" pitchFamily="49" charset="0"/>
              </a:rPr>
              <a:t>...: </a:t>
            </a: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</a:rPr>
              <a:t>    # </a:t>
            </a:r>
            <a:r>
              <a:rPr lang="bg-BG" sz="26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код</a:t>
            </a:r>
            <a:endParaRPr lang="bg-BG" sz="2600" b="1" i="1" noProof="1">
              <a:solidFill>
                <a:schemeClr val="accent2"/>
              </a:solidFill>
            </a:endParaRP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elif </a:t>
            </a:r>
            <a:r>
              <a:rPr lang="en-US" sz="2600" b="1" noProof="1">
                <a:latin typeface="Consolas" pitchFamily="49" charset="0"/>
              </a:rPr>
              <a:t>...: </a:t>
            </a: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4"/>
                </a:solidFill>
              </a:rPr>
              <a:t>    </a:t>
            </a:r>
            <a:r>
              <a:rPr lang="en-US" sz="2600" b="1" i="1" noProof="1">
                <a:solidFill>
                  <a:schemeClr val="accent2"/>
                </a:solidFill>
              </a:rPr>
              <a:t># </a:t>
            </a:r>
            <a:r>
              <a:rPr lang="bg-BG" sz="26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код</a:t>
            </a:r>
            <a:endParaRPr lang="bg-BG" sz="2600" b="1" i="1" noProof="1">
              <a:solidFill>
                <a:schemeClr val="accent2"/>
              </a:solidFill>
            </a:endParaRP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else:</a:t>
            </a:r>
            <a:endParaRPr lang="bg-BG" sz="2600" b="1" noProof="1">
              <a:latin typeface="Consolas" pitchFamily="49" charset="0"/>
            </a:endParaRP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4"/>
                </a:solidFill>
              </a:rPr>
              <a:t>    </a:t>
            </a:r>
            <a:r>
              <a:rPr lang="en-US" sz="2600" b="1" i="1" noProof="1">
                <a:solidFill>
                  <a:schemeClr val="accent2"/>
                </a:solidFill>
              </a:rPr>
              <a:t># </a:t>
            </a:r>
            <a:r>
              <a:rPr lang="bg-BG" sz="26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50529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Серия от проверки – пример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8000" y="2451596"/>
            <a:ext cx="4953000" cy="32989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a = 7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if a &gt; 4: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   print('Bigger than 4')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elif a &gt; 5: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   print('Bigger than 5')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else: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   print('Equal to 7')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B8828551-2E72-4E18-8EDC-1743E152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001" y="2844000"/>
            <a:ext cx="3014999" cy="1181063"/>
          </a:xfrm>
          <a:prstGeom prst="wedgeRoundRectCallout">
            <a:avLst>
              <a:gd name="adj1" fmla="val -60947"/>
              <a:gd name="adj2" fmla="val 214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Извежда се само</a:t>
            </a:r>
            <a:r>
              <a:rPr lang="en-US" sz="2800" b="1" dirty="0">
                <a:solidFill>
                  <a:srgbClr val="FFFFFF"/>
                </a:solidFill>
              </a:rPr>
              <a:t> "Bigger than 4"</a:t>
            </a:r>
            <a:r>
              <a:rPr lang="bg-BG" sz="2800" b="1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33335E-CBA7-4C8A-9C1F-785990DA99B5}"/>
              </a:ext>
            </a:extLst>
          </p:cNvPr>
          <p:cNvSpPr/>
          <p:nvPr/>
        </p:nvSpPr>
        <p:spPr>
          <a:xfrm>
            <a:off x="1753152" y="1131752"/>
            <a:ext cx="102828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600" dirty="0"/>
              <a:t>Програмата проверява първото условие, установява, че е </a:t>
            </a:r>
            <a:r>
              <a:rPr lang="bg-BG" sz="3600" b="1" dirty="0"/>
              <a:t>вярно</a:t>
            </a:r>
            <a:r>
              <a:rPr lang="bg-BG" sz="3600" dirty="0"/>
              <a:t> и </a:t>
            </a:r>
            <a:r>
              <a:rPr lang="bg-BG" sz="3600" b="1" dirty="0"/>
              <a:t>приключва</a:t>
            </a:r>
            <a:endParaRPr lang="en-US" sz="3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1D5EA0-B321-430A-BBE9-19DB423D8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1" y="4457088"/>
            <a:ext cx="4784673" cy="12691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52DFB33C-DA50-485A-9204-BA5BB0347BB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27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Диапазон на </a:t>
            </a:r>
            <a:r>
              <a:rPr lang="bg-BG" dirty="0" smtClean="0"/>
              <a:t>използване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  <a:endParaRPr lang="en-US" dirty="0"/>
          </a:p>
        </p:txBody>
      </p:sp>
      <p:pic>
        <p:nvPicPr>
          <p:cNvPr id="7" name="Картина 3">
            <a:extLst>
              <a:ext uri="{FF2B5EF4-FFF2-40B4-BE49-F238E27FC236}">
                <a16:creationId xmlns:a16="http://schemas.microsoft.com/office/drawing/2014/main" id="{AE170D94-392D-433B-BEF9-406CF390D5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295" y="1400332"/>
            <a:ext cx="2593411" cy="247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96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98C6A8-8D2A-4B99-A7CB-655CE4923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lvl="1" indent="-457200">
              <a:buFont typeface="Wingdings" panose="05000000000000000000" pitchFamily="2" charset="2"/>
              <a:buChar char="§"/>
            </a:pPr>
            <a:r>
              <a:rPr lang="en-US" sz="3600" b="1" dirty="0"/>
              <a:t>Пример</a:t>
            </a:r>
            <a:r>
              <a:rPr lang="en-US" sz="3600" dirty="0"/>
              <a:t>: </a:t>
            </a:r>
            <a:endParaRPr lang="en-US" sz="3600" dirty="0" smtClean="0"/>
          </a:p>
          <a:p>
            <a:pPr marL="909638" lvl="2" indent="-457200"/>
            <a:r>
              <a:rPr lang="en-US" sz="3400" dirty="0" smtClean="0"/>
              <a:t>Променливата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  <a:r>
              <a:rPr lang="bg-BG" sz="3400" b="1" dirty="0"/>
              <a:t> </a:t>
            </a:r>
            <a:r>
              <a:rPr lang="en-US" sz="3400" dirty="0">
                <a:latin typeface="Consolas" panose="020B0609020204030204" pitchFamily="49" charset="0"/>
              </a:rPr>
              <a:t>ще</a:t>
            </a:r>
            <a:r>
              <a:rPr lang="en-US" sz="3400" dirty="0"/>
              <a:t> съществува </a:t>
            </a:r>
            <a:r>
              <a:rPr lang="en-US" sz="3400" b="1" dirty="0"/>
              <a:t>само</a:t>
            </a:r>
            <a:r>
              <a:rPr lang="bg-BG" sz="3400" dirty="0"/>
              <a:t> </a:t>
            </a:r>
            <a:r>
              <a:rPr lang="en-US" sz="3400" dirty="0"/>
              <a:t>ако е</a:t>
            </a:r>
            <a:r>
              <a:rPr lang="bg-BG" sz="3400" dirty="0"/>
              <a:t> </a:t>
            </a:r>
            <a:r>
              <a:rPr lang="en-US" sz="3400" b="1" dirty="0"/>
              <a:t>инициализирана</a:t>
            </a:r>
            <a:r>
              <a:rPr lang="en-US" sz="3400" dirty="0"/>
              <a:t> някъде в програмата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Живот на </a:t>
            </a:r>
            <a:r>
              <a:rPr lang="en-US" dirty="0" smtClean="0"/>
              <a:t>променлива (1)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16000" y="3562232"/>
            <a:ext cx="5400000" cy="23417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bg-BG" sz="2700" b="1" noProof="1">
                <a:latin typeface="Consolas" pitchFamily="49" charset="0"/>
              </a:rPr>
              <a:t>current</a:t>
            </a:r>
            <a:r>
              <a:rPr lang="en-US" sz="2700" b="1" noProof="1">
                <a:latin typeface="Consolas" pitchFamily="49" charset="0"/>
              </a:rPr>
              <a:t>_d</a:t>
            </a:r>
            <a:r>
              <a:rPr lang="bg-BG" sz="2700" b="1" noProof="1">
                <a:latin typeface="Consolas" pitchFamily="49" charset="0"/>
              </a:rPr>
              <a:t>ay = </a:t>
            </a:r>
            <a:r>
              <a:rPr lang="en-US" sz="2700" b="1" noProof="1">
                <a:latin typeface="Consolas" pitchFamily="49" charset="0"/>
              </a:rPr>
              <a:t>"Monday"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if </a:t>
            </a:r>
            <a:r>
              <a:rPr lang="bg-BG" sz="2700" b="1" noProof="1">
                <a:latin typeface="Consolas" pitchFamily="49" charset="0"/>
              </a:rPr>
              <a:t>cur</a:t>
            </a:r>
            <a:r>
              <a:rPr lang="en-US" sz="2700" b="1" noProof="1">
                <a:latin typeface="Consolas" pitchFamily="49" charset="0"/>
              </a:rPr>
              <a:t>r</a:t>
            </a:r>
            <a:r>
              <a:rPr lang="bg-BG" sz="2700" b="1" noProof="1">
                <a:latin typeface="Consolas" pitchFamily="49" charset="0"/>
              </a:rPr>
              <a:t>ent</a:t>
            </a:r>
            <a:r>
              <a:rPr lang="en-US" sz="2700" b="1" noProof="1">
                <a:latin typeface="Consolas" pitchFamily="49" charset="0"/>
              </a:rPr>
              <a:t>_d</a:t>
            </a:r>
            <a:r>
              <a:rPr lang="bg-BG" sz="2700" b="1" noProof="1">
                <a:latin typeface="Consolas" pitchFamily="49" charset="0"/>
              </a:rPr>
              <a:t>ay</a:t>
            </a:r>
            <a:r>
              <a:rPr lang="en-US" sz="2700" b="1" noProof="1">
                <a:latin typeface="Consolas" pitchFamily="49" charset="0"/>
              </a:rPr>
              <a:t> ==</a:t>
            </a:r>
            <a:r>
              <a:rPr lang="bg-BG" sz="2700" b="1" noProof="1">
                <a:latin typeface="Consolas" pitchFamily="49" charset="0"/>
              </a:rPr>
              <a:t> </a:t>
            </a:r>
            <a:r>
              <a:rPr lang="en-US" sz="2700" b="1" noProof="1">
                <a:latin typeface="Consolas" pitchFamily="49" charset="0"/>
              </a:rPr>
              <a:t>"Monday":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bg-BG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  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salary</a:t>
            </a:r>
            <a:r>
              <a:rPr lang="en-US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</a:t>
            </a:r>
            <a:r>
              <a:rPr lang="en-US" sz="2700" b="1" noProof="1">
                <a:latin typeface="Consolas" pitchFamily="49" charset="0"/>
              </a:rPr>
              <a:t>=</a:t>
            </a:r>
            <a:r>
              <a:rPr lang="bg-BG" sz="2700" b="1" noProof="1">
                <a:latin typeface="Consolas" pitchFamily="49" charset="0"/>
              </a:rPr>
              <a:t> 1000</a:t>
            </a:r>
            <a:endParaRPr lang="en-US" sz="2700" b="1" noProof="1">
              <a:latin typeface="Consolas" pitchFamily="49" charset="0"/>
            </a:endParaRP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print(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salary</a:t>
            </a:r>
            <a:r>
              <a:rPr lang="en-US" sz="2700" b="1" noProof="1">
                <a:latin typeface="Consolas" pitchFamily="49" charset="0"/>
              </a:rPr>
              <a:t>) </a:t>
            </a:r>
            <a:r>
              <a:rPr lang="en-US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</a:t>
            </a:r>
            <a:r>
              <a:rPr lang="en-US" sz="2700" b="1" i="1" noProof="1">
                <a:solidFill>
                  <a:schemeClr val="accent2"/>
                </a:solidFill>
                <a:latin typeface="Consolas" pitchFamily="49" charset="0"/>
              </a:rPr>
              <a:t># 1000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8FC332E-C894-4B1E-8119-78028E973FD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71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98C6A8-8D2A-4B99-A7CB-655CE4923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lvl="1" indent="-457200">
              <a:buFont typeface="Wingdings" panose="05000000000000000000" pitchFamily="2" charset="2"/>
              <a:buChar char="§"/>
            </a:pPr>
            <a:r>
              <a:rPr lang="en-US" sz="3600" b="1" dirty="0"/>
              <a:t>Пример</a:t>
            </a:r>
            <a:r>
              <a:rPr lang="en-US" sz="3600" dirty="0"/>
              <a:t>: </a:t>
            </a:r>
            <a:endParaRPr lang="en-US" sz="3600" dirty="0" smtClean="0"/>
          </a:p>
          <a:p>
            <a:pPr marL="909638" lvl="2" indent="-457200"/>
            <a:r>
              <a:rPr lang="en-US" sz="3400" dirty="0" smtClean="0"/>
              <a:t>Променливата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  <a:r>
              <a:rPr lang="en-US" sz="3400" b="1" dirty="0"/>
              <a:t> няма да </a:t>
            </a:r>
            <a:r>
              <a:rPr lang="en-US" sz="3400" dirty="0"/>
              <a:t>съществува, ако </a:t>
            </a:r>
            <a:r>
              <a:rPr lang="en-US" sz="3400" b="1" dirty="0"/>
              <a:t>не бъде инициализирана</a:t>
            </a:r>
            <a:r>
              <a:rPr lang="en-US" sz="3400" dirty="0"/>
              <a:t> някъде в програмата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Живот на променлива</a:t>
            </a:r>
            <a:r>
              <a:rPr lang="en-US" dirty="0" smtClean="0"/>
              <a:t> (2)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3216000" y="3654000"/>
            <a:ext cx="5445000" cy="23417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bg-BG" sz="2700" b="1" noProof="1">
                <a:latin typeface="Consolas" pitchFamily="49" charset="0"/>
              </a:rPr>
              <a:t>current</a:t>
            </a:r>
            <a:r>
              <a:rPr lang="en-US" sz="2700" b="1" noProof="1">
                <a:latin typeface="Consolas" pitchFamily="49" charset="0"/>
              </a:rPr>
              <a:t>_d</a:t>
            </a:r>
            <a:r>
              <a:rPr lang="bg-BG" sz="2700" b="1" noProof="1">
                <a:latin typeface="Consolas" pitchFamily="49" charset="0"/>
              </a:rPr>
              <a:t>ay = </a:t>
            </a:r>
            <a:r>
              <a:rPr lang="en-US" sz="2700" b="1" noProof="1">
                <a:latin typeface="Consolas" pitchFamily="49" charset="0"/>
              </a:rPr>
              <a:t>"Tuesday"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if </a:t>
            </a:r>
            <a:r>
              <a:rPr lang="bg-BG" sz="2700" b="1" noProof="1">
                <a:latin typeface="Consolas" pitchFamily="49" charset="0"/>
              </a:rPr>
              <a:t>cur</a:t>
            </a:r>
            <a:r>
              <a:rPr lang="en-US" sz="2700" b="1" noProof="1">
                <a:latin typeface="Consolas" pitchFamily="49" charset="0"/>
              </a:rPr>
              <a:t>r</a:t>
            </a:r>
            <a:r>
              <a:rPr lang="bg-BG" sz="2700" b="1" noProof="1">
                <a:latin typeface="Consolas" pitchFamily="49" charset="0"/>
              </a:rPr>
              <a:t>ent</a:t>
            </a:r>
            <a:r>
              <a:rPr lang="en-US" sz="2700" b="1" noProof="1">
                <a:latin typeface="Consolas" pitchFamily="49" charset="0"/>
              </a:rPr>
              <a:t>_d</a:t>
            </a:r>
            <a:r>
              <a:rPr lang="bg-BG" sz="2700" b="1" noProof="1">
                <a:latin typeface="Consolas" pitchFamily="49" charset="0"/>
              </a:rPr>
              <a:t>ay</a:t>
            </a:r>
            <a:r>
              <a:rPr lang="en-US" sz="2700" b="1" noProof="1">
                <a:latin typeface="Consolas" pitchFamily="49" charset="0"/>
              </a:rPr>
              <a:t> ==</a:t>
            </a:r>
            <a:r>
              <a:rPr lang="bg-BG" sz="2700" b="1" noProof="1">
                <a:latin typeface="Consolas" pitchFamily="49" charset="0"/>
              </a:rPr>
              <a:t> </a:t>
            </a:r>
            <a:r>
              <a:rPr lang="en-US" sz="2700" b="1" noProof="1">
                <a:latin typeface="Consolas" pitchFamily="49" charset="0"/>
              </a:rPr>
              <a:t>"Monday"</a:t>
            </a:r>
            <a:r>
              <a:rPr lang="bg-BG" sz="2700" b="1" noProof="1">
                <a:latin typeface="Consolas" pitchFamily="49" charset="0"/>
              </a:rPr>
              <a:t>:</a:t>
            </a:r>
            <a:endParaRPr lang="en-US" sz="2700" b="1" noProof="1">
              <a:latin typeface="Consolas" pitchFamily="49" charset="0"/>
            </a:endParaRP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  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salary</a:t>
            </a:r>
            <a:r>
              <a:rPr lang="en-US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</a:t>
            </a:r>
            <a:r>
              <a:rPr lang="en-US" sz="2700" b="1" noProof="1">
                <a:latin typeface="Consolas" pitchFamily="49" charset="0"/>
              </a:rPr>
              <a:t>=</a:t>
            </a:r>
            <a:r>
              <a:rPr lang="bg-BG" sz="2700" b="1" noProof="1">
                <a:latin typeface="Consolas" pitchFamily="49" charset="0"/>
              </a:rPr>
              <a:t> 1000</a:t>
            </a:r>
            <a:endParaRPr lang="en-US" sz="2700" b="1" noProof="1">
              <a:latin typeface="Consolas" pitchFamily="49" charset="0"/>
            </a:endParaRP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print</a:t>
            </a:r>
            <a:r>
              <a:rPr lang="bg-BG" sz="2700" b="1" noProof="1">
                <a:latin typeface="Consolas" pitchFamily="49" charset="0"/>
              </a:rPr>
              <a:t>(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salary</a:t>
            </a:r>
            <a:r>
              <a:rPr lang="en-US" sz="2700" b="1" noProof="1">
                <a:latin typeface="Consolas" pitchFamily="49" charset="0"/>
              </a:rPr>
              <a:t>)</a:t>
            </a:r>
            <a:r>
              <a:rPr lang="en-US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 </a:t>
            </a:r>
            <a:r>
              <a:rPr lang="en-US" sz="2700" b="1" i="1" noProof="1">
                <a:solidFill>
                  <a:schemeClr val="accent2"/>
                </a:solidFill>
                <a:latin typeface="Consolas" pitchFamily="49" charset="0"/>
              </a:rPr>
              <a:t># Error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A8C9343-5587-4072-8011-3A1D49FD6CC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0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8236" y="1610812"/>
            <a:ext cx="11113508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b="1" dirty="0" smtClean="0">
                <a:solidFill>
                  <a:schemeClr val="bg2"/>
                </a:solidFill>
              </a:rPr>
              <a:t>Оператори</a:t>
            </a:r>
            <a:r>
              <a:rPr lang="bg-BG" sz="3200" dirty="0" smtClean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за </a:t>
            </a:r>
            <a:r>
              <a:rPr lang="bg-BG" sz="3200" b="1" dirty="0">
                <a:solidFill>
                  <a:schemeClr val="bg2"/>
                </a:solidFill>
              </a:rPr>
              <a:t>сравнение</a:t>
            </a:r>
          </a:p>
          <a:p>
            <a:r>
              <a:rPr lang="bg-BG" sz="3200" dirty="0">
                <a:solidFill>
                  <a:schemeClr val="bg2"/>
                </a:solidFill>
              </a:rPr>
              <a:t>Конструкции за проверка на условие –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if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и 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if-else</a:t>
            </a:r>
            <a:endParaRPr lang="bg-BG" sz="3200" b="1" dirty="0">
              <a:solidFill>
                <a:schemeClr val="accent1">
                  <a:lumMod val="60000"/>
                  <a:lumOff val="40000"/>
                </a:schemeClr>
              </a:solidFill>
              <a:latin typeface="Consolas" pitchFamily="49" charset="0"/>
            </a:endParaRPr>
          </a:p>
          <a:p>
            <a:r>
              <a:rPr lang="bg-BG" sz="3200" b="1" dirty="0">
                <a:solidFill>
                  <a:schemeClr val="bg2"/>
                </a:solidFill>
              </a:rPr>
              <a:t>Закръгляне</a:t>
            </a:r>
            <a:r>
              <a:rPr lang="bg-BG" sz="3200" dirty="0">
                <a:solidFill>
                  <a:schemeClr val="bg2"/>
                </a:solidFill>
              </a:rPr>
              <a:t> и </a:t>
            </a:r>
            <a:r>
              <a:rPr lang="bg-BG" sz="3200" b="1" dirty="0">
                <a:solidFill>
                  <a:schemeClr val="bg2"/>
                </a:solidFill>
              </a:rPr>
              <a:t>форматиране</a:t>
            </a:r>
            <a:endParaRPr lang="en-US" sz="3200" b="1" dirty="0">
              <a:solidFill>
                <a:schemeClr val="bg2"/>
              </a:solidFill>
            </a:endParaRPr>
          </a:p>
          <a:p>
            <a:r>
              <a:rPr lang="bg-BG" sz="3200" dirty="0">
                <a:solidFill>
                  <a:schemeClr val="bg2"/>
                </a:solidFill>
                <a:latin typeface="Calibri (Body)"/>
              </a:rPr>
              <a:t>Серии от </a:t>
            </a:r>
            <a:r>
              <a:rPr lang="bg-BG" sz="3200" dirty="0" smtClean="0">
                <a:solidFill>
                  <a:schemeClr val="bg2"/>
                </a:solidFill>
                <a:latin typeface="Calibri (Body)"/>
              </a:rPr>
              <a:t>проверки</a:t>
            </a:r>
            <a:endParaRPr lang="en-US" sz="3200" dirty="0" smtClean="0">
              <a:solidFill>
                <a:schemeClr val="bg2"/>
              </a:solidFill>
              <a:latin typeface="Calibri (Body)"/>
            </a:endParaRPr>
          </a:p>
          <a:p>
            <a:r>
              <a:rPr lang="bg-BG" sz="3200" dirty="0">
                <a:solidFill>
                  <a:schemeClr val="bg2"/>
                </a:solidFill>
              </a:rPr>
              <a:t>Дебъгване</a:t>
            </a:r>
            <a:endParaRPr lang="bg-BG" sz="3200" dirty="0" smtClean="0">
              <a:solidFill>
                <a:schemeClr val="bg2"/>
              </a:solidFill>
              <a:latin typeface="Calibri (Body)"/>
            </a:endParaRPr>
          </a:p>
          <a:p>
            <a:r>
              <a:rPr lang="bg-BG" sz="3200" b="1" dirty="0" smtClean="0">
                <a:solidFill>
                  <a:schemeClr val="bg2"/>
                </a:solidFill>
              </a:rPr>
              <a:t>Живот</a:t>
            </a:r>
            <a:r>
              <a:rPr lang="bg-BG" sz="3200" dirty="0" smtClean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на </a:t>
            </a:r>
            <a:r>
              <a:rPr lang="bg-BG" sz="3200" dirty="0" smtClean="0">
                <a:solidFill>
                  <a:schemeClr val="bg2"/>
                </a:solidFill>
              </a:rPr>
              <a:t>променливата</a:t>
            </a:r>
            <a:endParaRPr lang="bg-BG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300598" cy="5528766"/>
          </a:xfrm>
        </p:spPr>
        <p:txBody>
          <a:bodyPr/>
          <a:lstStyle/>
          <a:p>
            <a:r>
              <a:rPr lang="ru-RU" dirty="0" smtClean="0"/>
              <a:t>͏</a:t>
            </a:r>
            <a:r>
              <a:rPr lang="ru-RU" b="1" dirty="0" smtClean="0">
                <a:solidFill>
                  <a:schemeClr val="bg1"/>
                </a:solidFill>
              </a:rPr>
              <a:t>Линейният </a:t>
            </a:r>
            <a:r>
              <a:rPr lang="ru-RU" b="1" dirty="0">
                <a:solidFill>
                  <a:schemeClr val="bg1"/>
                </a:solidFill>
              </a:rPr>
              <a:t>алгоритъм </a:t>
            </a:r>
            <a:r>
              <a:rPr lang="ru-RU" dirty="0" smtClean="0"/>
              <a:t>– </a:t>
            </a:r>
            <a:r>
              <a:rPr lang="ru-RU" b="1" dirty="0"/>
              <a:t>последователност</a:t>
            </a:r>
            <a:r>
              <a:rPr lang="ru-RU" dirty="0"/>
              <a:t> от </a:t>
            </a:r>
            <a:r>
              <a:rPr lang="ru-RU" b="1" dirty="0"/>
              <a:t>действия</a:t>
            </a:r>
            <a:r>
              <a:rPr lang="ru-RU" dirty="0"/>
              <a:t>, които следват една </a:t>
            </a:r>
            <a:r>
              <a:rPr lang="ru-RU" dirty="0" smtClean="0"/>
              <a:t>линия</a:t>
            </a:r>
          </a:p>
          <a:p>
            <a:pPr lvl="1"/>
            <a:r>
              <a:rPr lang="ru-RU" dirty="0"/>
              <a:t>При него </a:t>
            </a:r>
            <a:r>
              <a:rPr lang="ru-RU" b="1" dirty="0"/>
              <a:t>няма условие </a:t>
            </a:r>
            <a:r>
              <a:rPr lang="ru-RU" dirty="0"/>
              <a:t>или </a:t>
            </a:r>
            <a:r>
              <a:rPr lang="ru-RU" b="1" dirty="0" smtClean="0"/>
              <a:t>разклонение</a:t>
            </a:r>
          </a:p>
          <a:p>
            <a:pPr lvl="1"/>
            <a:r>
              <a:rPr lang="ru-RU" dirty="0"/>
              <a:t>Ако в алгоритъма </a:t>
            </a:r>
            <a:r>
              <a:rPr lang="ru-RU" b="1" dirty="0"/>
              <a:t>липсва</a:t>
            </a:r>
            <a:r>
              <a:rPr lang="ru-RU" dirty="0"/>
              <a:t> думата "</a:t>
            </a:r>
            <a:r>
              <a:rPr lang="ru-RU" b="1" dirty="0"/>
              <a:t>ако</a:t>
            </a:r>
            <a:r>
              <a:rPr lang="ru-RU" dirty="0"/>
              <a:t>", вероятно е </a:t>
            </a:r>
            <a:r>
              <a:rPr lang="ru-RU" b="1" dirty="0">
                <a:solidFill>
                  <a:schemeClr val="bg1"/>
                </a:solidFill>
              </a:rPr>
              <a:t>линеен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Линеен алгоритъм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0821000" y="2192512"/>
            <a:ext cx="0" cy="34650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 bwMode="auto">
          <a:xfrm>
            <a:off x="7797788" y="1277508"/>
            <a:ext cx="2151180" cy="915004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Начало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Flowchart: Data 12"/>
          <p:cNvSpPr/>
          <p:nvPr/>
        </p:nvSpPr>
        <p:spPr bwMode="auto">
          <a:xfrm>
            <a:off x="7691427" y="2532165"/>
            <a:ext cx="2363902" cy="635892"/>
          </a:xfrm>
          <a:prstGeom prst="flowChartInputOutpu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b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703378" y="3507710"/>
            <a:ext cx="2340000" cy="63220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 = a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Flowchart: Data 14"/>
          <p:cNvSpPr/>
          <p:nvPr/>
        </p:nvSpPr>
        <p:spPr bwMode="auto">
          <a:xfrm>
            <a:off x="7691427" y="4479571"/>
            <a:ext cx="2363902" cy="634747"/>
          </a:xfrm>
          <a:prstGeom prst="flowChartInputOutpu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7793378" y="5453970"/>
            <a:ext cx="2160000" cy="922641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Край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8" name="Straight Arrow Connector 17"/>
          <p:cNvCxnSpPr>
            <a:stCxn id="12" idx="4"/>
            <a:endCxn id="13" idx="1"/>
          </p:cNvCxnSpPr>
          <p:nvPr/>
        </p:nvCxnSpPr>
        <p:spPr>
          <a:xfrm>
            <a:off x="8873378" y="2192512"/>
            <a:ext cx="0" cy="3396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4"/>
            <a:endCxn id="14" idx="0"/>
          </p:cNvCxnSpPr>
          <p:nvPr/>
        </p:nvCxnSpPr>
        <p:spPr>
          <a:xfrm>
            <a:off x="8873378" y="3168057"/>
            <a:ext cx="0" cy="3396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2"/>
            <a:endCxn id="15" idx="1"/>
          </p:cNvCxnSpPr>
          <p:nvPr/>
        </p:nvCxnSpPr>
        <p:spPr>
          <a:xfrm>
            <a:off x="8873378" y="4139918"/>
            <a:ext cx="0" cy="3396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4"/>
            <a:endCxn id="16" idx="0"/>
          </p:cNvCxnSpPr>
          <p:nvPr/>
        </p:nvCxnSpPr>
        <p:spPr>
          <a:xfrm>
            <a:off x="8873378" y="5114318"/>
            <a:ext cx="0" cy="3396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04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Scratch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Линеен алгоритъм – </a:t>
            </a:r>
            <a:r>
              <a:rPr lang="en-US" dirty="0"/>
              <a:t>Scratch </a:t>
            </a:r>
            <a:r>
              <a:rPr lang="bg-BG" dirty="0"/>
              <a:t>срещу </a:t>
            </a:r>
            <a:r>
              <a:rPr lang="en-US"/>
              <a:t>Python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00" y="1809000"/>
            <a:ext cx="4500000" cy="42631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09964" y="2079000"/>
            <a:ext cx="6237798" cy="2633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print("</a:t>
            </a:r>
            <a:r>
              <a:rPr lang="bg-BG" sz="2400" b="1" dirty="0" smtClean="0">
                <a:latin typeface="Consolas" panose="020B0609020204030204" pitchFamily="49" charset="0"/>
              </a:rPr>
              <a:t>Дай ми едно цяло число"</a:t>
            </a:r>
            <a:r>
              <a:rPr lang="en-US" sz="2400" b="1" dirty="0" smtClean="0">
                <a:latin typeface="Consolas" panose="020B0609020204030204" pitchFamily="49" charset="0"/>
              </a:rPr>
              <a:t>)</a:t>
            </a:r>
            <a:endParaRPr lang="bg-BG" sz="2400" b="1" dirty="0" smtClean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a </a:t>
            </a:r>
            <a:r>
              <a:rPr lang="en-US" sz="2400" b="1" dirty="0">
                <a:latin typeface="Consolas" panose="020B0609020204030204" pitchFamily="49" charset="0"/>
              </a:rPr>
              <a:t>= </a:t>
            </a:r>
            <a:r>
              <a:rPr lang="en-US" sz="2400" b="1" dirty="0" smtClean="0">
                <a:latin typeface="Consolas" panose="020B0609020204030204" pitchFamily="49" charset="0"/>
              </a:rPr>
              <a:t>int(input())</a:t>
            </a:r>
            <a:endParaRPr lang="bg-BG" sz="2400" b="1" dirty="0" smtClean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print("</a:t>
            </a:r>
            <a:r>
              <a:rPr lang="bg-BG" sz="2400" b="1" dirty="0">
                <a:latin typeface="Consolas" panose="020B0609020204030204" pitchFamily="49" charset="0"/>
              </a:rPr>
              <a:t>Дай ми </a:t>
            </a:r>
            <a:r>
              <a:rPr lang="bg-BG" sz="2400" b="1" dirty="0" smtClean="0">
                <a:latin typeface="Consolas" panose="020B0609020204030204" pitchFamily="49" charset="0"/>
              </a:rPr>
              <a:t>още едно </a:t>
            </a:r>
            <a:r>
              <a:rPr lang="bg-BG" sz="2400" b="1" dirty="0">
                <a:latin typeface="Consolas" panose="020B0609020204030204" pitchFamily="49" charset="0"/>
              </a:rPr>
              <a:t>цяло число"</a:t>
            </a:r>
            <a:r>
              <a:rPr lang="en-US" sz="2400" b="1" dirty="0" smtClean="0">
                <a:latin typeface="Consolas" panose="020B0609020204030204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b </a:t>
            </a:r>
            <a:r>
              <a:rPr lang="en-US" sz="2400" b="1" dirty="0">
                <a:latin typeface="Consolas" panose="020B0609020204030204" pitchFamily="49" charset="0"/>
              </a:rPr>
              <a:t>= </a:t>
            </a:r>
            <a:r>
              <a:rPr lang="en-US" sz="2400" b="1" dirty="0" smtClean="0">
                <a:latin typeface="Consolas" panose="020B0609020204030204" pitchFamily="49" charset="0"/>
              </a:rPr>
              <a:t>int(input())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result </a:t>
            </a:r>
            <a:r>
              <a:rPr lang="en-US" sz="2400" b="1" dirty="0">
                <a:latin typeface="Consolas" panose="020B0609020204030204" pitchFamily="49" charset="0"/>
              </a:rPr>
              <a:t>= a + </a:t>
            </a:r>
            <a:r>
              <a:rPr lang="en-US" sz="2400" b="1" dirty="0" smtClean="0">
                <a:latin typeface="Consolas" panose="020B0609020204030204" pitchFamily="49" charset="0"/>
              </a:rPr>
              <a:t>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print(result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031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Оператори за </a:t>
            </a:r>
            <a:r>
              <a:rPr lang="bg-BG" dirty="0" smtClean="0"/>
              <a:t>сравнение</a:t>
            </a:r>
            <a:endParaRPr lang="bg-BG" dirty="0"/>
          </a:p>
        </p:txBody>
      </p:sp>
      <p:sp>
        <p:nvSpPr>
          <p:cNvPr id="8" name="Title 7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Логически изрази и проверки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8B16A68-00FB-42E5-A129-006C168C797A}"/>
              </a:ext>
            </a:extLst>
          </p:cNvPr>
          <p:cNvSpPr txBox="1">
            <a:spLocks/>
          </p:cNvSpPr>
          <p:nvPr/>
        </p:nvSpPr>
        <p:spPr>
          <a:xfrm>
            <a:off x="4573665" y="15840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</p:spTree>
    <p:extLst>
      <p:ext uri="{BB962C8B-B14F-4D97-AF65-F5344CB8AC3E}">
        <p14:creationId xmlns:p14="http://schemas.microsoft.com/office/powerpoint/2010/main" val="114127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299388433"/>
              </p:ext>
            </p:extLst>
          </p:nvPr>
        </p:nvGraphicFramePr>
        <p:xfrm>
          <a:off x="2271000" y="1314000"/>
          <a:ext cx="9503572" cy="4876799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678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8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73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Работи за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352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kern="1200" noProof="0" dirty="0">
                          <a:effectLst/>
                        </a:rPr>
                        <a:t>Равенство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числа, дати, други сравними типове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kern="1200" noProof="0" dirty="0">
                          <a:effectLst/>
                        </a:rPr>
                        <a:t>Различно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kern="1200" noProof="0" dirty="0">
                          <a:effectLst/>
                        </a:rPr>
                        <a:t>По-голямо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kern="1200" noProof="0" dirty="0">
                          <a:effectLst/>
                        </a:rPr>
                        <a:t>По-голямо или равно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kern="1200" noProof="0" dirty="0">
                          <a:effectLst/>
                        </a:rPr>
                        <a:t>По-малко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kern="1200" noProof="0" dirty="0">
                          <a:effectLst/>
                        </a:rPr>
                        <a:t>По-малко или равно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E073710-0C2B-4A6B-B0A7-E1A4076404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07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F7F24-02DB-49BE-8061-8335A43E3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52876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В </a:t>
            </a:r>
            <a:r>
              <a:rPr lang="en-US" sz="3600" dirty="0"/>
              <a:t>програмирането можем да </a:t>
            </a:r>
            <a:r>
              <a:rPr lang="en-US" sz="3600" b="1" dirty="0"/>
              <a:t>сравняваме стойности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400" dirty="0"/>
              <a:t>Резултатът от </a:t>
            </a:r>
            <a:r>
              <a:rPr lang="en-US" sz="3400" b="1" dirty="0"/>
              <a:t>логическите изрази </a:t>
            </a:r>
            <a:r>
              <a:rPr lang="en-US" sz="3400" dirty="0"/>
              <a:t>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200" dirty="0"/>
              <a:t> </a:t>
            </a:r>
            <a:r>
              <a:rPr lang="en-US" sz="3400" dirty="0"/>
              <a:t>или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53C533D-090D-47AC-BE82-7A8FD9F698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56000" y="2619000"/>
            <a:ext cx="6255000" cy="3984461"/>
          </a:xfr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a = 5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b = 10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print(a &lt; b)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print(a &gt; 0)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print(a &gt; 100)   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print(a &lt; a)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print(a &lt;= 5)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print(b == 2 * a)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Сравняване</a:t>
            </a:r>
            <a:r>
              <a:rPr lang="en-US" dirty="0"/>
              <a:t> на </a:t>
            </a:r>
            <a:r>
              <a:rPr lang="en-US" dirty="0" err="1"/>
              <a:t>стойности</a:t>
            </a:r>
            <a:r>
              <a:rPr lang="en-US" dirty="0"/>
              <a:t> (1)</a:t>
            </a:r>
          </a:p>
        </p:txBody>
      </p:sp>
      <p:pic>
        <p:nvPicPr>
          <p:cNvPr id="14" name="Picture 2" descr="Ð ÐµÐ·ÑÐ»ÑÐ°Ñ Ñ Ð¸Ð·Ð¾Ð±ÑÐ°Ð¶ÐµÐ½Ð¸Ðµ Ð·Ð° true or false">
            <a:extLst>
              <a:ext uri="{FF2B5EF4-FFF2-40B4-BE49-F238E27FC236}">
                <a16:creationId xmlns:a16="http://schemas.microsoft.com/office/drawing/2014/main" id="{A731ED7A-0F0B-4E0A-86DE-15AF92E8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325" y="3429000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93E549F8-4CF8-42BF-9E06-AFBAC0728F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7C50AD-1F1D-4A98-B6B2-88B08D062A7F}"/>
              </a:ext>
            </a:extLst>
          </p:cNvPr>
          <p:cNvSpPr txBox="1"/>
          <p:nvPr/>
        </p:nvSpPr>
        <p:spPr>
          <a:xfrm>
            <a:off x="4656000" y="3654656"/>
            <a:ext cx="163362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2"/>
                </a:solidFill>
              </a:rPr>
              <a:t># 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DA7808-0FEF-4865-A3D0-B8AAACC438D2}"/>
              </a:ext>
            </a:extLst>
          </p:cNvPr>
          <p:cNvSpPr txBox="1"/>
          <p:nvPr/>
        </p:nvSpPr>
        <p:spPr>
          <a:xfrm>
            <a:off x="4656000" y="4126067"/>
            <a:ext cx="163362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2"/>
                </a:solidFill>
              </a:rPr>
              <a:t># 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881A1D-3553-42A6-9C19-1C06BB283849}"/>
              </a:ext>
            </a:extLst>
          </p:cNvPr>
          <p:cNvSpPr txBox="1"/>
          <p:nvPr/>
        </p:nvSpPr>
        <p:spPr>
          <a:xfrm>
            <a:off x="4656000" y="5097239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2"/>
                </a:solidFill>
              </a:rPr>
              <a:t># False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E1AA29-1A71-4C85-A803-9E18B36AFB2E}"/>
              </a:ext>
            </a:extLst>
          </p:cNvPr>
          <p:cNvSpPr txBox="1"/>
          <p:nvPr/>
        </p:nvSpPr>
        <p:spPr>
          <a:xfrm>
            <a:off x="4656000" y="4616234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2"/>
                </a:solidFill>
              </a:rPr>
              <a:t># False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B75A65-2BDF-4460-B668-BB7D7B986018}"/>
              </a:ext>
            </a:extLst>
          </p:cNvPr>
          <p:cNvSpPr txBox="1"/>
          <p:nvPr/>
        </p:nvSpPr>
        <p:spPr>
          <a:xfrm>
            <a:off x="4656000" y="5578245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2"/>
                </a:solidFill>
              </a:rPr>
              <a:t># True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9E8481-BE2B-4942-9059-F8C81C88B338}"/>
              </a:ext>
            </a:extLst>
          </p:cNvPr>
          <p:cNvSpPr txBox="1"/>
          <p:nvPr/>
        </p:nvSpPr>
        <p:spPr>
          <a:xfrm>
            <a:off x="4656000" y="6062526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2"/>
                </a:solidFill>
              </a:rPr>
              <a:t># True</a:t>
            </a:r>
          </a:p>
        </p:txBody>
      </p:sp>
    </p:spTree>
    <p:extLst>
      <p:ext uri="{BB962C8B-B14F-4D97-AF65-F5344CB8AC3E}">
        <p14:creationId xmlns:p14="http://schemas.microsoft.com/office/powerpoint/2010/main" val="105763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animBg="1"/>
      <p:bldP spid="7" grpId="0"/>
      <p:bldP spid="9" grpId="0"/>
      <p:bldP spid="10" grpId="0"/>
      <p:bldP spid="11" grpId="0"/>
      <p:bldP spid="12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AEC26F-700D-4331-BB98-0959B03F56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Сравняване на текст чрез </a:t>
            </a:r>
            <a:r>
              <a:rPr lang="en-US" sz="3600" b="1" dirty="0"/>
              <a:t>оператор за равенство </a:t>
            </a:r>
            <a:r>
              <a:rPr lang="en-US" sz="3400" dirty="0">
                <a:latin typeface="Consolas" pitchFamily="49" charset="0"/>
              </a:rPr>
              <a:t>(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==</a:t>
            </a:r>
            <a:r>
              <a:rPr lang="en-US" sz="3400" dirty="0">
                <a:latin typeface="Consolas" pitchFamily="49" charset="0"/>
              </a:rPr>
              <a:t>)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F81F0D03-2DEE-45D7-9878-6400209601CB}"/>
              </a:ext>
            </a:extLst>
          </p:cNvPr>
          <p:cNvSpPr txBox="1">
            <a:spLocks/>
          </p:cNvSpPr>
          <p:nvPr/>
        </p:nvSpPr>
        <p:spPr>
          <a:xfrm>
            <a:off x="838201" y="4501959"/>
            <a:ext cx="5486399" cy="17723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a = input()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b = input()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print(a == b)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99F69D-BF88-4EF8-9AFD-B4FF68F668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1" y="2015885"/>
            <a:ext cx="5486398" cy="1766931"/>
          </a:xfrm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a = '</a:t>
            </a:r>
            <a:r>
              <a:rPr lang="en-US" sz="2600" dirty="0" err="1"/>
              <a:t>Examplе</a:t>
            </a:r>
            <a:r>
              <a:rPr lang="en-US" sz="2600" dirty="0"/>
              <a:t>'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b = a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print(a == b)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Сравняване</a:t>
            </a:r>
            <a:r>
              <a:rPr lang="en-US" dirty="0"/>
              <a:t> на </a:t>
            </a:r>
            <a:r>
              <a:rPr lang="en-US" dirty="0" err="1"/>
              <a:t>стойности</a:t>
            </a:r>
            <a:r>
              <a:rPr lang="en-US" dirty="0"/>
              <a:t> (2) 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B950C23C-4046-4563-8617-FB879C22E55C}"/>
              </a:ext>
            </a:extLst>
          </p:cNvPr>
          <p:cNvSpPr txBox="1"/>
          <p:nvPr/>
        </p:nvSpPr>
        <p:spPr>
          <a:xfrm>
            <a:off x="4024235" y="3166909"/>
            <a:ext cx="1838986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700" noProof="1"/>
              <a:t> </a:t>
            </a:r>
            <a:r>
              <a:rPr lang="en-US" sz="2700" noProof="1">
                <a:solidFill>
                  <a:schemeClr val="accent2"/>
                </a:solidFill>
              </a:rPr>
              <a:t># True</a:t>
            </a:r>
            <a:endParaRPr lang="en-US" sz="2700" dirty="0">
              <a:solidFill>
                <a:schemeClr val="accent2"/>
              </a:solidFill>
            </a:endParaRPr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BDDC5848-02C2-4BFE-BBAA-BF6EC8871B03}"/>
              </a:ext>
            </a:extLst>
          </p:cNvPr>
          <p:cNvSpPr txBox="1"/>
          <p:nvPr/>
        </p:nvSpPr>
        <p:spPr>
          <a:xfrm>
            <a:off x="4249232" y="5649184"/>
            <a:ext cx="1846769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700" noProof="1">
                <a:solidFill>
                  <a:schemeClr val="accent2"/>
                </a:solidFill>
              </a:rPr>
              <a:t># True</a:t>
            </a:r>
            <a:endParaRPr lang="en-US" sz="2700" dirty="0">
              <a:solidFill>
                <a:schemeClr val="accent2"/>
              </a:solidFill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591BD126-273C-4B42-B4CC-C8C5BBD0D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3524" y="4000987"/>
            <a:ext cx="3058183" cy="971546"/>
          </a:xfrm>
          <a:prstGeom prst="wedgeRoundRectCallout">
            <a:avLst>
              <a:gd name="adj1" fmla="val -60903"/>
              <a:gd name="adj2" fmla="val 494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Въвеждане на еднаква стойност</a:t>
            </a:r>
          </a:p>
        </p:txBody>
      </p:sp>
      <p:pic>
        <p:nvPicPr>
          <p:cNvPr id="1026" name="Picture 2" descr="Image result for equality">
            <a:extLst>
              <a:ext uri="{FF2B5EF4-FFF2-40B4-BE49-F238E27FC236}">
                <a16:creationId xmlns:a16="http://schemas.microsoft.com/office/drawing/2014/main" id="{C014FAFA-2BE8-4E51-8012-ECB767C7B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1" y="3581400"/>
            <a:ext cx="2399295" cy="240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5FBCE40B-90A7-47F3-BD82-9E9151C96D1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93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/>
      <p:bldP spid="13" grpId="0"/>
      <p:bldP spid="16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78547a60-fe77-40a2-a8c9-bde463256757" Revision="1" Stencil="System.MyShapes" StencilVersion="1.0"/>
</Control>
</file>

<file path=customXml/itemProps1.xml><?xml version="1.0" encoding="utf-8"?>
<ds:datastoreItem xmlns:ds="http://schemas.openxmlformats.org/officeDocument/2006/customXml" ds:itemID="{02D3C180-A449-4DFB-9DCA-0EF1ECA410E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5668</TotalTime>
  <Words>1361</Words>
  <Application>Microsoft Office PowerPoint</Application>
  <PresentationFormat>Widescreen</PresentationFormat>
  <Paragraphs>308</Paragraphs>
  <Slides>38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맑은 고딕</vt:lpstr>
      <vt:lpstr>Arial</vt:lpstr>
      <vt:lpstr>Calibri</vt:lpstr>
      <vt:lpstr>Calibri (Body)</vt:lpstr>
      <vt:lpstr>Consolas</vt:lpstr>
      <vt:lpstr>Wingdings</vt:lpstr>
      <vt:lpstr>Wingdings 2</vt:lpstr>
      <vt:lpstr>SoftUni</vt:lpstr>
      <vt:lpstr>Реализиране на линеен и разклонен алгоритъм</vt:lpstr>
      <vt:lpstr>Съдържание</vt:lpstr>
      <vt:lpstr>͏Линеен алгоритъм</vt:lpstr>
      <vt:lpstr>Линеен алгоритъм</vt:lpstr>
      <vt:lpstr>Линеен алгоритъм – Scratch срещу Python </vt:lpstr>
      <vt:lpstr>Логически изрази и проверки</vt:lpstr>
      <vt:lpstr>Оператори за сравнение</vt:lpstr>
      <vt:lpstr>Сравняване на стойности (1)</vt:lpstr>
      <vt:lpstr>Сравняване на стойности (2) </vt:lpstr>
      <vt:lpstr>Булева променлива</vt:lpstr>
      <vt:lpstr>Булева променлива – пример</vt:lpstr>
      <vt:lpstr>Разклонен алгоритъм</vt:lpstr>
      <vt:lpstr>Прости проверки – if</vt:lpstr>
      <vt:lpstr>Отлична оценка – условие</vt:lpstr>
      <vt:lpstr>Отлична оценка – блок схема</vt:lpstr>
      <vt:lpstr>Отлична оценка – Scratch срещу Python</vt:lpstr>
      <vt:lpstr>Прости проверки – if-else</vt:lpstr>
      <vt:lpstr>Блок от код (1)</vt:lpstr>
      <vt:lpstr>Блок от код (2)</vt:lpstr>
      <vt:lpstr>Четно или нечетно число – условие</vt:lpstr>
      <vt:lpstr>Четно или нечетно – решение</vt:lpstr>
      <vt:lpstr>Закръгляне и форматиране</vt:lpstr>
      <vt:lpstr>Работа с числа</vt:lpstr>
      <vt:lpstr>Закръгляне и Форматиране</vt:lpstr>
      <vt:lpstr>͏Разлика между форматиране и закръгляне</vt:lpstr>
      <vt:lpstr>Дебъгване</vt:lpstr>
      <vt:lpstr>Дебъгване</vt:lpstr>
      <vt:lpstr>Дебъгване в Thonny</vt:lpstr>
      <vt:lpstr>Дебъгване – видео</vt:lpstr>
      <vt:lpstr>Серии от проверки</vt:lpstr>
      <vt:lpstr>Серии от проверки</vt:lpstr>
      <vt:lpstr>Серия от проверки – пример</vt:lpstr>
      <vt:lpstr>Живот на променлива</vt:lpstr>
      <vt:lpstr>Живот на променлива (1)</vt:lpstr>
      <vt:lpstr>Живот на променлива (2)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Реализиране на линеен и разклонен алгоритъм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1541</cp:revision>
  <dcterms:created xsi:type="dcterms:W3CDTF">2018-05-23T13:08:44Z</dcterms:created>
  <dcterms:modified xsi:type="dcterms:W3CDTF">2024-11-27T16:48:40Z</dcterms:modified>
  <cp:category/>
</cp:coreProperties>
</file>