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9" r:id="rId35"/>
    <p:sldId id="550" r:id="rId36"/>
    <p:sldId id="492" r:id="rId37"/>
    <p:sldId id="554" r:id="rId38"/>
    <p:sldId id="553" r:id="rId39"/>
    <p:sldId id="555" r:id="rId40"/>
    <p:sldId id="305" r:id="rId41"/>
    <p:sldId id="343" r:id="rId42"/>
    <p:sldId id="401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6" autoAdjust="0"/>
    <p:restoredTop sz="95215" autoAdjust="0"/>
  </p:normalViewPr>
  <p:slideViewPr>
    <p:cSldViewPr showGuides="1">
      <p:cViewPr varScale="1">
        <p:scale>
          <a:sx n="122" d="100"/>
          <a:sy n="122" d="100"/>
        </p:scale>
        <p:origin x="224" y="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27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648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is the concept of using </a:t>
            </a:r>
            <a:r>
              <a:rPr lang="en-US" b="1"/>
              <a:t>classes</a:t>
            </a:r>
            <a:r>
              <a:rPr lang="en-US"/>
              <a:t> and </a:t>
            </a:r>
            <a:r>
              <a:rPr lang="en-US" b="1"/>
              <a:t>objects</a:t>
            </a:r>
            <a:r>
              <a:rPr lang="bg-BG"/>
              <a:t> </a:t>
            </a:r>
            <a:r>
              <a:rPr lang="en-US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are sets of </a:t>
            </a:r>
            <a:r>
              <a:rPr lang="en-US" b="1"/>
              <a:t>data fields</a:t>
            </a:r>
            <a:r>
              <a:rPr lang="en-US"/>
              <a:t>, together with </a:t>
            </a:r>
            <a:r>
              <a:rPr lang="en-US" b="1"/>
              <a:t>methods </a:t>
            </a:r>
            <a:r>
              <a:rPr lang="en-US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define the </a:t>
            </a:r>
            <a:r>
              <a:rPr lang="en-US" b="1"/>
              <a:t>structure of information objects</a:t>
            </a:r>
            <a:r>
              <a:rPr lang="en-US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Objects </a:t>
            </a:r>
            <a:r>
              <a:rPr lang="en-US"/>
              <a:t>are </a:t>
            </a:r>
            <a:r>
              <a:rPr lang="en-US" b="1"/>
              <a:t>instances of the </a:t>
            </a:r>
            <a:r>
              <a:rPr lang="en-US"/>
              <a:t>classes</a:t>
            </a:r>
            <a:r>
              <a:rPr lang="bg-BG"/>
              <a:t>, </a:t>
            </a:r>
            <a:r>
              <a:rPr lang="en-US"/>
              <a:t>holding certain values in their data fields.</a:t>
            </a:r>
          </a:p>
          <a:p>
            <a:endParaRPr lang="en-US"/>
          </a:p>
          <a:p>
            <a:r>
              <a:rPr lang="en-US"/>
              <a:t>At the </a:t>
            </a:r>
            <a:r>
              <a:rPr lang="en-US" b="1"/>
              <a:t>example </a:t>
            </a:r>
            <a:r>
              <a:rPr lang="en-US"/>
              <a:t>we have a definition of the </a:t>
            </a:r>
            <a:r>
              <a:rPr lang="en-US" b="1"/>
              <a:t>class</a:t>
            </a:r>
            <a:r>
              <a:rPr lang="en-US"/>
              <a:t>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holds two </a:t>
            </a:r>
            <a:r>
              <a:rPr lang="en-US" b="1"/>
              <a:t>data fields</a:t>
            </a:r>
            <a:r>
              <a:rPr lang="en-US"/>
              <a:t>: </a:t>
            </a:r>
            <a:r>
              <a:rPr lang="en-US" b="1"/>
              <a:t>width</a:t>
            </a:r>
            <a:r>
              <a:rPr lang="en-US"/>
              <a:t> and </a:t>
            </a:r>
            <a:r>
              <a:rPr lang="en-US" b="1"/>
              <a:t>height</a:t>
            </a:r>
            <a:r>
              <a:rPr lang="en-US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defines a </a:t>
            </a:r>
            <a:r>
              <a:rPr lang="en-US" b="1"/>
              <a:t>method</a:t>
            </a:r>
            <a:r>
              <a:rPr lang="en-US"/>
              <a:t>, holding the code to </a:t>
            </a:r>
            <a:r>
              <a:rPr lang="en-US" b="1"/>
              <a:t>calculate the area</a:t>
            </a:r>
            <a:r>
              <a:rPr lang="en-US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This is the </a:t>
            </a:r>
            <a:r>
              <a:rPr lang="en-US" b="1"/>
              <a:t>class definition</a:t>
            </a:r>
            <a:r>
              <a:rPr lang="en-US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definitions of the </a:t>
            </a:r>
            <a:r>
              <a:rPr lang="en-US" b="1"/>
              <a:t>data fields</a:t>
            </a:r>
            <a:r>
              <a:rPr lang="en-US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</a:t>
            </a:r>
            <a:r>
              <a:rPr lang="en-US" b="1"/>
              <a:t>methods </a:t>
            </a:r>
            <a:r>
              <a:rPr lang="en-US"/>
              <a:t>of the class: the </a:t>
            </a:r>
            <a:r>
              <a:rPr lang="en-US" b="1"/>
              <a:t>operations</a:t>
            </a:r>
            <a:r>
              <a:rPr lang="en-US"/>
              <a:t> or </a:t>
            </a:r>
            <a:r>
              <a:rPr lang="en-US" b="1"/>
              <a:t>actions</a:t>
            </a:r>
            <a:r>
              <a:rPr lang="en-US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And now we have </a:t>
            </a:r>
            <a:r>
              <a:rPr lang="en-US" b="1"/>
              <a:t>several objects </a:t>
            </a:r>
            <a:r>
              <a:rPr lang="en-US"/>
              <a:t>of this class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first object</a:t>
            </a:r>
            <a:r>
              <a:rPr lang="en-US"/>
              <a:t> is a rectangle of </a:t>
            </a:r>
            <a:r>
              <a:rPr lang="en-US" b="1"/>
              <a:t>width 5 </a:t>
            </a:r>
            <a:r>
              <a:rPr lang="en-US"/>
              <a:t>and </a:t>
            </a:r>
            <a:r>
              <a:rPr lang="en-US" b="1"/>
              <a:t>height 6</a:t>
            </a: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6 </a:t>
            </a:r>
            <a:r>
              <a:rPr lang="en-US"/>
              <a:t>and </a:t>
            </a:r>
            <a:r>
              <a:rPr lang="en-US" b="1"/>
              <a:t>height 4</a:t>
            </a:r>
            <a:r>
              <a:rPr lang="en-US"/>
              <a:t>.</a:t>
            </a:r>
            <a:endParaRPr lang="bg-BG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Some 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7 </a:t>
            </a:r>
            <a:r>
              <a:rPr lang="en-US"/>
              <a:t>and </a:t>
            </a:r>
            <a:r>
              <a:rPr lang="en-US" b="1"/>
              <a:t>height 3</a:t>
            </a:r>
            <a:r>
              <a:rPr lang="en-US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have one </a:t>
            </a:r>
            <a:r>
              <a:rPr lang="en-US" b="1"/>
              <a:t>class "Rectangle" </a:t>
            </a:r>
            <a:r>
              <a:rPr lang="en-US"/>
              <a:t>and </a:t>
            </a:r>
            <a:r>
              <a:rPr lang="en-US" b="1"/>
              <a:t>3 objects </a:t>
            </a:r>
            <a:r>
              <a:rPr lang="en-US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It defines the </a:t>
            </a:r>
            <a:r>
              <a:rPr lang="en-US" b="1"/>
              <a:t>data fields </a:t>
            </a:r>
            <a:r>
              <a:rPr lang="en-US"/>
              <a:t>and </a:t>
            </a:r>
            <a:r>
              <a:rPr lang="en-US" b="1"/>
              <a:t>methods</a:t>
            </a:r>
            <a:r>
              <a:rPr lang="bg-BG"/>
              <a:t> </a:t>
            </a:r>
            <a:r>
              <a:rPr lang="en-US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Classes don't hold data. They hold </a:t>
            </a:r>
            <a:r>
              <a:rPr lang="en-US" b="1"/>
              <a:t>data definitions</a:t>
            </a:r>
            <a:r>
              <a:rPr lang="en-US" b="0"/>
              <a:t> and </a:t>
            </a:r>
            <a:r>
              <a:rPr lang="en-US" b="1"/>
              <a:t>operation definitions</a:t>
            </a:r>
            <a:r>
              <a:rPr lang="en-US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Objects hold values </a:t>
            </a:r>
            <a:r>
              <a:rPr lang="en-US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of class "Rectangle" </a:t>
            </a:r>
            <a:r>
              <a:rPr lang="en-US" b="1"/>
              <a:t>hold data </a:t>
            </a:r>
            <a:r>
              <a:rPr lang="en-US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are </a:t>
            </a:r>
            <a:r>
              <a:rPr lang="en-US" b="1"/>
              <a:t>information structures</a:t>
            </a:r>
            <a:r>
              <a:rPr lang="en-US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/>
              <a:t>Classes and objects </a:t>
            </a:r>
            <a:r>
              <a:rPr lang="en-US" b="0"/>
              <a:t>are the building blocks of the </a:t>
            </a: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Създайте файл за класа:</a:t>
            </a:r>
            <a:r>
              <a:rPr lang="en-US" sz="3200"/>
              <a:t> </a:t>
            </a:r>
            <a:r>
              <a:rPr lang="en-US" sz="3200">
                <a:sym typeface="Wingdings" panose="05000000000000000000" pitchFamily="2" charset="2"/>
              </a:rPr>
              <a:t>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 </a:t>
            </a:r>
            <a:r>
              <a:rPr lang="bg-BG" sz="3200">
                <a:sym typeface="Wingdings" panose="05000000000000000000" pitchFamily="2" charset="2"/>
              </a:rPr>
              <a:t>или:</a:t>
            </a:r>
            <a:br>
              <a:rPr lang="bg-BG" sz="3200">
                <a:sym typeface="Wingdings" panose="05000000000000000000" pitchFamily="2" charset="2"/>
              </a:rPr>
            </a:br>
            <a:r>
              <a:rPr lang="bg-BG" sz="320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/>
              <a:t>[</a:t>
            </a:r>
            <a:r>
              <a:rPr lang="en-US" sz="3200" b="1">
                <a:solidFill>
                  <a:schemeClr val="bg1"/>
                </a:solidFill>
              </a:rPr>
              <a:t>Add</a:t>
            </a:r>
            <a:r>
              <a:rPr lang="en-US" sz="3200"/>
              <a:t>]</a:t>
            </a:r>
            <a:r>
              <a:rPr lang="en-US" sz="3200">
                <a:sym typeface="Wingdings" panose="05000000000000000000" pitchFamily="2" charset="2"/>
              </a:rPr>
              <a:t>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 err="1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TPMF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bankaccount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intcalc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-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Променливата пази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/>
              <a:t>Декларирането на променлива създава </a:t>
            </a:r>
            <a:r>
              <a:rPr lang="bg-BG" sz="3200" b="1">
                <a:solidFill>
                  <a:schemeClr val="bg1"/>
                </a:solidFill>
              </a:rPr>
              <a:t>референция</a:t>
            </a:r>
            <a:r>
              <a:rPr lang="en-GB" sz="3200"/>
              <a:t> </a:t>
            </a:r>
            <a:r>
              <a:rPr lang="bg-BG" sz="3200"/>
              <a:t>в стека</a:t>
            </a:r>
            <a:endParaRPr lang="en-GB" sz="3200"/>
          </a:p>
          <a:p>
            <a:r>
              <a:rPr lang="bg-BG" sz="3200"/>
              <a:t>Ключовата дума</a:t>
            </a:r>
            <a:r>
              <a:rPr lang="en-GB" sz="3200"/>
              <a:t> new </a:t>
            </a:r>
            <a:r>
              <a:rPr lang="bg-BG" sz="3200"/>
              <a:t>заделя място</a:t>
            </a:r>
            <a:r>
              <a:rPr lang="en-GB" sz="3200"/>
              <a:t> </a:t>
            </a:r>
            <a:r>
              <a:rPr lang="bg-BG" sz="3200"/>
              <a:t>в динамичната памет (</a:t>
            </a:r>
            <a:r>
              <a:rPr lang="en-US" sz="3200" b="1">
                <a:solidFill>
                  <a:schemeClr val="bg1"/>
                </a:solidFill>
              </a:rPr>
              <a:t>heap</a:t>
            </a:r>
            <a:r>
              <a:rPr lang="en-US" sz="3200"/>
              <a:t>)</a:t>
            </a:r>
            <a:endParaRPr lang="en-GB" sz="32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Референция към обекта</a:t>
            </a:r>
            <a:endParaRPr lang="en-GB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29340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3880087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Heap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Stack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/>
                  <a:t>object</a:t>
                </a:r>
                <a:endParaRPr lang="en-US" sz="2399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>
                    <a:solidFill>
                      <a:srgbClr val="FFFFFF"/>
                    </a:solidFill>
                  </a:rPr>
                  <a:t>0</a:t>
                </a:r>
                <a:endParaRPr lang="en-GB" sz="2399" b="1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>
                    <a:solidFill>
                      <a:srgbClr val="FFFFFF"/>
                    </a:solidFill>
                  </a:rPr>
                  <a:t> = 0</a:t>
                </a:r>
                <a:endParaRPr lang="en-US" sz="2399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/>
              <a:t> </a:t>
            </a:r>
            <a:r>
              <a:rPr lang="bg-BG" sz="3100"/>
              <a:t>(ООП) е концепция за моделиране на ситуации от реалния живот чрез </a:t>
            </a:r>
            <a:r>
              <a:rPr lang="bg-BG" sz="3100" b="1">
                <a:solidFill>
                  <a:schemeClr val="bg1"/>
                </a:solidFill>
              </a:rPr>
              <a:t>класове</a:t>
            </a:r>
            <a:r>
              <a:rPr lang="en-US" sz="3100"/>
              <a:t> </a:t>
            </a:r>
            <a:r>
              <a:rPr lang="bg-BG" sz="3100"/>
              <a:t>и</a:t>
            </a:r>
            <a:r>
              <a:rPr lang="en-US" sz="3100"/>
              <a:t> </a:t>
            </a:r>
            <a:r>
              <a:rPr lang="bg-BG" sz="3100" b="1">
                <a:solidFill>
                  <a:schemeClr val="bg1"/>
                </a:solidFill>
              </a:rPr>
              <a:t>обекти</a:t>
            </a:r>
            <a:endParaRPr lang="en-US" sz="3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>
                <a:solidFill>
                  <a:schemeClr val="bg1"/>
                </a:solidFill>
              </a:rPr>
              <a:t>class</a:t>
            </a:r>
            <a:r>
              <a:rPr lang="en-US" sz="2399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CalcArea() {</a:t>
            </a:r>
            <a:br>
              <a:rPr lang="en-US" sz="2399">
                <a:solidFill>
                  <a:schemeClr val="tx1"/>
                </a:solidFill>
              </a:rPr>
            </a:br>
            <a:r>
              <a:rPr lang="en-US" sz="2399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}</a:t>
            </a:r>
            <a:endParaRPr lang="en-US" sz="2399" baseline="-25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Съхраняване на данни в клас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>
                <a:solidFill>
                  <a:schemeClr val="bg1"/>
                </a:solidFill>
              </a:rPr>
              <a:t>CalcArea</a:t>
            </a:r>
            <a:r>
              <a:rPr lang="en-US" sz="2599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/>
              <a:t>Полетата на класа имат </a:t>
            </a:r>
            <a:r>
              <a:rPr lang="bg-BG" sz="3397" b="1">
                <a:solidFill>
                  <a:schemeClr val="bg1"/>
                </a:solidFill>
              </a:rPr>
              <a:t>тип</a:t>
            </a:r>
            <a:r>
              <a:rPr lang="en-US" sz="3397"/>
              <a:t> </a:t>
            </a:r>
            <a:r>
              <a:rPr lang="bg-BG" sz="3397"/>
              <a:t>и</a:t>
            </a:r>
            <a:r>
              <a:rPr lang="en-US" sz="3397"/>
              <a:t> </a:t>
            </a:r>
            <a:r>
              <a:rPr lang="bg-BG" sz="3397" b="1">
                <a:solidFill>
                  <a:schemeClr val="bg1"/>
                </a:solidFill>
              </a:rPr>
              <a:t>име</a:t>
            </a:r>
            <a:endParaRPr lang="en-US" sz="3397" b="1">
              <a:solidFill>
                <a:schemeClr val="bg1"/>
              </a:solidFill>
            </a:endParaRPr>
          </a:p>
          <a:p>
            <a:pPr indent="-356509"/>
            <a:r>
              <a:rPr lang="bg-BG" sz="3397"/>
              <a:t>Модификаторите определят достъпността (видимостта)</a:t>
            </a: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90334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71750"/>
              <a:gd name="adj2" fmla="val -70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/>
              <a:t>Използват се, за да се създадат </a:t>
            </a:r>
            <a:r>
              <a:rPr lang="en-US" sz="3600" b="1">
                <a:solidFill>
                  <a:schemeClr val="bg1"/>
                </a:solidFill>
              </a:rPr>
              <a:t>accessor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mutator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(</a:t>
            </a:r>
            <a:r>
              <a:rPr lang="en-US" sz="3600" b="1">
                <a:solidFill>
                  <a:schemeClr val="bg1"/>
                </a:solidFill>
              </a:rPr>
              <a:t>getter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setter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 </a:t>
            </a:r>
            <a:r>
              <a:rPr lang="bg-BG"/>
              <a:t>Кола</a:t>
            </a:r>
            <a:endParaRPr lang="en-US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accent2"/>
                </a:solidFill>
              </a:rPr>
              <a:t>// TODO: </a:t>
            </a:r>
            <a:r>
              <a:rPr lang="bg-BG" sz="2399" i="1">
                <a:solidFill>
                  <a:schemeClr val="accent2"/>
                </a:solidFill>
              </a:rPr>
              <a:t>Добавете </a:t>
            </a:r>
            <a:r>
              <a:rPr lang="en-GB" sz="2399" i="1">
                <a:solidFill>
                  <a:schemeClr val="accent2"/>
                </a:solidFill>
              </a:rPr>
              <a:t>Getter </a:t>
            </a:r>
            <a:r>
              <a:rPr lang="bg-BG" sz="2399" i="1">
                <a:solidFill>
                  <a:schemeClr val="accent2"/>
                </a:solidFill>
              </a:rPr>
              <a:t>и</a:t>
            </a:r>
            <a:r>
              <a:rPr lang="en-GB" sz="2399" i="1">
                <a:solidFill>
                  <a:schemeClr val="accent2"/>
                </a:solidFill>
              </a:rPr>
              <a:t> Setter</a:t>
            </a:r>
            <a:r>
              <a:rPr lang="bg-BG" sz="2399" i="1">
                <a:solidFill>
                  <a:schemeClr val="accent2"/>
                </a:solidFill>
              </a:rPr>
              <a:t> за модела и годината</a:t>
            </a:r>
            <a:endParaRPr lang="en-GB" sz="2399" i="1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 </a:t>
            </a:r>
            <a:r>
              <a:rPr lang="en-US" sz="1799" u="sng">
                <a:hlinkClick r:id="rId3"/>
              </a:rPr>
              <a:t>https://judge.softuni.bg/Contests/Practice/Index/3161#0</a:t>
            </a:r>
            <a:endParaRPr lang="en-US" sz="1799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Методи, параметри и връщана стойност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Width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  <a:endParaRPr lang="en-US" sz="27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   </a:t>
            </a:r>
            <a:r>
              <a:rPr lang="en-US" sz="2799">
                <a:solidFill>
                  <a:schemeClr val="tx1"/>
                </a:solidFill>
              </a:rPr>
              <a:t>int area =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.Width *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/>
              <a:t>Съхраняват</a:t>
            </a:r>
            <a:r>
              <a:rPr lang="en-US" sz="3600"/>
              <a:t> </a:t>
            </a:r>
            <a:r>
              <a:rPr lang="bg-BG" sz="3600" b="1">
                <a:solidFill>
                  <a:schemeClr val="bg1"/>
                </a:solidFill>
              </a:rPr>
              <a:t>изпълним код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</a:t>
            </a:r>
            <a:r>
              <a:rPr lang="bg-BG"/>
              <a:t> Разширение на класа </a:t>
            </a:r>
            <a:r>
              <a:rPr lang="en-US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>
                <a:solidFill>
                  <a:schemeClr val="accent2"/>
                </a:solidFill>
              </a:rPr>
              <a:t>// </a:t>
            </a:r>
            <a:r>
              <a:rPr lang="en-GB" sz="2399">
                <a:solidFill>
                  <a:schemeClr val="accent2"/>
                </a:solidFill>
              </a:rPr>
              <a:t>TODO:</a:t>
            </a:r>
            <a:r>
              <a:rPr lang="en-GB" sz="2399" i="1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>
                <a:solidFill>
                  <a:schemeClr val="tx1"/>
                </a:solidFill>
              </a:rPr>
              <a:t>private </a:t>
            </a:r>
            <a:r>
              <a:rPr lang="en-GB" sz="2399">
                <a:solidFill>
                  <a:schemeClr val="bg1"/>
                </a:solidFill>
              </a:rPr>
              <a:t>double</a:t>
            </a:r>
            <a:r>
              <a:rPr lang="en-GB" sz="2399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>
                <a:solidFill>
                  <a:schemeClr val="tx1"/>
                </a:solidFill>
              </a:rPr>
              <a:t>private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>
                <a:solidFill>
                  <a:schemeClr val="accent2"/>
                </a:solidFill>
              </a:rPr>
              <a:t>// </a:t>
            </a:r>
            <a:r>
              <a:rPr lang="en-GB" sz="2399">
                <a:solidFill>
                  <a:schemeClr val="accent2"/>
                </a:solidFill>
              </a:rPr>
              <a:t>TODO:</a:t>
            </a:r>
            <a:r>
              <a:rPr lang="en-GB" sz="2399" i="1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public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public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(2)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(3)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string WhoAmI</a:t>
            </a:r>
            <a:r>
              <a:rPr lang="en-US" sz="2399"/>
              <a:t>()</a:t>
            </a:r>
          </a:p>
          <a:p>
            <a:r>
              <a:rPr lang="en-US" sz="2399"/>
              <a:t>{</a:t>
            </a:r>
          </a:p>
          <a:p>
            <a:r>
              <a:rPr lang="en-US" sz="2399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return sb.ToString();</a:t>
            </a:r>
          </a:p>
          <a:p>
            <a:r>
              <a:rPr lang="en-US" sz="2399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</a:t>
            </a:r>
            <a:r>
              <a:rPr lang="bg-BG" sz="1799"/>
              <a:t> </a:t>
            </a:r>
            <a:r>
              <a:rPr lang="en-US" sz="1799">
                <a:hlinkClick r:id="rId2"/>
              </a:rPr>
              <a:t>https://judge.softuni.bg/Contests/Practice/Index/3161#1</a:t>
            </a:r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обект? Какво е клас?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Конструктори и вериги от конструктори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Когато </a:t>
            </a:r>
            <a:r>
              <a:rPr lang="bg-BG" sz="3000" b="1">
                <a:solidFill>
                  <a:schemeClr val="bg1"/>
                </a:solidFill>
              </a:rPr>
              <a:t>конструкторът</a:t>
            </a:r>
            <a:r>
              <a:rPr lang="bg-BG" sz="3000"/>
              <a:t> е извикан</a:t>
            </a:r>
            <a:r>
              <a:rPr lang="en-GB" sz="3000"/>
              <a:t>, </a:t>
            </a:r>
            <a:r>
              <a:rPr lang="bg-BG" sz="3000"/>
              <a:t>създава </a:t>
            </a: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bg-BG" sz="3000"/>
              <a:t> на класа и обикновено инициализира неговите членове</a:t>
            </a:r>
            <a:endParaRPr lang="en-GB" sz="3000"/>
          </a:p>
          <a:p>
            <a:r>
              <a:rPr lang="bg-BG" sz="3000"/>
              <a:t>Класовете в </a:t>
            </a:r>
            <a:r>
              <a:rPr lang="en-GB" sz="3000"/>
              <a:t>C# </a:t>
            </a:r>
            <a:r>
              <a:rPr lang="bg-BG" sz="3000"/>
              <a:t>се инициализират с </a:t>
            </a:r>
            <a:r>
              <a:rPr lang="bg-BG" sz="3000" b="1">
                <a:solidFill>
                  <a:schemeClr val="bg1"/>
                </a:solidFill>
              </a:rPr>
              <a:t>ключовата дума</a:t>
            </a:r>
            <a:r>
              <a:rPr lang="en-GB" sz="3000" b="1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  <a:r>
              <a:rPr lang="bg-BG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sz="3600" b="1">
                <a:solidFill>
                  <a:schemeClr val="bg1"/>
                </a:solidFill>
              </a:rPr>
              <a:t>множество</a:t>
            </a:r>
            <a:r>
              <a:rPr lang="bg-BG"/>
              <a:t> конструктори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/>
              <a:t> </a:t>
            </a:r>
            <a:r>
              <a:rPr lang="en-US" sz="2499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</a:t>
            </a:r>
            <a:r>
              <a:rPr lang="en-US" sz="2499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08054" y="3960371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/>
              <a:t>Единият конструктор може да извика другия (</a:t>
            </a:r>
            <a:r>
              <a:rPr lang="en-US" b="1">
                <a:solidFill>
                  <a:schemeClr val="bg1"/>
                </a:solidFill>
              </a:rPr>
              <a:t>constructor chaining</a:t>
            </a:r>
            <a:r>
              <a:rPr lang="en-US"/>
              <a:t>)</a:t>
            </a:r>
            <a:endParaRPr lang="en-GB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>
                <a:solidFill>
                  <a:schemeClr val="bg1"/>
                </a:solidFill>
              </a:rPr>
              <a:t>Person()</a:t>
            </a:r>
            <a:r>
              <a:rPr lang="en-US" sz="2499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Person(string name) : </a:t>
            </a:r>
            <a:r>
              <a:rPr lang="en-US" sz="2499">
                <a:solidFill>
                  <a:schemeClr val="bg1"/>
                </a:solidFill>
              </a:rPr>
              <a:t>this()</a:t>
            </a:r>
            <a:br>
              <a:rPr lang="bg-BG" sz="2499">
                <a:solidFill>
                  <a:schemeClr val="bg1"/>
                </a:solidFill>
              </a:rPr>
            </a:br>
            <a:r>
              <a:rPr lang="bg-BG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Как да използваме </a:t>
            </a:r>
            <a:r>
              <a:rPr lang="en-US" b="1"/>
              <a:t>List&lt;T&gt;</a:t>
            </a:r>
            <a:r>
              <a:rPr lang="bg-BG"/>
              <a:t>?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Списъци от обекти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0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1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2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3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4</a:t>
              </a:r>
              <a:endParaRPr lang="en-US" sz="2999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обекти: </a:t>
            </a:r>
            <a:r>
              <a:rPr lang="en-US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/>
              <a:t>: </a:t>
            </a:r>
            <a:r>
              <a:rPr lang="bg-BG"/>
              <a:t>списък от обекти от даден тип </a:t>
            </a:r>
            <a:r>
              <a:rPr lang="en-US" b="1">
                <a:solidFill>
                  <a:schemeClr val="bg1"/>
                </a:solidFill>
              </a:rPr>
              <a:t>T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Create a list of strings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</a:rPr>
              <a:t>List&lt;string&gt;</a:t>
            </a:r>
            <a:r>
              <a:rPr lang="en-US" sz="2400">
                <a:solidFill>
                  <a:schemeClr val="tx1"/>
                </a:solidFill>
              </a:rPr>
              <a:t> names = </a:t>
            </a:r>
            <a:r>
              <a:rPr lang="en-US" sz="2400">
                <a:solidFill>
                  <a:schemeClr val="bg1"/>
                </a:solidFill>
              </a:rPr>
              <a:t>new List&lt;string&gt;()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"Peter"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"Maria"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"George"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>
                <a:solidFill>
                  <a:schemeClr val="accent2"/>
                </a:solidFill>
              </a:rPr>
            </a:br>
            <a:r>
              <a:rPr lang="en-US" sz="2400" i="1">
                <a:solidFill>
                  <a:schemeClr val="accent2"/>
                </a:solidFill>
              </a:rPr>
              <a:t>// Enumerate and print the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6811506" y="342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Maria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George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0</a:t>
              </a:r>
              <a:endParaRPr lang="en-US" sz="2999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1</a:t>
              </a:r>
              <a:endParaRPr lang="en-US" sz="2999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2</a:t>
              </a:r>
              <a:endParaRPr lang="en-US" sz="2999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Printing a list using a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/>
              <a:t>-loop: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Output: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Create a list of rectangles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Delete / insert a few elements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RemoveAt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Insert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rects.Count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#{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Width: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Height: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Color: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 </a:t>
            </a:r>
            <a:r>
              <a:rPr lang="bg-BG" sz="2800" b="1">
                <a:solidFill>
                  <a:schemeClr val="bg1"/>
                </a:solidFill>
              </a:rPr>
              <a:t>Обектът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съдържа</a:t>
            </a:r>
            <a:r>
              <a:rPr lang="en-US" sz="2800"/>
              <a:t> </a:t>
            </a:r>
            <a:r>
              <a:rPr lang="bg-BG" sz="2800"/>
              <a:t>поредица от именувани стойности.</a:t>
            </a:r>
            <a:endParaRPr lang="en-US" sz="280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Например обект за рожден ден съдържа  </a:t>
            </a:r>
            <a:r>
              <a:rPr lang="bg-BG" sz="2800" b="1">
                <a:solidFill>
                  <a:schemeClr val="bg1"/>
                </a:solidFill>
              </a:rPr>
              <a:t>ден</a:t>
            </a:r>
            <a:r>
              <a:rPr lang="bg-BG" sz="2800"/>
              <a:t>,</a:t>
            </a:r>
            <a:r>
              <a:rPr lang="bg-BG" sz="2800" b="1">
                <a:solidFill>
                  <a:schemeClr val="bg1"/>
                </a:solidFill>
              </a:rPr>
              <a:t> месец </a:t>
            </a:r>
            <a:r>
              <a:rPr lang="bg-BG" sz="2800"/>
              <a:t>и</a:t>
            </a:r>
            <a:r>
              <a:rPr lang="bg-BG" sz="2800" b="1">
                <a:solidFill>
                  <a:schemeClr val="bg1"/>
                </a:solidFill>
              </a:rPr>
              <a:t> година.</a:t>
            </a:r>
            <a:endParaRPr lang="en-US" sz="2800" b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Създаване</a:t>
            </a:r>
            <a:r>
              <a:rPr lang="en-US" sz="2800"/>
              <a:t> </a:t>
            </a:r>
            <a:r>
              <a:rPr lang="bg-BG" sz="2800"/>
              <a:t>на обект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за</a:t>
            </a:r>
            <a:r>
              <a:rPr lang="bg-BG" sz="2800" b="1">
                <a:solidFill>
                  <a:schemeClr val="bg1"/>
                </a:solidFill>
              </a:rPr>
              <a:t> рожден ден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2800"/>
              <a:t>:</a:t>
            </a:r>
            <a:endParaRPr 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Операторът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създава нов обект</a:t>
            </a:r>
            <a:r>
              <a:rPr lang="en-US" sz="2399" b="1">
                <a:solidFill>
                  <a:srgbClr val="FFFFFF"/>
                </a:solidFill>
              </a:rPr>
              <a:t> (</a:t>
            </a:r>
            <a:r>
              <a:rPr lang="bg-BG" sz="2399" b="1" err="1">
                <a:solidFill>
                  <a:srgbClr val="FFFFFF"/>
                </a:solidFill>
              </a:rPr>
              <a:t>безтипов</a:t>
            </a:r>
            <a:r>
              <a:rPr lang="en-US" sz="2399" b="1">
                <a:solidFill>
                  <a:srgbClr val="FFFFFF"/>
                </a:solidFill>
              </a:rPr>
              <a:t>)</a:t>
            </a:r>
            <a:endParaRPr lang="bg-BG" sz="2399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Създаваме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обект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// Print the list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дефинират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 обектите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Обектите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са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900">
                <a:solidFill>
                  <a:schemeClr val="bg2"/>
                </a:solidFill>
              </a:rPr>
              <a:t>.NET Core </a:t>
            </a:r>
            <a:r>
              <a:rPr lang="bg-BG" sz="3900">
                <a:solidFill>
                  <a:schemeClr val="bg2"/>
                </a:solidFill>
              </a:rPr>
              <a:t>предоставя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задават структура за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на обекти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имат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 други членове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>
                <a:solidFill>
                  <a:schemeClr val="bg2"/>
                </a:solidFill>
              </a:rPr>
              <a:t>при създаване на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>
                <a:solidFill>
                  <a:schemeClr val="bg2"/>
                </a:solidFill>
              </a:rPr>
              <a:t>на обекта</a:t>
            </a:r>
            <a:endParaRPr lang="en-US" sz="3600" b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/>
              <a:t>Създаването на обект от дефиниран клас се нарича </a:t>
            </a:r>
            <a:r>
              <a:rPr lang="bg-BG" sz="3599" b="1" err="1">
                <a:solidFill>
                  <a:schemeClr val="bg1"/>
                </a:solidFill>
              </a:rPr>
              <a:t>инстанциране</a:t>
            </a:r>
            <a:endParaRPr lang="en-GB" sz="3599" b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</a:rPr>
              <a:t>Инстанцията</a:t>
            </a:r>
            <a:r>
              <a:rPr lang="en-GB" sz="3599"/>
              <a:t> </a:t>
            </a:r>
            <a:r>
              <a:rPr lang="bg-BG" sz="3599"/>
              <a:t>е самият обект</a:t>
            </a:r>
            <a:r>
              <a:rPr lang="en-GB" sz="3599"/>
              <a:t>, </a:t>
            </a:r>
            <a:r>
              <a:rPr lang="bg-BG" sz="3599"/>
              <a:t>който се създава по време на изпълнение (</a:t>
            </a:r>
            <a:r>
              <a:rPr lang="en-US" sz="3599"/>
              <a:t>runtime)</a:t>
            </a:r>
            <a:endParaRPr lang="en-GB" sz="3599"/>
          </a:p>
          <a:p>
            <a:pPr>
              <a:lnSpc>
                <a:spcPct val="100000"/>
              </a:lnSpc>
            </a:pPr>
            <a:r>
              <a:rPr lang="bg-BG" sz="3599"/>
              <a:t>Всички инстанции имат еднакво </a:t>
            </a:r>
            <a:r>
              <a:rPr lang="bg-BG" sz="3599" b="1">
                <a:solidFill>
                  <a:schemeClr val="bg1"/>
                </a:solidFill>
              </a:rPr>
              <a:t>поведение</a:t>
            </a:r>
            <a:r>
              <a:rPr lang="en-GB" sz="3599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 и класове - примери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3460</Words>
  <Application>Microsoft Macintosh PowerPoint</Application>
  <PresentationFormat>Widescreen</PresentationFormat>
  <Paragraphs>583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Printing Lists On the Console</vt:lpstr>
      <vt:lpstr>Списък от правоъгълници – пример </vt:lpstr>
      <vt:lpstr>Списък от правоъгълници – пример </vt:lpstr>
      <vt:lpstr>Сортиране на списък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187</cp:revision>
  <dcterms:created xsi:type="dcterms:W3CDTF">2018-05-23T13:08:44Z</dcterms:created>
  <dcterms:modified xsi:type="dcterms:W3CDTF">2022-12-21T17:59:47Z</dcterms:modified>
  <cp:category>programming;education;software engineering;software development</cp:category>
</cp:coreProperties>
</file>