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19"/>
  </p:notesMasterIdLst>
  <p:handoutMasterIdLst>
    <p:handoutMasterId r:id="rId20"/>
  </p:handoutMasterIdLst>
  <p:sldIdLst>
    <p:sldId id="503" r:id="rId5"/>
    <p:sldId id="276" r:id="rId6"/>
    <p:sldId id="511" r:id="rId7"/>
    <p:sldId id="523" r:id="rId8"/>
    <p:sldId id="524" r:id="rId9"/>
    <p:sldId id="525" r:id="rId10"/>
    <p:sldId id="528" r:id="rId11"/>
    <p:sldId id="529" r:id="rId12"/>
    <p:sldId id="530" r:id="rId13"/>
    <p:sldId id="526" r:id="rId14"/>
    <p:sldId id="527" r:id="rId15"/>
    <p:sldId id="349" r:id="rId16"/>
    <p:sldId id="256" r:id="rId17"/>
    <p:sldId id="49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Създаване на заявки" id="{38DA17AB-1282-4FCF-9672-5F337FE4BDBF}">
          <p14:sldIdLst>
            <p14:sldId id="564"/>
          </p14:sldIdLst>
        </p14:section>
        <p14:section name="Параметрични заявки" id="{5C957BC3-F877-4967-BCD3-D2910A2B945A}">
          <p14:sldIdLst>
            <p14:sldId id="555"/>
            <p14:sldId id="557"/>
            <p14:sldId id="556"/>
            <p14:sldId id="558"/>
            <p14:sldId id="559"/>
            <p14:sldId id="560"/>
            <p14:sldId id="561"/>
            <p14:sldId id="563"/>
            <p14:sldId id="562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</p14:sldIdLst>
        </p14:section>
        <p14:section name="Отчети" id="{CF6DE255-DE62-3F4D-BEA9-53FA8816802D}">
          <p14:sldIdLst>
            <p14:sldId id="548"/>
            <p14:sldId id="549"/>
            <p14:sldId id="550"/>
            <p14:sldId id="551"/>
            <p14:sldId id="552"/>
            <p14:sldId id="553"/>
            <p14:sldId id="55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4CFDB-CF88-1219-AD43-F7E139E82EFC}" v="2" dt="2023-09-11T09:03:49.362"/>
    <p1510:client id="{8C622133-F734-D538-02AF-C19A7D768329}" v="7" dt="2023-09-11T09:35:04.5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9" autoAdjust="0"/>
    <p:restoredTop sz="94673" autoAdjust="0"/>
  </p:normalViewPr>
  <p:slideViewPr>
    <p:cSldViewPr>
      <p:cViewPr varScale="1">
        <p:scale>
          <a:sx n="80" d="100"/>
          <a:sy n="80" d="100"/>
        </p:scale>
        <p:origin x="-144" y="-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17189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59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ncK" userId="S::synck@students.softuni.bg::749d5e03-af8d-4c83-a4f2-6242e87d533f" providerId="AD" clId="Web-{8C622133-F734-D538-02AF-C19A7D768329}"/>
    <pc:docChg chg="addSld modSld addSection modSection">
      <pc:chgData name="SyncK" userId="S::synck@students.softuni.bg::749d5e03-af8d-4c83-a4f2-6242e87d533f" providerId="AD" clId="Web-{8C622133-F734-D538-02AF-C19A7D768329}" dt="2023-09-11T09:35:02.306" v="5" actId="20577"/>
      <pc:docMkLst>
        <pc:docMk/>
      </pc:docMkLst>
      <pc:sldChg chg="modSp new">
        <pc:chgData name="SyncK" userId="S::synck@students.softuni.bg::749d5e03-af8d-4c83-a4f2-6242e87d533f" providerId="AD" clId="Web-{8C622133-F734-D538-02AF-C19A7D768329}" dt="2023-09-11T09:35:02.306" v="5" actId="20577"/>
        <pc:sldMkLst>
          <pc:docMk/>
          <pc:sldMk cId="1901361000" sldId="564"/>
        </pc:sldMkLst>
        <pc:spChg chg="mod">
          <ac:chgData name="SyncK" userId="S::synck@students.softuni.bg::749d5e03-af8d-4c83-a4f2-6242e87d533f" providerId="AD" clId="Web-{8C622133-F734-D538-02AF-C19A7D768329}" dt="2023-09-11T09:35:02.306" v="5" actId="20577"/>
          <ac:spMkLst>
            <pc:docMk/>
            <pc:sldMk cId="1901361000" sldId="564"/>
            <ac:spMk id="3" creationId="{A38DA596-A3EF-3093-44A7-7FA576A4B930}"/>
          </ac:spMkLst>
        </pc:spChg>
      </pc:sldChg>
    </pc:docChg>
  </pc:docChgLst>
  <pc:docChgLst>
    <pc:chgData name="SyncK" userId="S::synck@students.softuni.bg::749d5e03-af8d-4c83-a4f2-6242e87d533f" providerId="AD" clId="Web-{17D4CFDB-CF88-1219-AD43-F7E139E82EFC}"/>
    <pc:docChg chg="addSection modSection">
      <pc:chgData name="SyncK" userId="S::synck@students.softuni.bg::749d5e03-af8d-4c83-a4f2-6242e87d533f" providerId="AD" clId="Web-{17D4CFDB-CF88-1219-AD43-F7E139E82EFC}" dt="2023-09-11T09:03:49.362" v="1"/>
      <pc:docMkLst>
        <pc:docMk/>
      </pc:docMkLst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15.9.2023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13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15.9.2023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6" r:id="rId15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42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5" Type="http://schemas.openxmlformats.org/officeDocument/2006/relationships/image" Target="../media/image44.png"/><Relationship Id="rId10" Type="http://schemas.openxmlformats.org/officeDocument/2006/relationships/image" Target="../media/image60.sv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 smtClean="0"/>
              <a:t>Генериране на </a:t>
            </a:r>
            <a:r>
              <a:rPr lang="en-US" dirty="0" smtClean="0"/>
              <a:t>Entity Framework </a:t>
            </a:r>
            <a:r>
              <a:rPr lang="bg-BG" dirty="0" smtClean="0"/>
              <a:t>модел </a:t>
            </a:r>
            <a:r>
              <a:rPr lang="ru-RU" dirty="0" smtClean="0"/>
              <a:t>по SQL Server база </a:t>
            </a:r>
            <a:r>
              <a:rPr lang="ru-RU" dirty="0" smtClean="0"/>
              <a:t>данни. </a:t>
            </a:r>
            <a:r>
              <a:rPr lang="en-US" dirty="0" smtClean="0"/>
              <a:t>CRUD </a:t>
            </a:r>
            <a:r>
              <a:rPr lang="bg-BG" dirty="0" smtClean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Връзка между </a:t>
            </a:r>
            <a:r>
              <a:rPr lang="en-US" sz="4400" dirty="0" smtClean="0"/>
              <a:t>C# </a:t>
            </a:r>
            <a:r>
              <a:rPr lang="bg-BG" sz="4400" dirty="0" smtClean="0"/>
              <a:t>и база данни</a:t>
            </a:r>
            <a:endParaRPr lang="bg-BG" sz="4400" dirty="0"/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4686300" y="2590800"/>
            <a:ext cx="2819400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5410200"/>
            <a:ext cx="10961783" cy="768084"/>
          </a:xfrm>
        </p:spPr>
        <p:txBody>
          <a:bodyPr/>
          <a:lstStyle/>
          <a:p>
            <a:r>
              <a:rPr lang="ru-RU" b="0" dirty="0" smtClean="0"/>
              <a:t>Генериране на EF модел по SQL Server база данни</a:t>
            </a:r>
            <a:br>
              <a:rPr lang="ru-RU" b="0" dirty="0" smtClean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 smtClean="0"/>
              <a:t>Src</a:t>
            </a:r>
            <a:r>
              <a:rPr lang="en-US" dirty="0" smtClean="0"/>
              <a:t>: </a:t>
            </a:r>
            <a:r>
              <a:rPr lang="en-US" b="1" dirty="0" smtClean="0"/>
              <a:t>https://learn.microsoft.com/en-us/ef/core/managing-schemas/scaffolding/#tabpanel_2_vs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ORM</a:t>
            </a:r>
            <a:r>
              <a:rPr lang="en-US" sz="3500" dirty="0" smtClean="0"/>
              <a:t> </a:t>
            </a:r>
            <a:r>
              <a:rPr lang="bg-BG" sz="3500" dirty="0" smtClean="0"/>
              <a:t>технологии</a:t>
            </a:r>
            <a:endParaRPr lang="en-US" sz="3500" dirty="0" smtClean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Entity Framework Core</a:t>
            </a:r>
            <a:endParaRPr lang="en-US" sz="3500" dirty="0" smtClean="0"/>
          </a:p>
          <a:p>
            <a:r>
              <a:rPr lang="bg-BG" sz="3500" dirty="0" smtClean="0"/>
              <a:t>Генериране на </a:t>
            </a:r>
            <a:r>
              <a:rPr lang="en-US" sz="3500" b="1" dirty="0" smtClean="0">
                <a:solidFill>
                  <a:schemeClr val="bg1"/>
                </a:solidFill>
              </a:rPr>
              <a:t>EF</a:t>
            </a:r>
            <a:r>
              <a:rPr lang="en-US" sz="3500" dirty="0" smtClean="0"/>
              <a:t> </a:t>
            </a:r>
            <a:r>
              <a:rPr lang="bg-BG" sz="3500" dirty="0" smtClean="0"/>
              <a:t>модел по </a:t>
            </a:r>
            <a:r>
              <a:rPr lang="en-US" sz="3500" b="1" dirty="0" smtClean="0">
                <a:solidFill>
                  <a:schemeClr val="bg1"/>
                </a:solidFill>
              </a:rPr>
              <a:t>SQL Server </a:t>
            </a:r>
            <a:r>
              <a:rPr lang="bg-BG" sz="3500" dirty="0" smtClean="0"/>
              <a:t>база </a:t>
            </a:r>
            <a:r>
              <a:rPr lang="bg-BG" sz="3500" dirty="0" smtClean="0"/>
              <a:t>данни</a:t>
            </a:r>
          </a:p>
          <a:p>
            <a:r>
              <a:rPr lang="en-US" sz="3500" dirty="0" smtClean="0"/>
              <a:t>͏</a:t>
            </a:r>
            <a:r>
              <a:rPr lang="en-US" sz="3500" b="1" dirty="0" smtClean="0">
                <a:solidFill>
                  <a:schemeClr val="bg1"/>
                </a:solidFill>
              </a:rPr>
              <a:t>CRUD</a:t>
            </a:r>
            <a:r>
              <a:rPr lang="en-US" sz="3500" dirty="0" smtClean="0"/>
              <a:t> </a:t>
            </a:r>
            <a:r>
              <a:rPr lang="bg-BG" sz="3500" dirty="0" smtClean="0"/>
              <a:t>операции върху </a:t>
            </a:r>
            <a:r>
              <a:rPr lang="en-US" sz="3500" b="1" dirty="0" smtClean="0">
                <a:solidFill>
                  <a:schemeClr val="bg1"/>
                </a:solidFill>
              </a:rPr>
              <a:t>EF </a:t>
            </a:r>
            <a:r>
              <a:rPr lang="en-US" sz="3500" b="1" dirty="0" smtClean="0">
                <a:solidFill>
                  <a:schemeClr val="bg1"/>
                </a:solidFill>
              </a:rPr>
              <a:t>DbContext</a:t>
            </a:r>
            <a:endParaRPr lang="en-US" sz="3500" b="1" dirty="0" smtClean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Работа с данни във вид на обект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bg-BG" dirty="0" smtClean="0"/>
              <a:t>технологии</a:t>
            </a:r>
            <a:endParaRPr lang="en-US" dirty="0"/>
          </a:p>
        </p:txBody>
      </p:sp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 smtClean="0"/>
              <a:t>Програмен </a:t>
            </a:r>
            <a:r>
              <a:rPr lang="ru-RU" b="1" dirty="0" smtClean="0">
                <a:solidFill>
                  <a:schemeClr val="bg1"/>
                </a:solidFill>
              </a:rPr>
              <a:t>подход</a:t>
            </a:r>
            <a:endParaRPr lang="ru-RU" dirty="0" smtClean="0"/>
          </a:p>
          <a:p>
            <a:pPr lvl="1"/>
            <a:r>
              <a:rPr lang="ru-RU" dirty="0" smtClean="0"/>
              <a:t>Използва се за </a:t>
            </a:r>
            <a:r>
              <a:rPr lang="ru-RU" b="1" dirty="0" smtClean="0">
                <a:solidFill>
                  <a:schemeClr val="bg1"/>
                </a:solidFill>
              </a:rPr>
              <a:t>упростяване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връзката</a:t>
            </a:r>
            <a:r>
              <a:rPr lang="ru-RU" dirty="0" smtClean="0"/>
              <a:t> между </a:t>
            </a:r>
            <a:r>
              <a:rPr lang="ru-RU" b="1" dirty="0" smtClean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релационните бази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ru-RU" dirty="0" smtClean="0"/>
          </a:p>
          <a:p>
            <a:r>
              <a:rPr lang="ru-RU" dirty="0" smtClean="0"/>
              <a:t>Позволява на </a:t>
            </a:r>
            <a:r>
              <a:rPr lang="ru-RU" b="1" dirty="0" smtClean="0">
                <a:solidFill>
                  <a:schemeClr val="bg1"/>
                </a:solidFill>
              </a:rPr>
              <a:t>разработчиците</a:t>
            </a:r>
            <a:r>
              <a:rPr lang="ru-RU" dirty="0" smtClean="0"/>
              <a:t> работа с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във вид на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endParaRPr lang="ru-RU" dirty="0" smtClean="0"/>
          </a:p>
          <a:p>
            <a:pPr lvl="1"/>
            <a:r>
              <a:rPr lang="ru-RU" dirty="0" smtClean="0"/>
              <a:t>Те са </a:t>
            </a:r>
            <a:r>
              <a:rPr lang="ru-RU" b="1" dirty="0" smtClean="0">
                <a:solidFill>
                  <a:schemeClr val="bg1"/>
                </a:solidFill>
              </a:rPr>
              <a:t>по-близки</a:t>
            </a:r>
            <a:r>
              <a:rPr lang="ru-RU" dirty="0" smtClean="0"/>
              <a:t> </a:t>
            </a:r>
            <a:r>
              <a:rPr lang="ru-RU" dirty="0" smtClean="0"/>
              <a:t>до </a:t>
            </a:r>
            <a:r>
              <a:rPr lang="ru-RU" b="1" dirty="0" smtClean="0">
                <a:solidFill>
                  <a:schemeClr val="bg1"/>
                </a:solidFill>
              </a:rPr>
              <a:t>техния код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</a:t>
            </a:r>
            <a:r>
              <a:rPr lang="en-US" dirty="0" smtClean="0"/>
              <a:t>Object-Relational Mapping?</a:t>
            </a:r>
            <a:endParaRPr lang="en-US" dirty="0"/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Основни </a:t>
            </a:r>
            <a:r>
              <a:rPr lang="bg-BG" b="1" dirty="0" smtClean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Обектно-релационно</a:t>
            </a:r>
            <a:r>
              <a:rPr lang="bg-BG" dirty="0" smtClean="0"/>
              <a:t> </a:t>
            </a:r>
            <a:r>
              <a:rPr lang="bg-BG" dirty="0" smtClean="0"/>
              <a:t>съответствие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Превръщане на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r>
              <a:rPr lang="ru-RU" dirty="0" smtClean="0"/>
              <a:t> към </a:t>
            </a:r>
            <a:r>
              <a:rPr lang="ru-RU" b="1" dirty="0" smtClean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Заявки</a:t>
            </a:r>
            <a:r>
              <a:rPr lang="bg-BG" dirty="0" smtClean="0"/>
              <a:t> и </a:t>
            </a:r>
            <a:r>
              <a:rPr lang="bg-BG" b="1" dirty="0" smtClean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 smtClean="0"/>
              <a:t>Популярни </a:t>
            </a:r>
            <a:r>
              <a:rPr lang="en-US" b="1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ф</a:t>
            </a:r>
            <a:r>
              <a:rPr lang="bg-BG" b="1" dirty="0" smtClean="0">
                <a:solidFill>
                  <a:schemeClr val="bg1"/>
                </a:solidFill>
              </a:rPr>
              <a:t>реймуърки</a:t>
            </a:r>
            <a:r>
              <a:rPr lang="bg-BG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SQLAlchemy</a:t>
            </a:r>
            <a:r>
              <a:rPr lang="en-US" dirty="0" smtClean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Entity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Framework</a:t>
            </a:r>
            <a:r>
              <a:rPr lang="en-US" dirty="0" smtClean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Hibernate</a:t>
            </a:r>
            <a:r>
              <a:rPr lang="en-US" dirty="0" smtClean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Django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ORM</a:t>
            </a:r>
            <a:r>
              <a:rPr lang="en-US" dirty="0" smtClean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</a:t>
            </a:r>
            <a:r>
              <a:rPr lang="bg-BG" dirty="0" smtClean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4648200" y="40386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5486400" y="44958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4648200" y="52578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95800" y="60198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086600" y="2514600"/>
            <a:ext cx="4719691" cy="24003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Работа с база данни чрез </a:t>
            </a:r>
            <a:r>
              <a:rPr lang="en-US" dirty="0" smtClean="0"/>
              <a:t>C# </a:t>
            </a:r>
            <a:r>
              <a:rPr lang="bg-BG" dirty="0" smtClean="0"/>
              <a:t>обекти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Entity Framework Core</a:t>
            </a:r>
            <a:endParaRPr lang="en-US" dirty="0"/>
          </a:p>
        </p:txBody>
      </p:sp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95862" y="1447800"/>
            <a:ext cx="2200276" cy="22002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С </a:t>
            </a:r>
            <a:r>
              <a:rPr lang="ru-RU" b="1" dirty="0" smtClean="0">
                <a:solidFill>
                  <a:schemeClr val="bg1"/>
                </a:solidFill>
              </a:rPr>
              <a:t>EF Core </a:t>
            </a:r>
            <a:r>
              <a:rPr lang="ru-RU" dirty="0" smtClean="0"/>
              <a:t>достъпът до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се извършва с помощта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 smtClean="0"/>
              <a:t>Състои се от </a:t>
            </a:r>
            <a:r>
              <a:rPr lang="ru-RU" b="1" dirty="0" smtClean="0">
                <a:solidFill>
                  <a:schemeClr val="bg1"/>
                </a:solidFill>
              </a:rPr>
              <a:t>класове обекти </a:t>
            </a:r>
            <a:r>
              <a:rPr lang="ru-RU" dirty="0" smtClean="0"/>
              <a:t>и </a:t>
            </a:r>
            <a:r>
              <a:rPr lang="ru-RU" b="1" dirty="0" smtClean="0">
                <a:solidFill>
                  <a:schemeClr val="bg1"/>
                </a:solidFill>
              </a:rPr>
              <a:t>контекстен обект</a:t>
            </a:r>
            <a:r>
              <a:rPr lang="ru-RU" dirty="0" smtClean="0"/>
              <a:t>, който представлява </a:t>
            </a:r>
            <a:r>
              <a:rPr lang="ru-RU" b="1" dirty="0" smtClean="0">
                <a:solidFill>
                  <a:schemeClr val="bg1"/>
                </a:solidFill>
              </a:rPr>
              <a:t>сесия с базата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ru-RU" b="1" dirty="0" smtClean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Контекстният обект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chemeClr val="bg1"/>
                </a:solidFill>
              </a:rPr>
              <a:t>DbContext</a:t>
            </a:r>
            <a:r>
              <a:rPr lang="en-US" dirty="0" smtClean="0"/>
              <a:t>)</a:t>
            </a:r>
            <a:r>
              <a:rPr lang="ru-RU" dirty="0" smtClean="0"/>
              <a:t> </a:t>
            </a:r>
            <a:r>
              <a:rPr lang="ru-RU" dirty="0" smtClean="0"/>
              <a:t>позволява </a:t>
            </a:r>
            <a:r>
              <a:rPr lang="ru-RU" b="1" dirty="0" smtClean="0">
                <a:solidFill>
                  <a:schemeClr val="bg1"/>
                </a:solidFill>
              </a:rPr>
              <a:t>заявки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записване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Моделът</a:t>
            </a:r>
            <a:r>
              <a:rPr lang="en-US" dirty="0" smtClean="0"/>
              <a:t>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EF</a:t>
            </a:r>
            <a:r>
              <a:rPr lang="bg-BG" dirty="0" smtClean="0"/>
              <a:t> </a:t>
            </a:r>
            <a:r>
              <a:rPr lang="bg-BG" dirty="0" smtClean="0"/>
              <a:t>поддържа </a:t>
            </a:r>
            <a:r>
              <a:rPr lang="bg-BG" dirty="0" smtClean="0"/>
              <a:t>следните </a:t>
            </a:r>
            <a:r>
              <a:rPr lang="bg-BG" b="1" dirty="0" smtClean="0">
                <a:solidFill>
                  <a:schemeClr val="bg1"/>
                </a:solidFill>
              </a:rPr>
              <a:t>подходи</a:t>
            </a:r>
            <a:r>
              <a:rPr lang="bg-BG" dirty="0" smtClean="0"/>
              <a:t> за разработване на </a:t>
            </a:r>
            <a:r>
              <a:rPr lang="bg-BG" b="1" dirty="0" smtClean="0">
                <a:solidFill>
                  <a:schemeClr val="bg1"/>
                </a:solidFill>
              </a:rPr>
              <a:t>модели</a:t>
            </a:r>
            <a:r>
              <a:rPr lang="bg-BG" dirty="0" smtClean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Генериране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 </a:t>
            </a:r>
            <a:r>
              <a:rPr lang="ru-RU" dirty="0" smtClean="0"/>
              <a:t>от </a:t>
            </a:r>
            <a:r>
              <a:rPr lang="ru-RU" b="1" dirty="0" smtClean="0">
                <a:solidFill>
                  <a:schemeClr val="bg1"/>
                </a:solidFill>
              </a:rPr>
              <a:t>съществуваща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база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Ръчно</a:t>
            </a:r>
            <a:r>
              <a:rPr lang="ru-RU" dirty="0" smtClean="0"/>
              <a:t> </a:t>
            </a:r>
            <a:r>
              <a:rPr lang="ru-RU" dirty="0" smtClean="0"/>
              <a:t>създаване на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, който да </a:t>
            </a:r>
            <a:r>
              <a:rPr lang="ru-RU" b="1" dirty="0" smtClean="0">
                <a:solidFill>
                  <a:schemeClr val="bg1"/>
                </a:solidFill>
              </a:rPr>
              <a:t>съответства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базата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 smtClean="0"/>
              <a:t>След като бъде създаден </a:t>
            </a:r>
            <a:r>
              <a:rPr lang="ru-RU" b="1" dirty="0" smtClean="0">
                <a:solidFill>
                  <a:schemeClr val="bg1"/>
                </a:solidFill>
              </a:rPr>
              <a:t>модел</a:t>
            </a:r>
            <a:r>
              <a:rPr lang="ru-RU" dirty="0" smtClean="0"/>
              <a:t>, </a:t>
            </a:r>
            <a:r>
              <a:rPr lang="ru-RU" dirty="0" smtClean="0"/>
              <a:t>можете да използвате </a:t>
            </a:r>
            <a:r>
              <a:rPr lang="ru-RU" b="1" dirty="0" smtClean="0">
                <a:solidFill>
                  <a:schemeClr val="bg1"/>
                </a:solidFill>
              </a:rPr>
              <a:t>EF миграции</a:t>
            </a:r>
            <a:r>
              <a:rPr lang="ru-RU" dirty="0" smtClean="0"/>
              <a:t>, </a:t>
            </a:r>
            <a:r>
              <a:rPr lang="ru-RU" dirty="0" smtClean="0"/>
              <a:t>за да </a:t>
            </a:r>
            <a:r>
              <a:rPr lang="ru-RU" b="1" dirty="0" smtClean="0">
                <a:solidFill>
                  <a:schemeClr val="bg1"/>
                </a:solidFill>
              </a:rPr>
              <a:t>създадете</a:t>
            </a:r>
            <a:r>
              <a:rPr lang="ru-RU" dirty="0" smtClean="0"/>
              <a:t> база </a:t>
            </a:r>
            <a:r>
              <a:rPr lang="ru-RU" dirty="0" smtClean="0"/>
              <a:t>данни от </a:t>
            </a:r>
            <a:r>
              <a:rPr lang="ru-RU" b="1" dirty="0" smtClean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Миграциите</a:t>
            </a:r>
            <a:r>
              <a:rPr lang="ru-RU" dirty="0" smtClean="0"/>
              <a:t> </a:t>
            </a:r>
            <a:r>
              <a:rPr lang="ru-RU" dirty="0" smtClean="0"/>
              <a:t>позволяват </a:t>
            </a:r>
            <a:r>
              <a:rPr lang="ru-RU" b="1" dirty="0" smtClean="0">
                <a:solidFill>
                  <a:schemeClr val="bg1"/>
                </a:solidFill>
              </a:rPr>
              <a:t>базата данни</a:t>
            </a:r>
            <a:r>
              <a:rPr lang="ru-RU" dirty="0" smtClean="0"/>
              <a:t> </a:t>
            </a:r>
            <a:r>
              <a:rPr lang="ru-RU" dirty="0" smtClean="0"/>
              <a:t>да се </a:t>
            </a:r>
            <a:r>
              <a:rPr lang="ru-RU" b="1" dirty="0" smtClean="0">
                <a:solidFill>
                  <a:schemeClr val="bg1"/>
                </a:solidFill>
              </a:rPr>
              <a:t>променя</a:t>
            </a:r>
            <a:r>
              <a:rPr lang="ru-RU" dirty="0" smtClean="0"/>
              <a:t> </a:t>
            </a:r>
            <a:r>
              <a:rPr lang="ru-RU" dirty="0" smtClean="0"/>
              <a:t>при </a:t>
            </a:r>
            <a:r>
              <a:rPr lang="ru-RU" b="1" dirty="0" smtClean="0">
                <a:solidFill>
                  <a:schemeClr val="bg1"/>
                </a:solidFill>
              </a:rPr>
              <a:t>модифициране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Моделът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Инстанциите</a:t>
            </a:r>
            <a:r>
              <a:rPr lang="ru-RU" dirty="0" smtClean="0"/>
              <a:t> на </a:t>
            </a:r>
            <a:r>
              <a:rPr lang="ru-RU" b="1" dirty="0" smtClean="0">
                <a:solidFill>
                  <a:schemeClr val="bg1"/>
                </a:solidFill>
              </a:rPr>
              <a:t>класовете </a:t>
            </a:r>
            <a:r>
              <a:rPr lang="ru-RU" b="1" dirty="0" smtClean="0">
                <a:solidFill>
                  <a:schemeClr val="bg1"/>
                </a:solidFill>
              </a:rPr>
              <a:t>обекти</a:t>
            </a:r>
            <a:r>
              <a:rPr lang="ru-RU" dirty="0" smtClean="0"/>
              <a:t> се </a:t>
            </a:r>
            <a:r>
              <a:rPr lang="ru-RU" b="1" dirty="0" smtClean="0">
                <a:solidFill>
                  <a:schemeClr val="bg1"/>
                </a:solidFill>
              </a:rPr>
              <a:t>извличат</a:t>
            </a:r>
            <a:r>
              <a:rPr lang="ru-RU" dirty="0" smtClean="0"/>
              <a:t> от </a:t>
            </a:r>
            <a:r>
              <a:rPr lang="ru-RU" b="1" dirty="0" smtClean="0">
                <a:solidFill>
                  <a:schemeClr val="bg1"/>
                </a:solidFill>
              </a:rPr>
              <a:t>базата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  <a:r>
              <a:rPr lang="ru-RU" dirty="0" smtClean="0"/>
              <a:t> с помощта на </a:t>
            </a:r>
            <a:r>
              <a:rPr lang="ru-RU" b="1" dirty="0" smtClean="0">
                <a:solidFill>
                  <a:schemeClr val="bg1"/>
                </a:solidFill>
              </a:rPr>
              <a:t>LINQ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 smtClean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 err="1" smtClean="0">
                <a:solidFill>
                  <a:schemeClr val="bg1"/>
                </a:solidFill>
              </a:rPr>
              <a:t>Src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b="1" dirty="0" smtClean="0"/>
              <a:t>https://learn.microsoft.com/en-us/ef/core/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Заявки</a:t>
            </a:r>
            <a:endParaRPr 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2667000"/>
            <a:ext cx="4754418" cy="22098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18076</TotalTime>
  <Words>438</Words>
  <Application>Microsoft Office PowerPoint</Application>
  <PresentationFormat>Custom</PresentationFormat>
  <Paragraphs>76</Paragraphs>
  <Slides>14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Моделът (1)</vt:lpstr>
      <vt:lpstr>Моделът (2)</vt:lpstr>
      <vt:lpstr>Заявки</vt:lpstr>
      <vt:lpstr>Генериране на EF модел по SQL Server база данни </vt:lpstr>
      <vt:lpstr>Slide 11</vt:lpstr>
      <vt:lpstr>Обобщение</vt:lpstr>
      <vt:lpstr>Slide 13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629</cp:revision>
  <dcterms:created xsi:type="dcterms:W3CDTF">2018-05-23T13:08:44Z</dcterms:created>
  <dcterms:modified xsi:type="dcterms:W3CDTF">2023-09-15T16:56:43Z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