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537" r:id="rId4"/>
    <p:sldId id="267" r:id="rId5"/>
    <p:sldId id="268" r:id="rId6"/>
    <p:sldId id="264" r:id="rId7"/>
    <p:sldId id="269" r:id="rId8"/>
    <p:sldId id="423" r:id="rId9"/>
    <p:sldId id="424" r:id="rId10"/>
    <p:sldId id="422" r:id="rId11"/>
    <p:sldId id="568" r:id="rId12"/>
    <p:sldId id="290" r:id="rId13"/>
    <p:sldId id="596" r:id="rId14"/>
    <p:sldId id="536" r:id="rId15"/>
    <p:sldId id="399" r:id="rId16"/>
    <p:sldId id="576" r:id="rId17"/>
    <p:sldId id="260" r:id="rId18"/>
    <p:sldId id="276" r:id="rId19"/>
    <p:sldId id="571" r:id="rId20"/>
    <p:sldId id="558" r:id="rId21"/>
    <p:sldId id="574" r:id="rId22"/>
    <p:sldId id="567" r:id="rId23"/>
    <p:sldId id="592" r:id="rId24"/>
    <p:sldId id="492" r:id="rId25"/>
    <p:sldId id="299" r:id="rId26"/>
    <p:sldId id="504" r:id="rId27"/>
    <p:sldId id="5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D02A722-81FE-4A92-9563-A2DF353CE6E0}">
          <p14:sldIdLst>
            <p14:sldId id="256"/>
            <p14:sldId id="257"/>
          </p14:sldIdLst>
        </p14:section>
        <p14:section name="Данни" id="{DF2A1A09-D2D1-4E5A-B992-C3977A43D5F6}">
          <p14:sldIdLst>
            <p14:sldId id="537"/>
            <p14:sldId id="267"/>
            <p14:sldId id="268"/>
          </p14:sldIdLst>
        </p14:section>
        <p14:section name="Структури от данни" id="{2E7DDF20-E45C-45E4-9287-F1D55FC0E805}">
          <p14:sldIdLst>
            <p14:sldId id="264"/>
            <p14:sldId id="269"/>
            <p14:sldId id="423"/>
            <p14:sldId id="424"/>
            <p14:sldId id="422"/>
          </p14:sldIdLst>
        </p14:section>
        <p14:section name="Линейни структури от данни" id="{F4C7AD00-4693-4ADC-9E46-0A5C31277A88}">
          <p14:sldIdLst>
            <p14:sldId id="568"/>
            <p14:sldId id="290"/>
            <p14:sldId id="596"/>
            <p14:sldId id="536"/>
            <p14:sldId id="399"/>
            <p14:sldId id="576"/>
            <p14:sldId id="260"/>
            <p14:sldId id="276"/>
          </p14:sldIdLst>
        </p14:section>
        <p14:section name="Сложни структури от данни" id="{D124DF14-2ACE-4EFA-90C5-27B67BE0EA6A}">
          <p14:sldIdLst>
            <p14:sldId id="571"/>
            <p14:sldId id="558"/>
            <p14:sldId id="574"/>
            <p14:sldId id="567"/>
            <p14:sldId id="592"/>
            <p14:sldId id="492"/>
          </p14:sldIdLst>
        </p14:section>
        <p14:section name="Обобщение" id="{C57A81BC-42CD-434D-A97A-E3036126EE6B}">
          <p14:sldIdLst>
            <p14:sldId id="29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58" autoAdjust="0"/>
    <p:restoredTop sz="95241" autoAdjust="0"/>
  </p:normalViewPr>
  <p:slideViewPr>
    <p:cSldViewPr showGuides="1">
      <p:cViewPr varScale="1">
        <p:scale>
          <a:sx n="28" d="100"/>
          <a:sy n="28" d="100"/>
        </p:scale>
        <p:origin x="184" y="27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72B79BB0-DA6D-4D65-0BB4-2703D2AF06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99694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86AB6BAF-FE0E-F78F-655E-5889FB79DD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78236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B5E71-FDD2-41B8-8B13-55294CD6C6CF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79442CD6-ADAF-2C56-3566-37CB6D1D8D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13807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783DB962-F3B1-E36D-CCC4-2292ABBAE5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68313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374A054-8A5D-A0A6-05BC-0DA83F51A9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72540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E023920-1A65-2567-30A5-9B16FEEAE7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52323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C985B7D9-4889-4A48-B3D5-714906C12E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69444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4209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97ED265-EEA9-7D15-327A-94A8C2C5C5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08764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7F7FDADA-9E62-CDD8-557A-EC052B6FD0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3984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F8DF0016-E97D-9C29-503C-E9F7CC6475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99500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3A27AFFE-A62C-BCC9-474E-D7C379839B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10037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83A54DF9-51B2-E30C-E149-1E554615FD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52732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BED0103-CC2D-EC27-ABB5-821FA54869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7193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2"/>
          </p:nvPr>
        </p:nvSpPr>
        <p:spPr>
          <a:xfrm>
            <a:off x="6379567" y="6062288"/>
            <a:ext cx="5248260" cy="341313"/>
          </a:xfrm>
        </p:spPr>
        <p:txBody>
          <a:bodyPr/>
          <a:lstStyle/>
          <a:p>
            <a:r>
              <a:rPr lang="bg-BG" sz="1800" dirty="0"/>
              <a:t>Софтуерни и хардуерни науки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sz="2800" dirty="0">
                <a:solidFill>
                  <a:srgbClr val="234465"/>
                </a:solidFill>
              </a:rPr>
              <a:t>Курс "</a:t>
            </a:r>
            <a:r>
              <a:rPr lang="ru-RU" sz="28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8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1200" dirty="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https://github.com/BG-IT-Edu</a:t>
            </a:r>
            <a:endParaRPr lang="bg-BG" sz="1800" dirty="0">
              <a:effectLst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24299" y="5409000"/>
            <a:ext cx="4751954" cy="586863"/>
          </a:xfrm>
        </p:spPr>
        <p:txBody>
          <a:bodyPr/>
          <a:lstStyle/>
          <a:p>
            <a:r>
              <a:rPr lang="bg-BG" sz="20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724905"/>
          </a:xfrm>
        </p:spPr>
        <p:txBody>
          <a:bodyPr>
            <a:normAutofit/>
          </a:bodyPr>
          <a:lstStyle/>
          <a:p>
            <a:r>
              <a:rPr lang="bg-BG" dirty="0"/>
              <a:t>Данни и структури от данни</a:t>
            </a:r>
            <a:endParaRPr lang="en-US" dirty="0"/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Въведение в структурите от данни</a:t>
            </a:r>
            <a:endParaRPr lang="en-US" dirty="0"/>
          </a:p>
        </p:txBody>
      </p:sp>
      <p:pic>
        <p:nvPicPr>
          <p:cNvPr id="4" name="Картина 2">
            <a:extLst>
              <a:ext uri="{FF2B5EF4-FFF2-40B4-BE49-F238E27FC236}">
                <a16:creationId xmlns:a16="http://schemas.microsoft.com/office/drawing/2014/main" id="{35FEBA01-D04C-2A3C-6706-2B9B5A862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573" y="2393999"/>
            <a:ext cx="5248785" cy="2890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473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Абстрактни типове данни </a:t>
            </a:r>
            <a:r>
              <a:rPr lang="bg-BG" sz="3599" dirty="0"/>
              <a:t>== </a:t>
            </a:r>
            <a:r>
              <a:rPr lang="bg-BG" sz="3399" dirty="0"/>
              <a:t>набор от </a:t>
            </a:r>
            <a:r>
              <a:rPr lang="bg-BG" sz="3399" b="1" dirty="0">
                <a:solidFill>
                  <a:schemeClr val="bg1"/>
                </a:solidFill>
              </a:rPr>
              <a:t>дефиниции </a:t>
            </a:r>
            <a:r>
              <a:rPr lang="bg-BG" sz="3399" dirty="0"/>
              <a:t>за</a:t>
            </a:r>
            <a:r>
              <a:rPr lang="bg-BG" sz="3399" b="1" dirty="0">
                <a:solidFill>
                  <a:schemeClr val="bg1"/>
                </a:solidFill>
              </a:rPr>
              <a:t> структури </a:t>
            </a:r>
            <a:r>
              <a:rPr lang="bg-BG" sz="3399" dirty="0"/>
              <a:t>от</a:t>
            </a:r>
            <a:r>
              <a:rPr lang="bg-BG" sz="3399" b="1" dirty="0">
                <a:solidFill>
                  <a:schemeClr val="bg1"/>
                </a:solidFill>
              </a:rPr>
              <a:t> данни</a:t>
            </a:r>
            <a:endParaRPr lang="en-US" sz="3399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400" dirty="0"/>
              <a:t>Дефинира </a:t>
            </a:r>
            <a:r>
              <a:rPr lang="bg-BG" sz="3400" b="1" dirty="0">
                <a:solidFill>
                  <a:schemeClr val="bg1"/>
                </a:solidFill>
              </a:rPr>
              <a:t>какво</a:t>
            </a:r>
            <a:r>
              <a:rPr lang="bg-BG" sz="3400" dirty="0"/>
              <a:t> можем да правим със структурата</a:t>
            </a:r>
            <a:endParaRPr lang="en-US" sz="3400" dirty="0"/>
          </a:p>
          <a:p>
            <a:pPr>
              <a:lnSpc>
                <a:spcPct val="100000"/>
              </a:lnSpc>
            </a:pPr>
            <a:r>
              <a:rPr lang="bg-BG" sz="3599" dirty="0"/>
              <a:t>АТД могат да имат </a:t>
            </a:r>
            <a:r>
              <a:rPr lang="bg-BG" sz="3599" b="1" dirty="0">
                <a:solidFill>
                  <a:schemeClr val="bg1"/>
                </a:solidFill>
              </a:rPr>
              <a:t>различни</a:t>
            </a:r>
            <a:r>
              <a:rPr lang="bg-BG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имплементации</a:t>
            </a:r>
            <a:r>
              <a:rPr lang="bg-BG" sz="3599" dirty="0"/>
              <a:t> 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Различните имплементации имат </a:t>
            </a:r>
            <a:r>
              <a:rPr lang="bg-BG" sz="3400" b="1" dirty="0">
                <a:solidFill>
                  <a:schemeClr val="bg1"/>
                </a:solidFill>
              </a:rPr>
              <a:t>различна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ефективност</a:t>
            </a:r>
            <a:r>
              <a:rPr lang="en-US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логика на добавяне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и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необходими ресурси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Абстрактни типове данни (АТД)</a:t>
            </a:r>
            <a:endParaRPr lang="en-US" dirty="0"/>
          </a:p>
        </p:txBody>
      </p:sp>
      <p:pic>
        <p:nvPicPr>
          <p:cNvPr id="4" name="Picture 2" descr="Резултат с изображение за „abstract data“">
            <a:extLst>
              <a:ext uri="{FF2B5EF4-FFF2-40B4-BE49-F238E27FC236}">
                <a16:creationId xmlns:a16="http://schemas.microsoft.com/office/drawing/2014/main" id="{FF75CC6F-EEF5-4304-A093-A0D68C1FE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500" y="4972435"/>
            <a:ext cx="3465000" cy="173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7E3762D3-5862-1EC7-4684-320F60CD90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717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405" y="2034000"/>
            <a:ext cx="3199189" cy="1114678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30947DEF-D28B-4BA0-A9BE-A850153739A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20338" y="5544000"/>
            <a:ext cx="10961783" cy="768084"/>
          </a:xfrm>
        </p:spPr>
        <p:txBody>
          <a:bodyPr/>
          <a:lstStyle/>
          <a:p>
            <a:r>
              <a:rPr lang="ru-RU" sz="4000" dirty="0"/>
              <a:t>Масив, списък, свързан списък, стек, опашка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D6B2A882-9208-5170-FFE4-F1EBDAC5746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8109" y="4644000"/>
            <a:ext cx="10961783" cy="768084"/>
          </a:xfrm>
        </p:spPr>
        <p:txBody>
          <a:bodyPr/>
          <a:lstStyle/>
          <a:p>
            <a:r>
              <a:rPr lang="bg-BG" sz="5000" dirty="0"/>
              <a:t>Линейни структури от данни</a:t>
            </a:r>
          </a:p>
        </p:txBody>
      </p:sp>
    </p:spTree>
    <p:extLst>
      <p:ext uri="{BB962C8B-B14F-4D97-AF65-F5344CB8AC3E}">
        <p14:creationId xmlns:p14="http://schemas.microsoft.com/office/powerpoint/2010/main" val="61114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altLang="ko-KR" sz="3600" dirty="0"/>
              <a:t>Заемат </a:t>
            </a:r>
            <a:r>
              <a:rPr lang="bg-BG" altLang="ko-KR" sz="3600" b="1" dirty="0">
                <a:solidFill>
                  <a:schemeClr val="bg1"/>
                </a:solidFill>
              </a:rPr>
              <a:t>малко</a:t>
            </a:r>
            <a:r>
              <a:rPr lang="bg-BG" altLang="ko-KR" sz="3600" dirty="0"/>
              <a:t> памет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altLang="ko-KR" sz="3600" dirty="0"/>
              <a:t>Имат </a:t>
            </a:r>
            <a:r>
              <a:rPr lang="bg-BG" altLang="ko-KR" sz="3600" b="1" dirty="0">
                <a:solidFill>
                  <a:schemeClr val="bg1"/>
                </a:solidFill>
              </a:rPr>
              <a:t>фиксиран размер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altLang="ko-KR" sz="3600" dirty="0"/>
              <a:t>Обикновено</a:t>
            </a:r>
            <a:r>
              <a:rPr lang="en-US" altLang="ko-KR" sz="3600" dirty="0"/>
              <a:t> </a:t>
            </a:r>
            <a:r>
              <a:rPr lang="bg-BG" altLang="ko-KR" sz="3600" dirty="0"/>
              <a:t>са</a:t>
            </a:r>
            <a:r>
              <a:rPr lang="bg-BG" altLang="ko-KR" sz="3600" b="1" dirty="0">
                <a:solidFill>
                  <a:schemeClr val="bg1"/>
                </a:solidFill>
              </a:rPr>
              <a:t> вградени в езиците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altLang="ko-KR" sz="3600" dirty="0"/>
              <a:t>Много колекции са създадени чрез </a:t>
            </a:r>
            <a:r>
              <a:rPr lang="bg-BG" altLang="ko-KR" sz="3600" b="1" dirty="0">
                <a:solidFill>
                  <a:schemeClr val="bg1"/>
                </a:solidFill>
              </a:rPr>
              <a:t>имплементация на масиви</a:t>
            </a:r>
            <a:r>
              <a:rPr lang="bg-BG" altLang="ko-KR" sz="3600" dirty="0"/>
              <a:t>:</a:t>
            </a:r>
            <a:endParaRPr lang="en-US" altLang="ko-KR" sz="36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endParaRPr lang="en-US" altLang="ko-KR" sz="3399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Queue&lt;T&gt;</a:t>
            </a:r>
            <a:r>
              <a:rPr lang="en-US" altLang="ko-KR" sz="3399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bg-BG" altLang="ko-KR" sz="3399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Stack&lt;T&gt;</a:t>
            </a:r>
            <a:endParaRPr lang="en-US" altLang="ko-KR" sz="3399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/>
              <a:t>Масив</a:t>
            </a:r>
            <a:endParaRPr lang="bg-BG" dirty="0"/>
          </a:p>
        </p:txBody>
      </p:sp>
      <p:pic>
        <p:nvPicPr>
          <p:cNvPr id="1026" name="Picture 2" descr="Python - Arrays - Tutorialspoint">
            <a:extLst>
              <a:ext uri="{FF2B5EF4-FFF2-40B4-BE49-F238E27FC236}">
                <a16:creationId xmlns:a16="http://schemas.microsoft.com/office/drawing/2014/main" id="{881D9384-9087-41DB-A381-91E364BD7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000" y="4554000"/>
            <a:ext cx="7200000" cy="17657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7EE9923F-14CC-1F10-350C-9A43B88DD7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710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rmAutofit/>
          </a:bodyPr>
          <a:lstStyle/>
          <a:p>
            <a:r>
              <a:rPr lang="bg-BG" altLang="ko-KR" sz="3600" dirty="0"/>
              <a:t>Масивът използва</a:t>
            </a:r>
            <a:r>
              <a:rPr lang="en-US" altLang="ko-KR" sz="3600" dirty="0"/>
              <a:t> </a:t>
            </a:r>
            <a:r>
              <a:rPr lang="bg-BG" altLang="ko-KR" sz="3600" b="1" dirty="0">
                <a:solidFill>
                  <a:schemeClr val="bg1"/>
                </a:solidFill>
              </a:rPr>
              <a:t>единичен блок от паметта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3600" b="1" dirty="0">
              <a:solidFill>
                <a:schemeClr val="bg1"/>
              </a:solidFill>
            </a:endParaRPr>
          </a:p>
          <a:p>
            <a:pPr>
              <a:spcBef>
                <a:spcPts val="2000"/>
              </a:spcBef>
            </a:pPr>
            <a:r>
              <a:rPr lang="bg-BG" altLang="ko-KR" sz="3600" dirty="0">
                <a:ea typeface="굴림" pitchFamily="50" charset="-127"/>
              </a:rPr>
              <a:t>Масивите имат </a:t>
            </a:r>
            <a:r>
              <a:rPr lang="bg-BG" altLang="ko-KR" sz="3600" b="1" dirty="0">
                <a:solidFill>
                  <a:schemeClr val="bg1"/>
                </a:solidFill>
                <a:ea typeface="굴림" pitchFamily="50" charset="-127"/>
              </a:rPr>
              <a:t>фиксиран размер</a:t>
            </a:r>
            <a:r>
              <a:rPr lang="en-US" altLang="ko-KR" sz="3600" b="1" dirty="0">
                <a:solidFill>
                  <a:schemeClr val="bg1"/>
                </a:solidFill>
                <a:ea typeface="굴림" pitchFamily="50" charset="-127"/>
              </a:rPr>
              <a:t> </a:t>
            </a:r>
            <a:r>
              <a:rPr lang="en-US" altLang="ko-KR" sz="3600" dirty="0">
                <a:ea typeface="굴림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3600" dirty="0">
                <a:ea typeface="굴림" pitchFamily="50" charset="-127"/>
              </a:rPr>
              <a:t> </a:t>
            </a:r>
            <a:r>
              <a:rPr lang="bg-BG" altLang="ko-KR" sz="3600" dirty="0">
                <a:ea typeface="굴림" pitchFamily="50" charset="-127"/>
              </a:rPr>
              <a:t>за да </a:t>
            </a:r>
            <a:r>
              <a:rPr lang="bg-BG" altLang="ko-KR" sz="3600" b="1" dirty="0">
                <a:solidFill>
                  <a:schemeClr val="bg1"/>
                </a:solidFill>
                <a:ea typeface="굴림" pitchFamily="50" charset="-127"/>
              </a:rPr>
              <a:t>разширим</a:t>
            </a:r>
            <a:r>
              <a:rPr lang="bg-BG" altLang="ko-KR" sz="3600" dirty="0">
                <a:ea typeface="굴림" pitchFamily="50" charset="-127"/>
              </a:rPr>
              <a:t> масива,</a:t>
            </a:r>
            <a:r>
              <a:rPr lang="en-US" altLang="ko-KR" sz="3600" dirty="0">
                <a:ea typeface="굴림" pitchFamily="50" charset="-127"/>
              </a:rPr>
              <a:t> </a:t>
            </a:r>
            <a:r>
              <a:rPr lang="bg-BG" altLang="ko-KR" sz="3600" dirty="0">
                <a:ea typeface="굴림" pitchFamily="50" charset="-127"/>
              </a:rPr>
              <a:t>трябва да го </a:t>
            </a:r>
            <a:r>
              <a:rPr lang="bg-BG" altLang="ko-KR" sz="3600" b="1" dirty="0">
                <a:solidFill>
                  <a:schemeClr val="bg1"/>
                </a:solidFill>
                <a:ea typeface="굴림" pitchFamily="50" charset="-127"/>
              </a:rPr>
              <a:t>копираме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3600" dirty="0"/>
          </a:p>
          <a:p>
            <a:endParaRPr lang="en-US" altLang="ko-KR" sz="3600" dirty="0"/>
          </a:p>
          <a:p>
            <a:pPr marL="0" indent="0">
              <a:buNone/>
            </a:pPr>
            <a:endParaRPr lang="en-US" altLang="ko-KR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274236"/>
              </p:ext>
            </p:extLst>
          </p:nvPr>
        </p:nvGraphicFramePr>
        <p:xfrm>
          <a:off x="2478670" y="3024000"/>
          <a:ext cx="7234660" cy="17963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3466">
                  <a:extLst>
                    <a:ext uri="{9D8B030D-6E8A-4147-A177-3AD203B41FA5}">
                      <a16:colId xmlns:a16="http://schemas.microsoft.com/office/drawing/2014/main" val="4021378060"/>
                    </a:ext>
                  </a:extLst>
                </a:gridCol>
                <a:gridCol w="723466">
                  <a:extLst>
                    <a:ext uri="{9D8B030D-6E8A-4147-A177-3AD203B41FA5}">
                      <a16:colId xmlns:a16="http://schemas.microsoft.com/office/drawing/2014/main" val="1582569307"/>
                    </a:ext>
                  </a:extLst>
                </a:gridCol>
                <a:gridCol w="723466">
                  <a:extLst>
                    <a:ext uri="{9D8B030D-6E8A-4147-A177-3AD203B41FA5}">
                      <a16:colId xmlns:a16="http://schemas.microsoft.com/office/drawing/2014/main" val="2072220713"/>
                    </a:ext>
                  </a:extLst>
                </a:gridCol>
                <a:gridCol w="723466">
                  <a:extLst>
                    <a:ext uri="{9D8B030D-6E8A-4147-A177-3AD203B41FA5}">
                      <a16:colId xmlns:a16="http://schemas.microsoft.com/office/drawing/2014/main" val="585343737"/>
                    </a:ext>
                  </a:extLst>
                </a:gridCol>
                <a:gridCol w="723466">
                  <a:extLst>
                    <a:ext uri="{9D8B030D-6E8A-4147-A177-3AD203B41FA5}">
                      <a16:colId xmlns:a16="http://schemas.microsoft.com/office/drawing/2014/main" val="2863154922"/>
                    </a:ext>
                  </a:extLst>
                </a:gridCol>
                <a:gridCol w="723466">
                  <a:extLst>
                    <a:ext uri="{9D8B030D-6E8A-4147-A177-3AD203B41FA5}">
                      <a16:colId xmlns:a16="http://schemas.microsoft.com/office/drawing/2014/main" val="1743315566"/>
                    </a:ext>
                  </a:extLst>
                </a:gridCol>
                <a:gridCol w="723466">
                  <a:extLst>
                    <a:ext uri="{9D8B030D-6E8A-4147-A177-3AD203B41FA5}">
                      <a16:colId xmlns:a16="http://schemas.microsoft.com/office/drawing/2014/main" val="392501038"/>
                    </a:ext>
                  </a:extLst>
                </a:gridCol>
                <a:gridCol w="723466">
                  <a:extLst>
                    <a:ext uri="{9D8B030D-6E8A-4147-A177-3AD203B41FA5}">
                      <a16:colId xmlns:a16="http://schemas.microsoft.com/office/drawing/2014/main" val="1688695034"/>
                    </a:ext>
                  </a:extLst>
                </a:gridCol>
                <a:gridCol w="723466">
                  <a:extLst>
                    <a:ext uri="{9D8B030D-6E8A-4147-A177-3AD203B41FA5}">
                      <a16:colId xmlns:a16="http://schemas.microsoft.com/office/drawing/2014/main" val="2089404228"/>
                    </a:ext>
                  </a:extLst>
                </a:gridCol>
                <a:gridCol w="723466">
                  <a:extLst>
                    <a:ext uri="{9D8B030D-6E8A-4147-A177-3AD203B41FA5}">
                      <a16:colId xmlns:a16="http://schemas.microsoft.com/office/drawing/2014/main" val="3283454396"/>
                    </a:ext>
                  </a:extLst>
                </a:gridCol>
              </a:tblGrid>
              <a:tr h="59878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623206920"/>
                  </a:ext>
                </a:extLst>
              </a:tr>
              <a:tr h="59878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528579253"/>
                  </a:ext>
                </a:extLst>
              </a:tr>
              <a:tr h="59878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38765032"/>
                  </a:ext>
                </a:extLst>
              </a:tr>
            </a:tbl>
          </a:graphicData>
        </a:graphic>
      </p:graphicFrame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/>
              <a:t>Защо масивите са толкова бързи</a:t>
            </a:r>
            <a:r>
              <a:rPr lang="en-US" altLang="ko-KR" dirty="0"/>
              <a:t>?</a:t>
            </a:r>
            <a:r>
              <a:rPr lang="bg-BG" altLang="ko-KR" dirty="0"/>
              <a:t> 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3020" y="1915916"/>
            <a:ext cx="1051286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 array = { 2, 4, 1, 3, 5 };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806000" y="3636008"/>
            <a:ext cx="3304328" cy="578731"/>
          </a:xfrm>
          <a:prstGeom prst="wedgeRoundRectCallout">
            <a:avLst>
              <a:gd name="adj1" fmla="val -65629"/>
              <a:gd name="adj2" fmla="val 7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Общо</a:t>
            </a:r>
            <a:r>
              <a:rPr lang="en-US" sz="2799" b="1" dirty="0">
                <a:solidFill>
                  <a:srgbClr val="FFFFFF"/>
                </a:solidFill>
              </a:rPr>
              <a:t>: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5 * 4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байта</a:t>
            </a:r>
            <a:endParaRPr lang="en-US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081956" y="1793324"/>
            <a:ext cx="2854781" cy="1055298"/>
          </a:xfrm>
          <a:prstGeom prst="wedgeRoundRectCallout">
            <a:avLst>
              <a:gd name="adj1" fmla="val -111269"/>
              <a:gd name="adj2" fmla="val -125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799" b="1" dirty="0">
                <a:solidFill>
                  <a:srgbClr val="FFFFFF"/>
                </a:solidFill>
              </a:rPr>
              <a:t> </a:t>
            </a:r>
            <a:r>
              <a:rPr lang="bg-BG" sz="2799" b="1" dirty="0">
                <a:solidFill>
                  <a:srgbClr val="FFFFFF"/>
                </a:solidFill>
              </a:rPr>
              <a:t>има размер от</a:t>
            </a:r>
            <a:r>
              <a:rPr lang="en-US" sz="2799" b="1" dirty="0">
                <a:solidFill>
                  <a:srgbClr val="FFFFFF"/>
                </a:solidFill>
              </a:rPr>
              <a:t>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4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байта</a:t>
            </a:r>
            <a:endParaRPr lang="en-US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90403" y="3397725"/>
            <a:ext cx="3091612" cy="1055298"/>
          </a:xfrm>
          <a:prstGeom prst="wedgeRoundRectCallout">
            <a:avLst>
              <a:gd name="adj1" fmla="val 77031"/>
              <a:gd name="adj2" fmla="val 37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Масивът започва от този адрес</a:t>
            </a:r>
            <a:endParaRPr lang="en-US" sz="2799" b="1" dirty="0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0039367-2FC1-E5D7-48CA-AE5E99918C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460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190627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altLang="ko-KR" sz="3200" dirty="0">
                <a:ea typeface="굴림" pitchFamily="50" charset="-127"/>
              </a:rPr>
              <a:t>Списъкът първоначално заделя определен </a:t>
            </a:r>
            <a:r>
              <a:rPr lang="bg-BG" altLang="ko-KR" sz="3200" b="1" dirty="0">
                <a:solidFill>
                  <a:schemeClr val="bg1"/>
                </a:solidFill>
                <a:ea typeface="굴림" pitchFamily="50" charset="-127"/>
              </a:rPr>
              <a:t>капацитет</a:t>
            </a:r>
            <a:r>
              <a:rPr lang="bg-BG" altLang="ko-KR" sz="3200" dirty="0">
                <a:ea typeface="굴림" pitchFamily="50" charset="-127"/>
              </a:rPr>
              <a:t> за елементите</a:t>
            </a:r>
            <a:r>
              <a:rPr lang="en-US" altLang="ko-KR" sz="3200" dirty="0">
                <a:ea typeface="굴림" pitchFamily="50" charset="-127"/>
              </a:rPr>
              <a:t> (</a:t>
            </a:r>
            <a:r>
              <a:rPr lang="bg-BG" altLang="ko-KR" sz="3200" dirty="0">
                <a:ea typeface="굴림" pitchFamily="50" charset="-127"/>
              </a:rPr>
              <a:t>обикновено започва от 4)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altLang="ko-KR" sz="3200" dirty="0">
                <a:ea typeface="굴림" pitchFamily="50" charset="-127"/>
              </a:rPr>
              <a:t>При разширяване, ако няма място, </a:t>
            </a:r>
            <a:r>
              <a:rPr lang="bg-BG" altLang="ko-KR" sz="3200" b="1" dirty="0">
                <a:solidFill>
                  <a:schemeClr val="bg1"/>
                </a:solidFill>
                <a:ea typeface="굴림" pitchFamily="50" charset="-127"/>
              </a:rPr>
              <a:t>умножава</a:t>
            </a:r>
            <a:r>
              <a:rPr lang="en-US" altLang="ko-KR" sz="3200" dirty="0">
                <a:ea typeface="굴림" pitchFamily="50" charset="-127"/>
              </a:rPr>
              <a:t> </a:t>
            </a:r>
            <a:r>
              <a:rPr lang="bg-BG" altLang="ko-KR" sz="3200" dirty="0">
                <a:ea typeface="굴림" pitchFamily="50" charset="-127"/>
              </a:rPr>
              <a:t>капацитета по </a:t>
            </a:r>
            <a:r>
              <a:rPr lang="bg-BG" altLang="ko-KR" sz="3200" b="1" dirty="0">
                <a:solidFill>
                  <a:schemeClr val="bg1"/>
                </a:solidFill>
                <a:ea typeface="굴림" pitchFamily="50" charset="-127"/>
              </a:rPr>
              <a:t>2</a:t>
            </a:r>
            <a:endParaRPr lang="en-US" altLang="ko-KR" sz="3200" b="1" dirty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altLang="ko-KR" sz="3600" dirty="0">
                <a:ea typeface="굴림" pitchFamily="50" charset="-127"/>
              </a:rPr>
              <a:t>Списък: преоразмеряване</a:t>
            </a:r>
            <a:r>
              <a:rPr lang="en-US" altLang="ko-KR" sz="3600" dirty="0">
                <a:ea typeface="굴림" pitchFamily="50" charset="-127"/>
              </a:rPr>
              <a:t> *2 – </a:t>
            </a:r>
            <a:r>
              <a:rPr lang="bg-BG" altLang="ko-KR" sz="3600" dirty="0">
                <a:ea typeface="굴림" pitchFamily="50" charset="-127"/>
              </a:rPr>
              <a:t>Добавяне</a:t>
            </a:r>
            <a:r>
              <a:rPr lang="en-US" altLang="ko-KR" sz="3600" dirty="0">
                <a:ea typeface="굴림" pitchFamily="50" charset="-127"/>
              </a:rPr>
              <a:t> O(1)</a:t>
            </a:r>
            <a:endParaRPr lang="bg-BG" sz="3600" dirty="0"/>
          </a:p>
        </p:txBody>
      </p:sp>
      <p:sp>
        <p:nvSpPr>
          <p:cNvPr id="5" name="Arrow: Right 4"/>
          <p:cNvSpPr/>
          <p:nvPr/>
        </p:nvSpPr>
        <p:spPr>
          <a:xfrm>
            <a:off x="4184079" y="5363062"/>
            <a:ext cx="533261" cy="53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14" name="TextBox 13"/>
          <p:cNvSpPr txBox="1"/>
          <p:nvPr/>
        </p:nvSpPr>
        <p:spPr>
          <a:xfrm>
            <a:off x="2471743" y="5373239"/>
            <a:ext cx="17408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Добавяне</a:t>
            </a:r>
            <a:endParaRPr lang="en-GB" sz="2799" dirty="0"/>
          </a:p>
        </p:txBody>
      </p:sp>
      <p:sp>
        <p:nvSpPr>
          <p:cNvPr id="46" name="Oval 45"/>
          <p:cNvSpPr/>
          <p:nvPr/>
        </p:nvSpPr>
        <p:spPr>
          <a:xfrm>
            <a:off x="8257074" y="3429789"/>
            <a:ext cx="3444112" cy="2009549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67485"/>
              </p:ext>
            </p:extLst>
          </p:nvPr>
        </p:nvGraphicFramePr>
        <p:xfrm>
          <a:off x="8848669" y="3802728"/>
          <a:ext cx="2303250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11841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8790335" y="4716889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Брой</a:t>
            </a:r>
            <a:r>
              <a:rPr lang="en-GB" sz="2799" dirty="0"/>
              <a:t> =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90335" y="4259808"/>
            <a:ext cx="225628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Капацитет</a:t>
            </a:r>
            <a:r>
              <a:rPr lang="en-GB" sz="2799" dirty="0"/>
              <a:t> = 4</a:t>
            </a:r>
          </a:p>
        </p:txBody>
      </p:sp>
      <p:sp>
        <p:nvSpPr>
          <p:cNvPr id="30" name="Oval 29"/>
          <p:cNvSpPr/>
          <p:nvPr/>
        </p:nvSpPr>
        <p:spPr>
          <a:xfrm>
            <a:off x="4371887" y="3429789"/>
            <a:ext cx="3444112" cy="2009549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766323"/>
              </p:ext>
            </p:extLst>
          </p:nvPr>
        </p:nvGraphicFramePr>
        <p:xfrm>
          <a:off x="4963482" y="3802728"/>
          <a:ext cx="1127606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905149" y="4716889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Брой</a:t>
            </a:r>
            <a:r>
              <a:rPr lang="en-GB" sz="2799" dirty="0"/>
              <a:t> =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05148" y="4259808"/>
            <a:ext cx="225628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Капацитет</a:t>
            </a:r>
            <a:r>
              <a:rPr lang="en-GB" sz="2799" dirty="0"/>
              <a:t> = 2</a:t>
            </a:r>
          </a:p>
        </p:txBody>
      </p:sp>
      <p:sp>
        <p:nvSpPr>
          <p:cNvPr id="34" name="Oval 33"/>
          <p:cNvSpPr/>
          <p:nvPr/>
        </p:nvSpPr>
        <p:spPr>
          <a:xfrm>
            <a:off x="471000" y="3429789"/>
            <a:ext cx="3444112" cy="2009549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927978"/>
              </p:ext>
            </p:extLst>
          </p:nvPr>
        </p:nvGraphicFramePr>
        <p:xfrm>
          <a:off x="1062595" y="3802728"/>
          <a:ext cx="1127606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004262" y="4716889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Брой</a:t>
            </a:r>
            <a:r>
              <a:rPr lang="en-GB" sz="2799" dirty="0"/>
              <a:t> = 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04261" y="4259808"/>
            <a:ext cx="225628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Капацитет</a:t>
            </a:r>
            <a:r>
              <a:rPr lang="en-GB" sz="2799" dirty="0"/>
              <a:t> = 2</a:t>
            </a:r>
          </a:p>
        </p:txBody>
      </p:sp>
      <p:sp>
        <p:nvSpPr>
          <p:cNvPr id="38" name="Arrow: Right 37"/>
          <p:cNvSpPr/>
          <p:nvPr/>
        </p:nvSpPr>
        <p:spPr>
          <a:xfrm>
            <a:off x="8225125" y="5363062"/>
            <a:ext cx="533261" cy="53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39" name="TextBox 38"/>
          <p:cNvSpPr txBox="1"/>
          <p:nvPr/>
        </p:nvSpPr>
        <p:spPr>
          <a:xfrm>
            <a:off x="6429676" y="5373239"/>
            <a:ext cx="1823962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Добавяне</a:t>
            </a:r>
            <a:endParaRPr lang="en-GB" sz="2799" dirty="0"/>
          </a:p>
        </p:txBody>
      </p:sp>
      <p:sp>
        <p:nvSpPr>
          <p:cNvPr id="40" name="TextBox 39"/>
          <p:cNvSpPr txBox="1"/>
          <p:nvPr/>
        </p:nvSpPr>
        <p:spPr>
          <a:xfrm>
            <a:off x="3580817" y="5875916"/>
            <a:ext cx="97309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O(1)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71651" y="5875916"/>
            <a:ext cx="97309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O(n)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EF56EDF-67C7-12E3-31C2-0FC049E877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903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46" grpId="0" animBg="1"/>
      <p:bldP spid="48" grpId="0"/>
      <p:bldP spid="29" grpId="0"/>
      <p:bldP spid="30" grpId="0" animBg="1"/>
      <p:bldP spid="32" grpId="0"/>
      <p:bldP spid="33" grpId="0"/>
      <p:bldP spid="38" grpId="0" animBg="1"/>
      <p:bldP spid="39" grpId="0"/>
      <p:bldP spid="40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0982" y="1143000"/>
            <a:ext cx="11815018" cy="55260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sym typeface="Symbol" pitchFamily="18" charset="2"/>
              </a:rPr>
              <a:t>Свързан списък </a:t>
            </a:r>
            <a:r>
              <a:rPr lang="en-US" sz="3200" dirty="0">
                <a:sym typeface="Symbol" pitchFamily="18" charset="2"/>
              </a:rPr>
              <a:t>== </a:t>
            </a:r>
            <a:r>
              <a:rPr lang="bg-BG" sz="3200" b="1" dirty="0">
                <a:solidFill>
                  <a:schemeClr val="bg1"/>
                </a:solidFill>
                <a:sym typeface="Symbol" pitchFamily="18" charset="2"/>
              </a:rPr>
              <a:t>динамичен</a:t>
            </a:r>
            <a:r>
              <a:rPr lang="en-US" sz="3200" dirty="0">
                <a:sym typeface="Symbol" pitchFamily="18" charset="2"/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базиран на указател</a:t>
            </a:r>
            <a:r>
              <a:rPr lang="en-US" sz="3200" dirty="0"/>
              <a:t>) </a:t>
            </a:r>
            <a:r>
              <a:rPr lang="bg-BG" sz="3200" dirty="0"/>
              <a:t>списък</a:t>
            </a:r>
            <a:endParaRPr lang="en-US" sz="3200" dirty="0">
              <a:sym typeface="Symbol" pitchFamily="18" charset="2"/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Единичен </a:t>
            </a:r>
            <a:r>
              <a:rPr lang="bg-BG" sz="3200" dirty="0"/>
              <a:t>свързан списък</a:t>
            </a:r>
            <a:r>
              <a:rPr lang="en-US" sz="3200" dirty="0"/>
              <a:t>: </a:t>
            </a:r>
            <a:r>
              <a:rPr lang="bg-BG" sz="3200" dirty="0"/>
              <a:t>всеки елемент има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стойност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свойство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spcBef>
                <a:spcPts val="3500"/>
              </a:spcBef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Двойно </a:t>
            </a:r>
            <a:r>
              <a:rPr lang="bg-BG" sz="3200" dirty="0"/>
              <a:t>свързан списък</a:t>
            </a:r>
            <a:r>
              <a:rPr lang="en-US" sz="3200" dirty="0"/>
              <a:t>: </a:t>
            </a:r>
            <a:r>
              <a:rPr lang="bg-BG" sz="3200" dirty="0"/>
              <a:t>всеки елемент има</a:t>
            </a:r>
            <a:r>
              <a:rPr lang="en-US" sz="3200" dirty="0"/>
              <a:t> </a:t>
            </a:r>
            <a:r>
              <a:rPr lang="bg-BG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стойност</a:t>
            </a:r>
            <a:r>
              <a:rPr lang="bg-BG" sz="3200" dirty="0"/>
              <a:t> и свойства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3200" dirty="0"/>
              <a:t> </a:t>
            </a:r>
            <a:r>
              <a:rPr lang="bg-BG" sz="3200" dirty="0"/>
              <a:t>и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prev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Свързан списък</a:t>
            </a:r>
            <a:r>
              <a:rPr lang="en-US" dirty="0"/>
              <a:t> (LinkedList)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CAA93D-6C57-4820-9803-DB93B4FFA8A2}"/>
              </a:ext>
            </a:extLst>
          </p:cNvPr>
          <p:cNvGrpSpPr/>
          <p:nvPr/>
        </p:nvGrpSpPr>
        <p:grpSpPr>
          <a:xfrm>
            <a:off x="2991000" y="2442734"/>
            <a:ext cx="8591105" cy="1263247"/>
            <a:chOff x="1693658" y="2480424"/>
            <a:chExt cx="8593343" cy="1263576"/>
          </a:xfrm>
        </p:grpSpPr>
        <p:sp>
          <p:nvSpPr>
            <p:cNvPr id="606227" name="Line 19"/>
            <p:cNvSpPr>
              <a:spLocks noChangeShapeType="1"/>
            </p:cNvSpPr>
            <p:nvPr/>
          </p:nvSpPr>
          <p:spPr bwMode="auto">
            <a:xfrm flipV="1">
              <a:off x="2186864" y="2901616"/>
              <a:ext cx="685800" cy="381000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graphicFrame>
          <p:nvGraphicFramePr>
            <p:cNvPr id="27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25894547"/>
                </p:ext>
              </p:extLst>
            </p:nvPr>
          </p:nvGraphicFramePr>
          <p:xfrm>
            <a:off x="2912856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2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28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67427541"/>
                </p:ext>
              </p:extLst>
            </p:nvPr>
          </p:nvGraphicFramePr>
          <p:xfrm>
            <a:off x="4665456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29" name="Rectangle 28"/>
            <p:cNvSpPr/>
            <p:nvPr/>
          </p:nvSpPr>
          <p:spPr>
            <a:xfrm>
              <a:off x="1693658" y="3220780"/>
              <a:ext cx="9733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head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606224" name="Line 16"/>
            <p:cNvSpPr>
              <a:spLocks noChangeShapeType="1"/>
            </p:cNvSpPr>
            <p:nvPr/>
          </p:nvSpPr>
          <p:spPr bwMode="auto">
            <a:xfrm flipV="1">
              <a:off x="3833067" y="3106406"/>
              <a:ext cx="814387" cy="33337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graphicFrame>
          <p:nvGraphicFramePr>
            <p:cNvPr id="30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0473752"/>
                </p:ext>
              </p:extLst>
            </p:nvPr>
          </p:nvGraphicFramePr>
          <p:xfrm>
            <a:off x="6412247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V="1">
              <a:off x="5579858" y="3106406"/>
              <a:ext cx="814387" cy="33337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graphicFrame>
          <p:nvGraphicFramePr>
            <p:cNvPr id="32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42145874"/>
                </p:ext>
              </p:extLst>
            </p:nvPr>
          </p:nvGraphicFramePr>
          <p:xfrm>
            <a:off x="8170656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33" name="Line 16"/>
            <p:cNvSpPr>
              <a:spLocks noChangeShapeType="1"/>
            </p:cNvSpPr>
            <p:nvPr/>
          </p:nvSpPr>
          <p:spPr bwMode="auto">
            <a:xfrm flipV="1">
              <a:off x="7338267" y="3106406"/>
              <a:ext cx="814387" cy="33337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13658" y="2480424"/>
              <a:ext cx="9733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null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606228" name="Line 20"/>
            <p:cNvSpPr>
              <a:spLocks noChangeShapeType="1"/>
            </p:cNvSpPr>
            <p:nvPr/>
          </p:nvSpPr>
          <p:spPr bwMode="auto">
            <a:xfrm flipV="1">
              <a:off x="9085056" y="2977816"/>
              <a:ext cx="609600" cy="457200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94AAE99-90BB-41AC-BCDB-F6CB3D88A0F0}"/>
              </a:ext>
            </a:extLst>
          </p:cNvPr>
          <p:cNvGrpSpPr/>
          <p:nvPr/>
        </p:nvGrpSpPr>
        <p:grpSpPr>
          <a:xfrm>
            <a:off x="3827442" y="4928470"/>
            <a:ext cx="7484232" cy="1727030"/>
            <a:chOff x="1363091" y="4696361"/>
            <a:chExt cx="9266099" cy="23173451"/>
          </a:xfrm>
        </p:grpSpPr>
        <p:sp>
          <p:nvSpPr>
            <p:cNvPr id="43" name="Line 19">
              <a:extLst>
                <a:ext uri="{FF2B5EF4-FFF2-40B4-BE49-F238E27FC236}">
                  <a16:creationId xmlns:a16="http://schemas.microsoft.com/office/drawing/2014/main" id="{2A566CE4-7AB1-46F8-88CF-AA8B342937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3360" y="7152663"/>
              <a:ext cx="473851" cy="20342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44" name="Group 134">
              <a:extLst>
                <a:ext uri="{FF2B5EF4-FFF2-40B4-BE49-F238E27FC236}">
                  <a16:creationId xmlns:a16="http://schemas.microsoft.com/office/drawing/2014/main" id="{E6865BC6-7A1D-48F7-AE6C-8067C25FDE5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10141253"/>
                </p:ext>
              </p:extLst>
            </p:nvPr>
          </p:nvGraphicFramePr>
          <p:xfrm>
            <a:off x="2830189" y="4864489"/>
            <a:ext cx="1342152" cy="23005323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2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10C442B-315C-4DEB-999F-C1D05D044203}"/>
                </a:ext>
              </a:extLst>
            </p:cNvPr>
            <p:cNvSpPr/>
            <p:nvPr/>
          </p:nvSpPr>
          <p:spPr>
            <a:xfrm>
              <a:off x="1445053" y="4696361"/>
              <a:ext cx="973342" cy="523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head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46" name="Line 16">
              <a:extLst>
                <a:ext uri="{FF2B5EF4-FFF2-40B4-BE49-F238E27FC236}">
                  <a16:creationId xmlns:a16="http://schemas.microsoft.com/office/drawing/2014/main" id="{8D4D0EC6-59A3-4EE2-AE8A-085E08A2CB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2349" y="7152663"/>
              <a:ext cx="868810" cy="7846164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Rectangle 50">
              <a:extLst>
                <a:ext uri="{FF2B5EF4-FFF2-40B4-BE49-F238E27FC236}">
                  <a16:creationId xmlns:a16="http://schemas.microsoft.com/office/drawing/2014/main" id="{34E1DD17-4F5D-43D2-BDA8-E3C354648C9C}"/>
                </a:ext>
              </a:extLst>
            </p:cNvPr>
            <p:cNvSpPr/>
            <p:nvPr/>
          </p:nvSpPr>
          <p:spPr>
            <a:xfrm>
              <a:off x="9655848" y="13012574"/>
              <a:ext cx="973342" cy="523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null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48" name="Group 134">
              <a:extLst>
                <a:ext uri="{FF2B5EF4-FFF2-40B4-BE49-F238E27FC236}">
                  <a16:creationId xmlns:a16="http://schemas.microsoft.com/office/drawing/2014/main" id="{D736F40B-9747-4303-8B7A-E9E9BE5B06B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56790752"/>
                </p:ext>
              </p:extLst>
            </p:nvPr>
          </p:nvGraphicFramePr>
          <p:xfrm>
            <a:off x="4592839" y="4864489"/>
            <a:ext cx="1342152" cy="23005323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7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49" name="Line 16">
              <a:extLst>
                <a:ext uri="{FF2B5EF4-FFF2-40B4-BE49-F238E27FC236}">
                  <a16:creationId xmlns:a16="http://schemas.microsoft.com/office/drawing/2014/main" id="{5679501A-9829-46F3-94AE-013F2030B6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3656" y="9002321"/>
              <a:ext cx="1168026" cy="13995327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Line 19">
              <a:extLst>
                <a:ext uri="{FF2B5EF4-FFF2-40B4-BE49-F238E27FC236}">
                  <a16:creationId xmlns:a16="http://schemas.microsoft.com/office/drawing/2014/main" id="{759EDE3F-6013-4E82-8093-40E6B6764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43042" y="17273275"/>
              <a:ext cx="797031" cy="7325447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Rectangle 61">
              <a:extLst>
                <a:ext uri="{FF2B5EF4-FFF2-40B4-BE49-F238E27FC236}">
                  <a16:creationId xmlns:a16="http://schemas.microsoft.com/office/drawing/2014/main" id="{7C296340-82C2-4531-8A19-FB90E8A204F1}"/>
                </a:ext>
              </a:extLst>
            </p:cNvPr>
            <p:cNvSpPr/>
            <p:nvPr/>
          </p:nvSpPr>
          <p:spPr>
            <a:xfrm>
              <a:off x="1363091" y="13274186"/>
              <a:ext cx="973342" cy="523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null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76A3F2C5-7A81-4B8B-B1D7-0EDA79B1AE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80147" y="5732841"/>
              <a:ext cx="978891" cy="9265972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53" name="Group 134">
              <a:extLst>
                <a:ext uri="{FF2B5EF4-FFF2-40B4-BE49-F238E27FC236}">
                  <a16:creationId xmlns:a16="http://schemas.microsoft.com/office/drawing/2014/main" id="{8D85AB08-4358-4228-95BB-A6CE19BF091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90611202"/>
                </p:ext>
              </p:extLst>
            </p:nvPr>
          </p:nvGraphicFramePr>
          <p:xfrm>
            <a:off x="6355487" y="4864489"/>
            <a:ext cx="1342152" cy="23005323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4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54" name="Line 16">
              <a:extLst>
                <a:ext uri="{FF2B5EF4-FFF2-40B4-BE49-F238E27FC236}">
                  <a16:creationId xmlns:a16="http://schemas.microsoft.com/office/drawing/2014/main" id="{ADD44796-1D1C-4476-9A42-312571326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59649" y="10715087"/>
              <a:ext cx="1311297" cy="1297752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Line 16">
              <a:extLst>
                <a:ext uri="{FF2B5EF4-FFF2-40B4-BE49-F238E27FC236}">
                  <a16:creationId xmlns:a16="http://schemas.microsoft.com/office/drawing/2014/main" id="{F1C92F96-6888-4181-A67B-E2639DE8A5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31271" y="9002334"/>
              <a:ext cx="743248" cy="7536461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56" name="Group 134">
              <a:extLst>
                <a:ext uri="{FF2B5EF4-FFF2-40B4-BE49-F238E27FC236}">
                  <a16:creationId xmlns:a16="http://schemas.microsoft.com/office/drawing/2014/main" id="{0E5DB2F2-27F6-43AC-9DAA-0B10CC7C841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74834509"/>
                </p:ext>
              </p:extLst>
            </p:nvPr>
          </p:nvGraphicFramePr>
          <p:xfrm>
            <a:off x="8118136" y="4864489"/>
            <a:ext cx="1342152" cy="23005323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5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859B9980-20C5-4A26-9ED2-5DB9EDDEE9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58911" y="10813764"/>
              <a:ext cx="1140765" cy="12183898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Line 16">
              <a:extLst>
                <a:ext uri="{FF2B5EF4-FFF2-40B4-BE49-F238E27FC236}">
                  <a16:creationId xmlns:a16="http://schemas.microsoft.com/office/drawing/2014/main" id="{9CBE98C8-622E-4209-A691-41FDCFDEB1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41837" y="22997648"/>
              <a:ext cx="603804" cy="1174620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" name="Line 19">
              <a:extLst>
                <a:ext uri="{FF2B5EF4-FFF2-40B4-BE49-F238E27FC236}">
                  <a16:creationId xmlns:a16="http://schemas.microsoft.com/office/drawing/2014/main" id="{4488E7E8-DB22-492C-BEE5-376F998E4B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71908" y="16538768"/>
              <a:ext cx="573733" cy="13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" name="Rectangle 70">
              <a:extLst>
                <a:ext uri="{FF2B5EF4-FFF2-40B4-BE49-F238E27FC236}">
                  <a16:creationId xmlns:a16="http://schemas.microsoft.com/office/drawing/2014/main" id="{C9A943EF-BA98-487D-BFE2-7AF8397060C9}"/>
                </a:ext>
              </a:extLst>
            </p:cNvPr>
            <p:cNvSpPr/>
            <p:nvPr/>
          </p:nvSpPr>
          <p:spPr>
            <a:xfrm>
              <a:off x="9574413" y="18559761"/>
              <a:ext cx="973342" cy="523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tail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80A20662-C53C-EF41-6078-01804879B0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6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4A14098-58DC-F061-3426-EEFDDC11F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9347" y="1449000"/>
            <a:ext cx="11093305" cy="4949999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static void Main()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LinkedList&lt;string&gt; list = new </a:t>
            </a:r>
            <a:r>
              <a:rPr lang="en-US" dirty="0">
                <a:solidFill>
                  <a:schemeClr val="bg1"/>
                </a:solidFill>
              </a:rPr>
              <a:t>LinkedList&lt;string&gt;()</a:t>
            </a:r>
            <a:r>
              <a:rPr lang="en-US" dirty="0">
                <a:solidFill>
                  <a:schemeClr val="tx2"/>
                </a:solidFill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AddFirst</a:t>
            </a:r>
            <a:r>
              <a:rPr lang="en-US" dirty="0">
                <a:solidFill>
                  <a:schemeClr val="tx2"/>
                </a:solidFill>
              </a:rPr>
              <a:t>("First");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AddLast</a:t>
            </a:r>
            <a:r>
              <a:rPr lang="en-US" dirty="0">
                <a:solidFill>
                  <a:schemeClr val="tx2"/>
                </a:solidFill>
              </a:rPr>
              <a:t>("Last");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AddAfter</a:t>
            </a:r>
            <a:r>
              <a:rPr lang="en-US" dirty="0">
                <a:solidFill>
                  <a:schemeClr val="tx2"/>
                </a:solidFill>
              </a:rPr>
              <a:t>(list.First, "After First");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AddBefore</a:t>
            </a:r>
            <a:r>
              <a:rPr lang="en-US" dirty="0">
                <a:solidFill>
                  <a:schemeClr val="tx2"/>
                </a:solidFill>
              </a:rPr>
              <a:t>(list.Last, "Before Last");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dirty="0">
              <a:solidFill>
                <a:schemeClr val="tx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Console.WriteLine(String.Join(", ", list));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accent2"/>
                </a:solidFill>
                <a:cs typeface="Consolas" panose="020B0609020204030204" pitchFamily="49" charset="0"/>
              </a:rPr>
              <a:t>	  // </a:t>
            </a:r>
            <a:r>
              <a:rPr lang="bg-BG" dirty="0">
                <a:solidFill>
                  <a:schemeClr val="accent2"/>
                </a:solidFill>
                <a:cs typeface="Consolas" panose="020B0609020204030204" pitchFamily="49" charset="0"/>
              </a:rPr>
              <a:t>Резултат</a:t>
            </a:r>
            <a:r>
              <a:rPr lang="en-US" dirty="0">
                <a:solidFill>
                  <a:schemeClr val="accent2"/>
                </a:solidFill>
                <a:cs typeface="Consolas" panose="020B0609020204030204" pitchFamily="49" charset="0"/>
              </a:rPr>
              <a:t>: First, After First, Before Last, Last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26E0CC-D657-43E6-8EDD-44258F7D5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 dirty="0"/>
              <a:t>Примери</a:t>
            </a:r>
            <a:r>
              <a:rPr lang="en-US" dirty="0"/>
              <a:t>: LinkedList&lt;T&gt;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C6BED065-9C4D-6278-8684-D89AEA3667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3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cs typeface="Consolas" panose="020B0609020204030204" pitchFamily="49" charset="0"/>
              </a:rPr>
              <a:t>Стек </a:t>
            </a:r>
            <a:r>
              <a:rPr lang="bg-BG" sz="3400" dirty="0">
                <a:solidFill>
                  <a:srgbClr val="234465"/>
                </a:solidFill>
                <a:cs typeface="Consolas" panose="020B0609020204030204" pitchFamily="49" charset="0"/>
              </a:rPr>
              <a:t>предоставя</a:t>
            </a:r>
            <a:r>
              <a:rPr lang="bg-BG" sz="3400" dirty="0">
                <a:cs typeface="Consolas" panose="020B0609020204030204" pitchFamily="49" charset="0"/>
              </a:rPr>
              <a:t> следните функции:</a:t>
            </a:r>
            <a:endParaRPr lang="bg-BG" dirty="0"/>
          </a:p>
          <a:p>
            <a:pPr lvl="1" indent="-360045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ea typeface="+mn-lt"/>
                <a:cs typeface="+mn-lt"/>
              </a:rPr>
              <a:t>Вкарване</a:t>
            </a:r>
            <a:r>
              <a:rPr lang="bg-BG" sz="32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bg-BG" sz="3200" dirty="0">
                <a:cs typeface="Consolas" panose="020B0609020204030204" pitchFamily="49" charset="0"/>
              </a:rPr>
              <a:t>на елемент</a:t>
            </a:r>
          </a:p>
          <a:p>
            <a:pPr lvl="1" indent="-360045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cs typeface="Consolas" panose="020B0609020204030204" pitchFamily="49" charset="0"/>
              </a:rPr>
              <a:t>Премахане </a:t>
            </a:r>
            <a:r>
              <a:rPr lang="bg-BG" sz="3200" dirty="0">
                <a:cs typeface="Consolas" panose="020B0609020204030204" pitchFamily="49" charset="0"/>
              </a:rPr>
              <a:t>на последния елемент</a:t>
            </a:r>
          </a:p>
          <a:p>
            <a:pPr lvl="1" indent="-360045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cs typeface="Consolas" panose="020B0609020204030204" pitchFamily="49" charset="0"/>
              </a:rPr>
              <a:t>Връщане </a:t>
            </a:r>
            <a:r>
              <a:rPr lang="bg-BG" sz="3200" dirty="0">
                <a:cs typeface="Consolas" panose="020B0609020204030204" pitchFamily="49" charset="0"/>
              </a:rPr>
              <a:t>на последния елемент без премахване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Стек</a:t>
            </a:r>
            <a:endParaRPr lang="bg-BG" sz="3950" dirty="0">
              <a:cs typeface="Calibri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507289" y="3939443"/>
            <a:ext cx="1599783" cy="2927149"/>
            <a:chOff x="2817812" y="3733800"/>
            <a:chExt cx="1600200" cy="2927911"/>
          </a:xfrm>
        </p:grpSpPr>
        <p:grpSp>
          <p:nvGrpSpPr>
            <p:cNvPr id="10" name="Group 9"/>
            <p:cNvGrpSpPr/>
            <p:nvPr/>
          </p:nvGrpSpPr>
          <p:grpSpPr>
            <a:xfrm>
              <a:off x="2817812" y="3733800"/>
              <a:ext cx="1600200" cy="2342383"/>
              <a:chOff x="3008467" y="3810000"/>
              <a:chExt cx="1600200" cy="2342383"/>
            </a:xfrm>
          </p:grpSpPr>
          <p:sp>
            <p:nvSpPr>
              <p:cNvPr id="65" name="Text Placeholder 7"/>
              <p:cNvSpPr txBox="1">
                <a:spLocks/>
              </p:cNvSpPr>
              <p:nvPr/>
            </p:nvSpPr>
            <p:spPr>
              <a:xfrm flipH="1">
                <a:off x="3008467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66" name="Text Placeholder 7"/>
              <p:cNvSpPr txBox="1">
                <a:spLocks/>
              </p:cNvSpPr>
              <p:nvPr/>
            </p:nvSpPr>
            <p:spPr>
              <a:xfrm flipH="1">
                <a:off x="3112038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67" name="Text Placeholder 7"/>
              <p:cNvSpPr txBox="1">
                <a:spLocks/>
              </p:cNvSpPr>
              <p:nvPr/>
            </p:nvSpPr>
            <p:spPr>
              <a:xfrm flipH="1">
                <a:off x="3112038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68" name="Text Placeholder 7"/>
              <p:cNvSpPr txBox="1">
                <a:spLocks/>
              </p:cNvSpPr>
              <p:nvPr/>
            </p:nvSpPr>
            <p:spPr>
              <a:xfrm flipH="1">
                <a:off x="3112038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6" name="Down Arrow 5"/>
              <p:cNvSpPr/>
              <p:nvPr/>
            </p:nvSpPr>
            <p:spPr bwMode="auto">
              <a:xfrm>
                <a:off x="3633012" y="3810000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958557" y="6019800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Push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232247" y="3939443"/>
            <a:ext cx="1599783" cy="2910201"/>
            <a:chOff x="5881025" y="3733800"/>
            <a:chExt cx="1600200" cy="2910959"/>
          </a:xfrm>
        </p:grpSpPr>
        <p:grpSp>
          <p:nvGrpSpPr>
            <p:cNvPr id="13" name="Group 12"/>
            <p:cNvGrpSpPr/>
            <p:nvPr/>
          </p:nvGrpSpPr>
          <p:grpSpPr>
            <a:xfrm>
              <a:off x="5881025" y="3733800"/>
              <a:ext cx="1600200" cy="2348441"/>
              <a:chOff x="6185739" y="3803942"/>
              <a:chExt cx="1600200" cy="2348441"/>
            </a:xfrm>
          </p:grpSpPr>
          <p:sp>
            <p:nvSpPr>
              <p:cNvPr id="41" name="Text Placeholder 7"/>
              <p:cNvSpPr txBox="1">
                <a:spLocks/>
              </p:cNvSpPr>
              <p:nvPr/>
            </p:nvSpPr>
            <p:spPr>
              <a:xfrm flipH="1">
                <a:off x="6185739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42" name="Text Placeholder 7"/>
              <p:cNvSpPr txBox="1">
                <a:spLocks/>
              </p:cNvSpPr>
              <p:nvPr/>
            </p:nvSpPr>
            <p:spPr>
              <a:xfrm flipH="1">
                <a:off x="6289310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43" name="Text Placeholder 7"/>
              <p:cNvSpPr txBox="1">
                <a:spLocks/>
              </p:cNvSpPr>
              <p:nvPr/>
            </p:nvSpPr>
            <p:spPr>
              <a:xfrm flipH="1">
                <a:off x="6289310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44" name="Text Placeholder 7"/>
              <p:cNvSpPr txBox="1">
                <a:spLocks/>
              </p:cNvSpPr>
              <p:nvPr/>
            </p:nvSpPr>
            <p:spPr>
              <a:xfrm flipH="1">
                <a:off x="6289310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>
                <a:off x="6821939" y="3803942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Multiplication Sign 30"/>
              <p:cNvSpPr/>
              <p:nvPr/>
            </p:nvSpPr>
            <p:spPr>
              <a:xfrm flipH="1">
                <a:off x="6316966" y="4073097"/>
                <a:ext cx="1386688" cy="1217019"/>
              </a:xfrm>
              <a:prstGeom prst="mathMultiply">
                <a:avLst/>
              </a:prstGeom>
              <a:solidFill>
                <a:schemeClr val="tx1">
                  <a:alpha val="3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6045080" y="6002848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Pop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871217" y="3929802"/>
            <a:ext cx="1599783" cy="2905720"/>
            <a:chOff x="8856012" y="3733800"/>
            <a:chExt cx="1600200" cy="2906477"/>
          </a:xfrm>
        </p:grpSpPr>
        <p:grpSp>
          <p:nvGrpSpPr>
            <p:cNvPr id="9" name="Group 8"/>
            <p:cNvGrpSpPr/>
            <p:nvPr/>
          </p:nvGrpSpPr>
          <p:grpSpPr>
            <a:xfrm>
              <a:off x="8856012" y="3733800"/>
              <a:ext cx="1600200" cy="2351958"/>
              <a:chOff x="9259440" y="3800425"/>
              <a:chExt cx="1600200" cy="2351958"/>
            </a:xfrm>
          </p:grpSpPr>
          <p:sp>
            <p:nvSpPr>
              <p:cNvPr id="69" name="Text Placeholder 7"/>
              <p:cNvSpPr txBox="1">
                <a:spLocks/>
              </p:cNvSpPr>
              <p:nvPr/>
            </p:nvSpPr>
            <p:spPr>
              <a:xfrm flipH="1">
                <a:off x="9259440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363011" y="4442398"/>
                <a:ext cx="1410568" cy="1627075"/>
                <a:chOff x="9363011" y="4442398"/>
                <a:chExt cx="1410568" cy="1627075"/>
              </a:xfrm>
            </p:grpSpPr>
            <p:sp>
              <p:nvSpPr>
                <p:cNvPr id="70" name="Text Placeholder 7"/>
                <p:cNvSpPr txBox="1">
                  <a:spLocks/>
                </p:cNvSpPr>
                <p:nvPr/>
              </p:nvSpPr>
              <p:spPr>
                <a:xfrm flipH="1">
                  <a:off x="9363011" y="557544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2</a:t>
                  </a:r>
                </a:p>
              </p:txBody>
            </p:sp>
            <p:sp>
              <p:nvSpPr>
                <p:cNvPr id="71" name="Text Placeholder 7"/>
                <p:cNvSpPr txBox="1">
                  <a:spLocks/>
                </p:cNvSpPr>
                <p:nvPr/>
              </p:nvSpPr>
              <p:spPr>
                <a:xfrm flipH="1">
                  <a:off x="9363011" y="444239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10</a:t>
                  </a:r>
                </a:p>
              </p:txBody>
            </p:sp>
            <p:sp>
              <p:nvSpPr>
                <p:cNvPr id="72" name="Text Placeholder 7"/>
                <p:cNvSpPr txBox="1">
                  <a:spLocks/>
                </p:cNvSpPr>
                <p:nvPr/>
              </p:nvSpPr>
              <p:spPr>
                <a:xfrm flipH="1">
                  <a:off x="9363011" y="4998512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5</a:t>
                  </a:r>
                </a:p>
              </p:txBody>
            </p:sp>
          </p:grpSp>
          <p:sp>
            <p:nvSpPr>
              <p:cNvPr id="75" name="Down Arrow 74"/>
              <p:cNvSpPr/>
              <p:nvPr/>
            </p:nvSpPr>
            <p:spPr bwMode="auto">
              <a:xfrm rot="10800000">
                <a:off x="9895640" y="3800425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Content Placeholder 2"/>
            <p:cNvSpPr txBox="1">
              <a:spLocks/>
            </p:cNvSpPr>
            <p:nvPr/>
          </p:nvSpPr>
          <p:spPr>
            <a:xfrm>
              <a:off x="9019925" y="5998366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Peek</a:t>
              </a: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41601DF3-0A52-40EB-FDD7-5F9BE1067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431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rgbClr val="234465"/>
              </a:buClr>
            </a:pPr>
            <a:r>
              <a:rPr lang="bg-BG" sz="3600" b="1" dirty="0">
                <a:solidFill>
                  <a:schemeClr val="bg1"/>
                </a:solidFill>
              </a:rPr>
              <a:t>Опашката </a:t>
            </a:r>
            <a:r>
              <a:rPr lang="bg-BG" sz="3600" dirty="0"/>
              <a:t>осигурява </a:t>
            </a:r>
            <a:r>
              <a:rPr lang="bg-BG" sz="3600" dirty="0">
                <a:ea typeface="+mn-lt"/>
                <a:cs typeface="+mn-lt"/>
              </a:rPr>
              <a:t>следните функции</a:t>
            </a:r>
            <a:r>
              <a:rPr lang="bg-BG" sz="3600" dirty="0"/>
              <a:t>:</a:t>
            </a:r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r>
              <a:rPr lang="bg-BG" sz="3400" b="1" dirty="0">
                <a:solidFill>
                  <a:schemeClr val="bg1"/>
                </a:solidFill>
              </a:rPr>
              <a:t>Добавяне </a:t>
            </a:r>
            <a:r>
              <a:rPr lang="bg-BG" sz="3400" dirty="0"/>
              <a:t>на елемент в края на опашката</a:t>
            </a:r>
            <a:endParaRPr lang="bg-BG" sz="3400" dirty="0">
              <a:cs typeface="Calibri"/>
            </a:endParaRPr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endParaRPr lang="bg-BG" sz="3050" b="1" dirty="0">
              <a:cs typeface="Calibri"/>
            </a:endParaRPr>
          </a:p>
          <a:p>
            <a:pPr lvl="1" indent="-360045">
              <a:spcBef>
                <a:spcPts val="2500"/>
              </a:spcBef>
              <a:spcAft>
                <a:spcPts val="800"/>
              </a:spcAft>
              <a:buClr>
                <a:srgbClr val="234465"/>
              </a:buClr>
            </a:pPr>
            <a:r>
              <a:rPr lang="bg-BG" sz="3400" b="1" dirty="0">
                <a:solidFill>
                  <a:schemeClr val="bg1"/>
                </a:solidFill>
              </a:rPr>
              <a:t>Премахване </a:t>
            </a:r>
            <a:r>
              <a:rPr lang="bg-BG" sz="3400" dirty="0"/>
              <a:t>на първия елемент</a:t>
            </a:r>
            <a:endParaRPr lang="bg-BG" sz="3400" dirty="0">
              <a:cs typeface="Calibri"/>
            </a:endParaRPr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endParaRPr lang="bg-BG" sz="3099" b="1" dirty="0">
              <a:cs typeface="Calibri"/>
            </a:endParaRPr>
          </a:p>
          <a:p>
            <a:pPr lvl="1" indent="-360045">
              <a:spcBef>
                <a:spcPts val="2500"/>
              </a:spcBef>
              <a:spcAft>
                <a:spcPts val="800"/>
              </a:spcAft>
              <a:buClr>
                <a:srgbClr val="234465"/>
              </a:buClr>
            </a:pPr>
            <a:r>
              <a:rPr lang="bg-BG" sz="3400" b="1" dirty="0">
                <a:solidFill>
                  <a:schemeClr val="bg1"/>
                </a:solidFill>
              </a:rPr>
              <a:t>Връщане </a:t>
            </a:r>
            <a:r>
              <a:rPr lang="bg-BG" sz="3400" dirty="0"/>
              <a:t>на първия елемент без премахване</a:t>
            </a:r>
            <a:endParaRPr lang="bg-BG" sz="3400" dirty="0">
              <a:cs typeface="Calibri"/>
            </a:endParaRPr>
          </a:p>
          <a:p>
            <a:pPr marL="360045" indent="-360045"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Опашка</a:t>
            </a:r>
            <a:endParaRPr lang="bg-BG" sz="3950" dirty="0" err="1"/>
          </a:p>
        </p:txBody>
      </p:sp>
      <p:grpSp>
        <p:nvGrpSpPr>
          <p:cNvPr id="15" name="Group 14"/>
          <p:cNvGrpSpPr/>
          <p:nvPr/>
        </p:nvGrpSpPr>
        <p:grpSpPr>
          <a:xfrm>
            <a:off x="2896436" y="2693674"/>
            <a:ext cx="6415393" cy="697156"/>
            <a:chOff x="2894012" y="2556383"/>
            <a:chExt cx="6417064" cy="697338"/>
          </a:xfrm>
        </p:grpSpPr>
        <p:sp>
          <p:nvSpPr>
            <p:cNvPr id="25" name="Text Placeholder 7"/>
            <p:cNvSpPr txBox="1">
              <a:spLocks/>
            </p:cNvSpPr>
            <p:nvPr/>
          </p:nvSpPr>
          <p:spPr>
            <a:xfrm flipH="1">
              <a:off x="6930092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2</a:t>
              </a:r>
            </a:p>
          </p:txBody>
        </p:sp>
        <p:sp>
          <p:nvSpPr>
            <p:cNvPr id="26" name="Text Placeholder 7"/>
            <p:cNvSpPr txBox="1">
              <a:spLocks/>
            </p:cNvSpPr>
            <p:nvPr/>
          </p:nvSpPr>
          <p:spPr>
            <a:xfrm flipH="1">
              <a:off x="3864426" y="2667339"/>
              <a:ext cx="1410568" cy="49121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10</a:t>
              </a:r>
            </a:p>
          </p:txBody>
        </p:sp>
        <p:sp>
          <p:nvSpPr>
            <p:cNvPr id="27" name="Text Placeholder 7"/>
            <p:cNvSpPr txBox="1">
              <a:spLocks/>
            </p:cNvSpPr>
            <p:nvPr/>
          </p:nvSpPr>
          <p:spPr>
            <a:xfrm flipH="1">
              <a:off x="5397259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5</a:t>
              </a:r>
            </a:p>
          </p:txBody>
        </p:sp>
        <p:sp>
          <p:nvSpPr>
            <p:cNvPr id="50" name="Text Placeholder 7"/>
            <p:cNvSpPr txBox="1">
              <a:spLocks/>
            </p:cNvSpPr>
            <p:nvPr/>
          </p:nvSpPr>
          <p:spPr>
            <a:xfrm flipH="1">
              <a:off x="3736648" y="2556383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2799" noProof="1"/>
            </a:p>
          </p:txBody>
        </p:sp>
        <p:sp>
          <p:nvSpPr>
            <p:cNvPr id="51" name="Down Arrow 50"/>
            <p:cNvSpPr/>
            <p:nvPr/>
          </p:nvSpPr>
          <p:spPr bwMode="auto">
            <a:xfrm rot="16200000">
              <a:off x="3184168" y="2529243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Down Arrow 51"/>
            <p:cNvSpPr/>
            <p:nvPr/>
          </p:nvSpPr>
          <p:spPr bwMode="auto">
            <a:xfrm rot="16200000">
              <a:off x="8840621" y="2531231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88302" y="5900589"/>
            <a:ext cx="6415393" cy="697156"/>
            <a:chOff x="2894012" y="5712774"/>
            <a:chExt cx="6417064" cy="697338"/>
          </a:xfrm>
        </p:grpSpPr>
        <p:sp>
          <p:nvSpPr>
            <p:cNvPr id="45" name="Text Placeholder 7"/>
            <p:cNvSpPr txBox="1">
              <a:spLocks/>
            </p:cNvSpPr>
            <p:nvPr/>
          </p:nvSpPr>
          <p:spPr>
            <a:xfrm flipH="1">
              <a:off x="3736648" y="5712774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2799" noProof="1"/>
            </a:p>
          </p:txBody>
        </p:sp>
        <p:sp>
          <p:nvSpPr>
            <p:cNvPr id="46" name="Text Placeholder 7"/>
            <p:cNvSpPr txBox="1">
              <a:spLocks/>
            </p:cNvSpPr>
            <p:nvPr/>
          </p:nvSpPr>
          <p:spPr>
            <a:xfrm flipH="1">
              <a:off x="6930093" y="5798306"/>
              <a:ext cx="1410569" cy="52472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2</a:t>
              </a:r>
            </a:p>
          </p:txBody>
        </p:sp>
        <p:sp>
          <p:nvSpPr>
            <p:cNvPr id="47" name="Text Placeholder 7"/>
            <p:cNvSpPr txBox="1">
              <a:spLocks/>
            </p:cNvSpPr>
            <p:nvPr/>
          </p:nvSpPr>
          <p:spPr>
            <a:xfrm flipH="1">
              <a:off x="3864425" y="5801295"/>
              <a:ext cx="1410569" cy="521736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10</a:t>
              </a:r>
            </a:p>
          </p:txBody>
        </p:sp>
        <p:sp>
          <p:nvSpPr>
            <p:cNvPr id="48" name="Text Placeholder 7"/>
            <p:cNvSpPr txBox="1">
              <a:spLocks/>
            </p:cNvSpPr>
            <p:nvPr/>
          </p:nvSpPr>
          <p:spPr>
            <a:xfrm flipH="1">
              <a:off x="5397260" y="5798306"/>
              <a:ext cx="1410569" cy="5247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5</a:t>
              </a:r>
            </a:p>
          </p:txBody>
        </p:sp>
        <p:sp>
          <p:nvSpPr>
            <p:cNvPr id="55" name="Down Arrow 54"/>
            <p:cNvSpPr/>
            <p:nvPr/>
          </p:nvSpPr>
          <p:spPr bwMode="auto">
            <a:xfrm rot="16200000">
              <a:off x="3184168" y="5684219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Down Arrow 55"/>
            <p:cNvSpPr/>
            <p:nvPr/>
          </p:nvSpPr>
          <p:spPr bwMode="auto">
            <a:xfrm rot="16200000">
              <a:off x="8840621" y="5686207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83C689-A0F3-4E20-ACE2-91C2EA811D4B}"/>
              </a:ext>
            </a:extLst>
          </p:cNvPr>
          <p:cNvGrpSpPr/>
          <p:nvPr/>
        </p:nvGrpSpPr>
        <p:grpSpPr>
          <a:xfrm>
            <a:off x="2888303" y="4048645"/>
            <a:ext cx="6415393" cy="1216702"/>
            <a:chOff x="2894012" y="3691254"/>
            <a:chExt cx="6417064" cy="1217019"/>
          </a:xfrm>
        </p:grpSpPr>
        <p:grpSp>
          <p:nvGrpSpPr>
            <p:cNvPr id="57" name="Group 56"/>
            <p:cNvGrpSpPr/>
            <p:nvPr/>
          </p:nvGrpSpPr>
          <p:grpSpPr>
            <a:xfrm>
              <a:off x="2894012" y="3951095"/>
              <a:ext cx="6417064" cy="697338"/>
              <a:chOff x="2894012" y="3951095"/>
              <a:chExt cx="6417064" cy="697338"/>
            </a:xfrm>
          </p:grpSpPr>
          <p:sp>
            <p:nvSpPr>
              <p:cNvPr id="36" name="Text Placeholder 7"/>
              <p:cNvSpPr txBox="1">
                <a:spLocks/>
              </p:cNvSpPr>
              <p:nvPr/>
            </p:nvSpPr>
            <p:spPr>
              <a:xfrm flipH="1">
                <a:off x="6930093" y="4057059"/>
                <a:ext cx="1410569" cy="47054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37" name="Text Placeholder 7"/>
              <p:cNvSpPr txBox="1">
                <a:spLocks/>
              </p:cNvSpPr>
              <p:nvPr/>
            </p:nvSpPr>
            <p:spPr>
              <a:xfrm flipH="1">
                <a:off x="3864426" y="4059738"/>
                <a:ext cx="1410569" cy="46786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38" name="Text Placeholder 7"/>
              <p:cNvSpPr txBox="1">
                <a:spLocks/>
              </p:cNvSpPr>
              <p:nvPr/>
            </p:nvSpPr>
            <p:spPr>
              <a:xfrm flipH="1">
                <a:off x="5397260" y="4057058"/>
                <a:ext cx="1410569" cy="47054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49" name="Text Placeholder 7"/>
              <p:cNvSpPr txBox="1">
                <a:spLocks/>
              </p:cNvSpPr>
              <p:nvPr/>
            </p:nvSpPr>
            <p:spPr>
              <a:xfrm flipH="1">
                <a:off x="3725534" y="3951095"/>
                <a:ext cx="4731792" cy="69733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53" name="Down Arrow 52"/>
              <p:cNvSpPr/>
              <p:nvPr/>
            </p:nvSpPr>
            <p:spPr bwMode="auto">
              <a:xfrm rot="16200000">
                <a:off x="3184168" y="3921649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Down Arrow 53"/>
              <p:cNvSpPr/>
              <p:nvPr/>
            </p:nvSpPr>
            <p:spPr bwMode="auto">
              <a:xfrm rot="16200000">
                <a:off x="8840621" y="3923637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" name="Multiplication Sign 30">
              <a:extLst>
                <a:ext uri="{FF2B5EF4-FFF2-40B4-BE49-F238E27FC236}">
                  <a16:creationId xmlns:a16="http://schemas.microsoft.com/office/drawing/2014/main" id="{26A0EB8D-99AD-4876-BA6E-F1AB93EBC03F}"/>
                </a:ext>
              </a:extLst>
            </p:cNvPr>
            <p:cNvSpPr/>
            <p:nvPr/>
          </p:nvSpPr>
          <p:spPr>
            <a:xfrm flipH="1">
              <a:off x="6958676" y="3691254"/>
              <a:ext cx="1386688" cy="1217019"/>
            </a:xfrm>
            <a:prstGeom prst="mathMultiply">
              <a:avLst/>
            </a:prstGeom>
            <a:solidFill>
              <a:schemeClr val="tx1">
                <a:alpha val="3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8FDB23D3-6F43-FBA2-5B5F-AFE8143D0D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92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Резултат с изображение за „data structures picture“">
            <a:extLst>
              <a:ext uri="{FF2B5EF4-FFF2-40B4-BE49-F238E27FC236}">
                <a16:creationId xmlns:a16="http://schemas.microsoft.com/office/drawing/2014/main" id="{29D248C8-9279-4472-9B55-1AD749E2F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691" y="774692"/>
            <a:ext cx="7438618" cy="3719309"/>
          </a:xfrm>
          <a:prstGeom prst="roundRect">
            <a:avLst>
              <a:gd name="adj" fmla="val 1603"/>
            </a:avLst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30717B7E-B088-59C4-B058-89FB6D3D36F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sz="4000" dirty="0"/>
              <a:t>Речници, дървета и графи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85CD7FED-4C50-CDFD-1CD1-0341DABD06E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bg-BG" sz="4800" dirty="0"/>
              <a:t>Сложни структури от данни</a:t>
            </a:r>
          </a:p>
        </p:txBody>
      </p:sp>
    </p:spTree>
    <p:extLst>
      <p:ext uri="{BB962C8B-B14F-4D97-AF65-F5344CB8AC3E}">
        <p14:creationId xmlns:p14="http://schemas.microsoft.com/office/powerpoint/2010/main" val="151313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8303" y="1314451"/>
            <a:ext cx="9407697" cy="5354910"/>
          </a:xfrm>
        </p:spPr>
        <p:txBody>
          <a:bodyPr>
            <a:normAutofit/>
          </a:bodyPr>
          <a:lstStyle/>
          <a:p>
            <a:pPr marL="514196" indent="-514196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en-US" dirty="0"/>
              <a:t> </a:t>
            </a:r>
            <a:r>
              <a:rPr lang="bg-BG" dirty="0"/>
              <a:t>в компютрите</a:t>
            </a:r>
            <a:endParaRPr lang="en-US" dirty="0"/>
          </a:p>
          <a:p>
            <a:pPr marL="514196" indent="-514196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Структури от данни </a:t>
            </a:r>
            <a:endParaRPr lang="en-US" b="1" dirty="0">
              <a:solidFill>
                <a:schemeClr val="bg1"/>
              </a:solidFill>
            </a:endParaRPr>
          </a:p>
          <a:p>
            <a:pPr marL="514196" indent="-514196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Линейни</a:t>
            </a:r>
            <a:r>
              <a:rPr lang="en-US" dirty="0"/>
              <a:t> </a:t>
            </a:r>
            <a:r>
              <a:rPr lang="bg-BG" dirty="0"/>
              <a:t>структури от данни</a:t>
            </a:r>
            <a:r>
              <a:rPr lang="en-US" dirty="0"/>
              <a:t>: </a:t>
            </a:r>
          </a:p>
          <a:p>
            <a:pPr marL="803429" lvl="1" indent="-514196">
              <a:buClr>
                <a:schemeClr val="tx1"/>
              </a:buClr>
            </a:pPr>
            <a:r>
              <a:rPr lang="bg-BG" dirty="0"/>
              <a:t>Масив</a:t>
            </a:r>
            <a:r>
              <a:rPr lang="en-US" dirty="0"/>
              <a:t>, </a:t>
            </a:r>
            <a:r>
              <a:rPr lang="bg-BG" noProof="1"/>
              <a:t>списък</a:t>
            </a:r>
            <a:r>
              <a:rPr lang="en-US" dirty="0"/>
              <a:t>, </a:t>
            </a:r>
            <a:r>
              <a:rPr lang="bg-BG" dirty="0"/>
              <a:t>свързан списък</a:t>
            </a:r>
            <a:r>
              <a:rPr lang="en-US" dirty="0"/>
              <a:t>, </a:t>
            </a:r>
            <a:r>
              <a:rPr lang="bg-BG" dirty="0"/>
              <a:t>стек</a:t>
            </a:r>
            <a:r>
              <a:rPr lang="en-US" dirty="0"/>
              <a:t>, </a:t>
            </a:r>
            <a:r>
              <a:rPr lang="bg-BG" dirty="0"/>
              <a:t>опашка</a:t>
            </a:r>
            <a:endParaRPr lang="en-US" dirty="0"/>
          </a:p>
          <a:p>
            <a:pPr marL="514196" indent="-514196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Сложни </a:t>
            </a:r>
            <a:r>
              <a:rPr lang="bg-BG" dirty="0"/>
              <a:t>структури от данни: </a:t>
            </a:r>
          </a:p>
          <a:p>
            <a:pPr marL="803429" lvl="1" indent="-514196">
              <a:buClr>
                <a:schemeClr val="tx1"/>
              </a:buClr>
            </a:pPr>
            <a:r>
              <a:rPr lang="bg-BG" dirty="0"/>
              <a:t>Речник</a:t>
            </a:r>
            <a:r>
              <a:rPr lang="bg-BG" noProof="1"/>
              <a:t>, дърво, </a:t>
            </a:r>
            <a:r>
              <a:rPr lang="bg-BG" dirty="0"/>
              <a:t>граф</a:t>
            </a:r>
            <a:endParaRPr lang="en-US" dirty="0"/>
          </a:p>
          <a:p>
            <a:pPr marL="514196" indent="-514196"/>
            <a:endParaRPr lang="en-US" dirty="0"/>
          </a:p>
          <a:p>
            <a:pPr marL="609036" lvl="1" indent="0"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EF4F633-9D59-8B45-6CB3-37C920F2E8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0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-24000" y="1196125"/>
            <a:ext cx="12144444" cy="5528766"/>
          </a:xfrm>
        </p:spPr>
        <p:txBody>
          <a:bodyPr>
            <a:noAutofit/>
          </a:bodyPr>
          <a:lstStyle/>
          <a:p>
            <a:pPr>
              <a:lnSpc>
                <a:spcPct val="98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Речник</a:t>
            </a:r>
            <a:r>
              <a:rPr lang="bg-BG" sz="3600" dirty="0"/>
              <a:t> == съвкупност от двойки от </a:t>
            </a:r>
            <a:r>
              <a:rPr lang="bg-BG" sz="3600" b="1" dirty="0">
                <a:solidFill>
                  <a:schemeClr val="bg1"/>
                </a:solidFill>
              </a:rPr>
              <a:t>ключ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стойност</a:t>
            </a:r>
            <a:endParaRPr lang="en-US" sz="3600" b="1" dirty="0">
              <a:solidFill>
                <a:schemeClr val="bg1"/>
              </a:solidFill>
            </a:endParaRPr>
          </a:p>
          <a:p>
            <a:pPr lvl="1">
              <a:lnSpc>
                <a:spcPct val="98000"/>
              </a:lnSpc>
            </a:pPr>
            <a:r>
              <a:rPr lang="bg-BG" sz="3400" dirty="0"/>
              <a:t>Познат е като </a:t>
            </a:r>
            <a:r>
              <a:rPr lang="en-US" sz="3400" dirty="0"/>
              <a:t>"</a:t>
            </a:r>
            <a:r>
              <a:rPr lang="bg-BG" sz="3400" b="1" dirty="0">
                <a:solidFill>
                  <a:schemeClr val="bg1"/>
                </a:solidFill>
              </a:rPr>
              <a:t>мап</a:t>
            </a:r>
            <a:r>
              <a:rPr lang="bg-BG" sz="3400" dirty="0"/>
              <a:t>" или</a:t>
            </a:r>
            <a:r>
              <a:rPr lang="en-US" sz="3400" dirty="0"/>
              <a:t> "</a:t>
            </a:r>
            <a:r>
              <a:rPr lang="bg-BG" sz="3400" b="1" dirty="0">
                <a:solidFill>
                  <a:schemeClr val="bg1"/>
                </a:solidFill>
              </a:rPr>
              <a:t>асоциативен масив</a:t>
            </a:r>
            <a:r>
              <a:rPr lang="en-US" sz="3400" dirty="0"/>
              <a:t>"</a:t>
            </a:r>
          </a:p>
          <a:p>
            <a:pPr lvl="1">
              <a:lnSpc>
                <a:spcPct val="98000"/>
              </a:lnSpc>
            </a:pPr>
            <a:r>
              <a:rPr lang="bg-BG" sz="3400" dirty="0"/>
              <a:t>Има много имплементации:</a:t>
            </a:r>
            <a:endParaRPr lang="en-US" sz="3400" dirty="0"/>
          </a:p>
          <a:p>
            <a:pPr lvl="2">
              <a:lnSpc>
                <a:spcPct val="98000"/>
              </a:lnSpc>
            </a:pPr>
            <a:r>
              <a:rPr lang="bg-BG" sz="3200" dirty="0"/>
              <a:t>Хеш таблица</a:t>
            </a:r>
            <a:r>
              <a:rPr lang="en-US" sz="3200" dirty="0"/>
              <a:t>, </a:t>
            </a:r>
            <a:r>
              <a:rPr lang="bg-BG" sz="3200" dirty="0"/>
              <a:t>балансирано дърво</a:t>
            </a:r>
            <a:r>
              <a:rPr lang="en-US" sz="3200" dirty="0"/>
              <a:t>, </a:t>
            </a:r>
            <a:r>
              <a:rPr lang="bg-BG" sz="3200" dirty="0"/>
              <a:t>списък</a:t>
            </a:r>
            <a:r>
              <a:rPr lang="en-US" sz="3200" dirty="0"/>
              <a:t>, </a:t>
            </a:r>
            <a:r>
              <a:rPr lang="bg-BG" sz="3200" dirty="0"/>
              <a:t>масив</a:t>
            </a:r>
            <a:r>
              <a:rPr lang="en-US" sz="3200" dirty="0"/>
              <a:t>, ...</a:t>
            </a:r>
            <a:endParaRPr lang="en-US" sz="3200" noProof="1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 </a:t>
            </a:r>
            <a:r>
              <a:rPr lang="en-US" dirty="0"/>
              <a:t>(</a:t>
            </a:r>
            <a:r>
              <a:rPr lang="bg-BG" dirty="0"/>
              <a:t>Мап</a:t>
            </a:r>
            <a:r>
              <a:rPr lang="en-US" dirty="0"/>
              <a:t>)</a:t>
            </a:r>
            <a:endParaRPr lang="bg-BG" dirty="0"/>
          </a:p>
        </p:txBody>
      </p:sp>
      <p:grpSp>
        <p:nvGrpSpPr>
          <p:cNvPr id="2" name="Групиране 1"/>
          <p:cNvGrpSpPr/>
          <p:nvPr/>
        </p:nvGrpSpPr>
        <p:grpSpPr>
          <a:xfrm>
            <a:off x="2001000" y="4284000"/>
            <a:ext cx="7200000" cy="2231513"/>
            <a:chOff x="3136578" y="4509121"/>
            <a:chExt cx="5484971" cy="1872385"/>
          </a:xfrm>
        </p:grpSpPr>
        <p:sp>
          <p:nvSpPr>
            <p:cNvPr id="8" name="Rounded Rectangle 10"/>
            <p:cNvSpPr/>
            <p:nvPr/>
          </p:nvSpPr>
          <p:spPr>
            <a:xfrm>
              <a:off x="3136578" y="4509121"/>
              <a:ext cx="5484971" cy="1872385"/>
            </a:xfrm>
            <a:prstGeom prst="roundRect">
              <a:avLst>
                <a:gd name="adj" fmla="val 6659"/>
              </a:avLst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3963" tIns="107972" rIns="143963" bIns="107972" rtlCol="0">
              <a:noAutofit/>
            </a:bodyPr>
            <a:lstStyle/>
            <a:p>
              <a:pPr defTabSz="1218621">
                <a:buClr>
                  <a:srgbClr val="F2B254"/>
                </a:buClr>
                <a:buSzPct val="100000"/>
              </a:pPr>
              <a:endParaRPr lang="en-US" sz="2399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9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69758983"/>
                </p:ext>
              </p:extLst>
            </p:nvPr>
          </p:nvGraphicFramePr>
          <p:xfrm>
            <a:off x="3775055" y="5159001"/>
            <a:ext cx="4379535" cy="869500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275889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99002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8025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</a:rPr>
                          <a:t>John Smith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marL="91416" marR="91416" marT="45708" marB="45708" anchor="ctr" horzOverflow="overflow"/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</a:rPr>
                          <a:t>+1-555-8976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marL="91416" marR="91416" marT="45708" marB="45708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8025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</a:rPr>
                          <a:t>Sam Doe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marL="91416" marR="91416" marT="45708" marB="45708" anchor="ctr" horzOverflow="overflow"/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</a:rPr>
                          <a:t>+1-555-5030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marL="91416" marR="91416" marT="45708" marB="45708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3460128" y="4598988"/>
              <a:ext cx="2311822" cy="523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799" dirty="0"/>
                <a:t>Име (ключ)</a:t>
              </a:r>
              <a:endParaRPr lang="en-US" sz="2799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86465" y="4603482"/>
              <a:ext cx="2513525" cy="953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799" dirty="0"/>
                <a:t>Номер (стойност)</a:t>
              </a:r>
              <a:endParaRPr lang="en-US" sz="2799" dirty="0"/>
            </a:p>
          </p:txBody>
        </p:sp>
      </p:grpSp>
      <p:sp>
        <p:nvSpPr>
          <p:cNvPr id="3" name="Slide Number">
            <a:extLst>
              <a:ext uri="{FF2B5EF4-FFF2-40B4-BE49-F238E27FC236}">
                <a16:creationId xmlns:a16="http://schemas.microsoft.com/office/drawing/2014/main" id="{89CEF4CF-DBAF-6A1B-64ED-E6A27519B6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4395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ов контейнер 4">
            <a:extLst>
              <a:ext uri="{FF2B5EF4-FFF2-40B4-BE49-F238E27FC236}">
                <a16:creationId xmlns:a16="http://schemas.microsoft.com/office/drawing/2014/main" id="{FEE8BCC8-1DE7-4680-A461-8FF5D635AD08}"/>
              </a:ext>
            </a:extLst>
          </p:cNvPr>
          <p:cNvSpPr txBox="1">
            <a:spLocks/>
          </p:cNvSpPr>
          <p:nvPr/>
        </p:nvSpPr>
        <p:spPr>
          <a:xfrm>
            <a:off x="371118" y="1449000"/>
            <a:ext cx="11449763" cy="50337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Dictionary&lt;string, int&gt; studentGrades = new </a:t>
            </a:r>
            <a:r>
              <a:rPr lang="en-GB" sz="2599" dirty="0">
                <a:solidFill>
                  <a:schemeClr val="bg1"/>
                </a:solidFill>
              </a:rPr>
              <a:t>Dictionary&lt;string, int&gt;()</a:t>
            </a:r>
            <a:r>
              <a:rPr lang="en-GB" sz="2599" dirty="0"/>
              <a:t>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studentGrades.</a:t>
            </a:r>
            <a:r>
              <a:rPr lang="en-GB" sz="2599" dirty="0">
                <a:solidFill>
                  <a:schemeClr val="bg1"/>
                </a:solidFill>
              </a:rPr>
              <a:t>Add</a:t>
            </a:r>
            <a:r>
              <a:rPr lang="en-GB" sz="2599" dirty="0"/>
              <a:t>("Ivan", 4);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studentGrades.</a:t>
            </a:r>
            <a:r>
              <a:rPr lang="en-GB" sz="2599" dirty="0">
                <a:solidFill>
                  <a:schemeClr val="bg1"/>
                </a:solidFill>
              </a:rPr>
              <a:t>Add</a:t>
            </a:r>
            <a:r>
              <a:rPr lang="en-GB" sz="2599" dirty="0"/>
              <a:t>("Peter", 6);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studentGrades.</a:t>
            </a:r>
            <a:r>
              <a:rPr lang="en-GB" sz="2599" dirty="0">
                <a:solidFill>
                  <a:schemeClr val="bg1"/>
                </a:solidFill>
              </a:rPr>
              <a:t>Add</a:t>
            </a:r>
            <a:r>
              <a:rPr lang="en-GB" sz="2599" dirty="0"/>
              <a:t>("Maria", 6);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studentGrades.</a:t>
            </a:r>
            <a:r>
              <a:rPr lang="en-GB" sz="2599" dirty="0">
                <a:solidFill>
                  <a:schemeClr val="bg1"/>
                </a:solidFill>
              </a:rPr>
              <a:t>Add</a:t>
            </a:r>
            <a:r>
              <a:rPr lang="en-GB" sz="2599" dirty="0"/>
              <a:t>("George", 5);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int peterGrade = studentGrades["Peter"];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Console.WriteLine("Peter's grade: {0}", peterGrade); Console.WriteLine("Students and their grades:");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foreach (var pair in studentGrades)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  Console.WriteLine("{0} --&gt; {1}", pair.Key, pair.Value);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7E4E2803-3B08-449D-8612-5A709407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 – Пример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DCA7A13-F84D-A1F3-2D2D-E25CEA31734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6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34000"/>
            <a:ext cx="11818096" cy="5661875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en-US" b="1" dirty="0">
                <a:solidFill>
                  <a:srgbClr val="F3CD60"/>
                </a:solidFill>
              </a:rPr>
              <a:t> </a:t>
            </a:r>
            <a:r>
              <a:rPr lang="bg-BG" dirty="0"/>
              <a:t>имплементира</a:t>
            </a:r>
            <a:r>
              <a:rPr lang="en-US" dirty="0"/>
              <a:t> </a:t>
            </a:r>
            <a:r>
              <a:rPr lang="bg-BG" dirty="0"/>
              <a:t>АТД</a:t>
            </a:r>
            <a:r>
              <a:rPr lang="en-US" dirty="0"/>
              <a:t> "</a:t>
            </a:r>
            <a:r>
              <a:rPr lang="bg-BG" dirty="0"/>
              <a:t>речник</a:t>
            </a:r>
            <a:r>
              <a:rPr lang="en-US" dirty="0"/>
              <a:t>"</a:t>
            </a:r>
            <a:r>
              <a:rPr lang="bg-BG" dirty="0"/>
              <a:t> като </a:t>
            </a:r>
            <a:r>
              <a:rPr lang="bg-BG" b="1" dirty="0">
                <a:solidFill>
                  <a:schemeClr val="bg1"/>
                </a:solidFill>
              </a:rPr>
              <a:t>балансирано дърво за търсене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Елементите в дървото са </a:t>
            </a:r>
            <a:r>
              <a:rPr lang="bg-BG" b="1" dirty="0">
                <a:solidFill>
                  <a:schemeClr val="bg1"/>
                </a:solidFill>
              </a:rPr>
              <a:t>сортирани по ключ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Обхождането</a:t>
            </a:r>
            <a:r>
              <a:rPr lang="ru-RU" dirty="0"/>
              <a:t> на дървото връща елементите във </a:t>
            </a:r>
            <a:r>
              <a:rPr lang="ru-RU" b="1" dirty="0">
                <a:solidFill>
                  <a:schemeClr val="bg1"/>
                </a:solidFill>
              </a:rPr>
              <a:t>възходящ ред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Добавяне</a:t>
            </a:r>
            <a:r>
              <a:rPr lang="en-US" dirty="0"/>
              <a:t> / </a:t>
            </a:r>
            <a:r>
              <a:rPr lang="bg-BG" dirty="0"/>
              <a:t>Намиране</a:t>
            </a:r>
            <a:r>
              <a:rPr lang="en-US" dirty="0"/>
              <a:t> / </a:t>
            </a:r>
            <a:r>
              <a:rPr lang="bg-BG" dirty="0"/>
              <a:t>Изтриване на стойност се изпълняват</a:t>
            </a:r>
            <a:r>
              <a:rPr lang="en-US" dirty="0"/>
              <a:t> </a:t>
            </a:r>
            <a:r>
              <a:rPr lang="bg-BG" dirty="0"/>
              <a:t>за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log n</a:t>
            </a:r>
            <a:r>
              <a:rPr lang="en-US" dirty="0"/>
              <a:t> </a:t>
            </a:r>
            <a:r>
              <a:rPr lang="bg-BG" dirty="0"/>
              <a:t>време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dirty="0"/>
              <a:t>Използвайте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bg-BG" dirty="0"/>
              <a:t>, когато елементите трябва да бъдат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сортирани по ключ 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dirty="0"/>
              <a:t>В противен случай използвайте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b="1" dirty="0">
                <a:solidFill>
                  <a:srgbClr val="F3CD60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има </a:t>
            </a:r>
            <a:r>
              <a:rPr lang="bg-BG" b="1" dirty="0">
                <a:solidFill>
                  <a:schemeClr val="bg1"/>
                </a:solidFill>
              </a:rPr>
              <a:t>по-добра производителност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(базирано на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хеш таблицата</a:t>
            </a:r>
            <a:r>
              <a:rPr lang="bg-BG" dirty="0"/>
              <a:t>)</a:t>
            </a:r>
            <a:endParaRPr lang="en-US" sz="2799" dirty="0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SortedDictionary&lt;TKey,TValue&gt;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986C3E0-897A-387B-43B9-2B8F3703E8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5730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67101" y="999000"/>
            <a:ext cx="10251774" cy="612000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Дърво</a:t>
            </a:r>
            <a:r>
              <a:rPr lang="en-US" sz="3499" dirty="0"/>
              <a:t> == </a:t>
            </a:r>
            <a:r>
              <a:rPr lang="bg-BG" sz="3499" dirty="0"/>
              <a:t>АТД, който симулира </a:t>
            </a:r>
            <a:r>
              <a:rPr lang="bg-BG" sz="3499" b="1" dirty="0">
                <a:solidFill>
                  <a:schemeClr val="bg1"/>
                </a:solidFill>
              </a:rPr>
              <a:t>йерархична</a:t>
            </a:r>
            <a:r>
              <a:rPr lang="en-US" sz="3499" b="1" dirty="0">
                <a:solidFill>
                  <a:schemeClr val="bg1"/>
                </a:solidFill>
              </a:rPr>
              <a:t> </a:t>
            </a:r>
            <a:r>
              <a:rPr lang="bg-BG" sz="3499" b="1" dirty="0">
                <a:solidFill>
                  <a:schemeClr val="bg1"/>
                </a:solidFill>
              </a:rPr>
              <a:t>дървовидна структура</a:t>
            </a:r>
            <a:r>
              <a:rPr lang="bg-BG" sz="3499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Стойност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Родител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null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bg-BG" sz="3400" dirty="0"/>
              <a:t>препратка към друг възел (</a:t>
            </a:r>
            <a:r>
              <a:rPr lang="en-US" sz="3400" dirty="0"/>
              <a:t>node)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Деца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</a:t>
            </a:r>
            <a:r>
              <a:rPr lang="bg-BG" sz="3400" dirty="0"/>
              <a:t> колекция от възли, които са пряко под текущия</a:t>
            </a:r>
            <a:endParaRPr lang="en-US" sz="3400" dirty="0"/>
          </a:p>
          <a:p>
            <a:r>
              <a:rPr lang="ru-RU" sz="3499" dirty="0"/>
              <a:t>Работейки с дървета, </a:t>
            </a:r>
            <a:r>
              <a:rPr lang="ru-RU" sz="3499" b="1" dirty="0">
                <a:solidFill>
                  <a:schemeClr val="bg1"/>
                </a:solidFill>
              </a:rPr>
              <a:t>можете да работите с</a:t>
            </a:r>
            <a:r>
              <a:rPr lang="en-US" sz="3499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Йерархична</a:t>
            </a:r>
            <a:r>
              <a:rPr lang="en-US" sz="3400" dirty="0"/>
              <a:t> </a:t>
            </a:r>
            <a:r>
              <a:rPr lang="bg-BG" sz="3400" dirty="0"/>
              <a:t>структура</a:t>
            </a:r>
            <a:r>
              <a:rPr lang="en-US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езици </a:t>
            </a:r>
            <a:r>
              <a:rPr lang="bg-BG" sz="3400" dirty="0"/>
              <a:t>за маркиране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DFS</a:t>
            </a:r>
            <a:r>
              <a:rPr lang="en-US" sz="3400" dirty="0"/>
              <a:t> </a:t>
            </a:r>
            <a:r>
              <a:rPr lang="bg-BG" sz="3400" dirty="0"/>
              <a:t>и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BFS</a:t>
            </a:r>
            <a:r>
              <a:rPr lang="en-US" sz="3400" dirty="0"/>
              <a:t> </a:t>
            </a:r>
            <a:r>
              <a:rPr lang="bg-BG" sz="3400" dirty="0"/>
              <a:t>алгоритми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Дърво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F537F7F-69C4-4CE5-95D8-C7F66F5D91BA}"/>
              </a:ext>
            </a:extLst>
          </p:cNvPr>
          <p:cNvGrpSpPr/>
          <p:nvPr/>
        </p:nvGrpSpPr>
        <p:grpSpPr>
          <a:xfrm>
            <a:off x="10185180" y="1224000"/>
            <a:ext cx="1933695" cy="1575960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C95439C0-7E0C-474A-ACE9-A197BEC94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D0B3A4D1-C984-4998-AA72-52DD2B2F1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B3258C0C-665D-4B22-A7FC-7786265CD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B9F16D7A-1971-4A77-A07D-0405EDDAF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69650685-68AA-4841-8B3F-B17C4E34B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64856E2E-27AB-4F3B-8071-3061AE0792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6B9AFC70-AD63-4218-A078-0B623C309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11A23631-8663-4F47-860C-0610D36BF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8C0BA1D9-DCB0-4CAC-8180-131D78F4B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Oval 6">
              <a:extLst>
                <a:ext uri="{FF2B5EF4-FFF2-40B4-BE49-F238E27FC236}">
                  <a16:creationId xmlns:a16="http://schemas.microsoft.com/office/drawing/2014/main" id="{62B33DE6-ECE9-4783-8AD1-08B1B4242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F5CE6CA1-9E6A-467F-9D29-5DF1CD7166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Oval 6">
              <a:extLst>
                <a:ext uri="{FF2B5EF4-FFF2-40B4-BE49-F238E27FC236}">
                  <a16:creationId xmlns:a16="http://schemas.microsoft.com/office/drawing/2014/main" id="{1821507B-6BFA-47F5-B9A0-0161CAB00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0" name="Oval 7">
              <a:extLst>
                <a:ext uri="{FF2B5EF4-FFF2-40B4-BE49-F238E27FC236}">
                  <a16:creationId xmlns:a16="http://schemas.microsoft.com/office/drawing/2014/main" id="{5BABAECF-29FD-42A9-B17B-023FAAD04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1" name="Line 10">
              <a:extLst>
                <a:ext uri="{FF2B5EF4-FFF2-40B4-BE49-F238E27FC236}">
                  <a16:creationId xmlns:a16="http://schemas.microsoft.com/office/drawing/2014/main" id="{F8739D74-1B2E-4EA2-8713-F2CCE777E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3">
              <a:extLst>
                <a:ext uri="{FF2B5EF4-FFF2-40B4-BE49-F238E27FC236}">
                  <a16:creationId xmlns:a16="http://schemas.microsoft.com/office/drawing/2014/main" id="{98E87522-7CF7-46BF-AC0F-286DDDBD0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Oval 6">
              <a:extLst>
                <a:ext uri="{FF2B5EF4-FFF2-40B4-BE49-F238E27FC236}">
                  <a16:creationId xmlns:a16="http://schemas.microsoft.com/office/drawing/2014/main" id="{31F5C36C-9CAE-42C6-9B63-97930C991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FCCB0BEA-DD2E-4278-9711-3FD56B5DB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5F2EAB2C-80F6-97C5-4736-05DF8F6D8C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 (</a:t>
            </a:r>
            <a:r>
              <a:rPr lang="bg-BG" dirty="0"/>
              <a:t>връх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Елемент от граф</a:t>
            </a:r>
            <a:endParaRPr lang="en-US" dirty="0"/>
          </a:p>
          <a:p>
            <a:pPr lvl="1"/>
            <a:r>
              <a:rPr lang="bg-BG" dirty="0"/>
              <a:t>Може да има </a:t>
            </a:r>
            <a:r>
              <a:rPr lang="bg-BG" b="1" dirty="0">
                <a:solidFill>
                  <a:schemeClr val="bg1"/>
                </a:solidFill>
              </a:rPr>
              <a:t>име/стойност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ru-RU" dirty="0"/>
              <a:t>Поддържа списък на съседни върхове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Edge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(Ребро)</a:t>
            </a:r>
            <a:endParaRPr lang="en-US" dirty="0"/>
          </a:p>
          <a:p>
            <a:pPr lvl="1"/>
            <a:r>
              <a:rPr lang="bg-BG" dirty="0"/>
              <a:t>Свързва </a:t>
            </a:r>
            <a:r>
              <a:rPr lang="bg-BG" b="1" dirty="0">
                <a:solidFill>
                  <a:schemeClr val="bg1"/>
                </a:solidFill>
              </a:rPr>
              <a:t>два</a:t>
            </a:r>
            <a:r>
              <a:rPr lang="bg-BG" dirty="0"/>
              <a:t> върха</a:t>
            </a:r>
            <a:endParaRPr lang="en-US" dirty="0"/>
          </a:p>
          <a:p>
            <a:pPr lvl="1"/>
            <a:r>
              <a:rPr lang="bg-BG" dirty="0"/>
              <a:t>Може да бъде насочен/</a:t>
            </a:r>
            <a:r>
              <a:rPr lang="bg-BG" dirty="0" err="1"/>
              <a:t>ненасочен</a:t>
            </a:r>
            <a:endParaRPr lang="en-US" dirty="0"/>
          </a:p>
          <a:p>
            <a:pPr lvl="1"/>
            <a:r>
              <a:rPr lang="bg-BG" dirty="0"/>
              <a:t>Може да бъде</a:t>
            </a:r>
            <a:r>
              <a:rPr lang="en-US" dirty="0"/>
              <a:t> </a:t>
            </a:r>
            <a:r>
              <a:rPr lang="bg-BG" dirty="0"/>
              <a:t>с тежест</a:t>
            </a:r>
            <a:r>
              <a:rPr lang="en-US" dirty="0"/>
              <a:t>/</a:t>
            </a:r>
            <a:r>
              <a:rPr lang="bg-BG" dirty="0"/>
              <a:t>без тежест</a:t>
            </a:r>
            <a:endParaRPr lang="en-US" dirty="0"/>
          </a:p>
          <a:p>
            <a:pPr lvl="1"/>
            <a:r>
              <a:rPr lang="bg-BG" dirty="0"/>
              <a:t>Може да има</a:t>
            </a:r>
            <a:r>
              <a:rPr lang="en-US" dirty="0"/>
              <a:t> </a:t>
            </a:r>
            <a:r>
              <a:rPr lang="bg-BG" dirty="0"/>
              <a:t>име</a:t>
            </a:r>
            <a:r>
              <a:rPr lang="en-US" dirty="0"/>
              <a:t>/</a:t>
            </a:r>
            <a:r>
              <a:rPr lang="bg-BG" dirty="0"/>
              <a:t>стойност</a:t>
            </a:r>
            <a:endParaRPr lang="en-US" dirty="0"/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Графи</a:t>
            </a:r>
            <a:endParaRPr lang="en-US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277479" y="2286298"/>
            <a:ext cx="804390" cy="782769"/>
          </a:xfrm>
          <a:prstGeom prst="ellipse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5991" rIns="35991" anchor="ctr"/>
          <a:lstStyle/>
          <a:p>
            <a:pPr algn="ctr"/>
            <a:r>
              <a:rPr lang="en-US" sz="29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</a:t>
            </a:r>
            <a:endParaRPr lang="bg-BG" sz="299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9324059" y="1706882"/>
            <a:ext cx="1180792" cy="578589"/>
          </a:xfrm>
          <a:prstGeom prst="wedgeRoundRectCallout">
            <a:avLst>
              <a:gd name="adj1" fmla="val -72760"/>
              <a:gd name="adj2" fmla="val 637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Node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8" name="AutoShape 5">
            <a:extLst>
              <a:ext uri="{FF2B5EF4-FFF2-40B4-BE49-F238E27FC236}">
                <a16:creationId xmlns:a16="http://schemas.microsoft.com/office/drawing/2014/main" id="{BC0D0E29-1339-48E3-B6BB-8BCFE1A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2781" y="4287270"/>
            <a:ext cx="1180792" cy="578589"/>
          </a:xfrm>
          <a:prstGeom prst="wedgeRoundRectCallout">
            <a:avLst>
              <a:gd name="adj1" fmla="val -55380"/>
              <a:gd name="adj2" fmla="val 1077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Edge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9" name="Oval 10">
            <a:extLst>
              <a:ext uri="{FF2B5EF4-FFF2-40B4-BE49-F238E27FC236}">
                <a16:creationId xmlns:a16="http://schemas.microsoft.com/office/drawing/2014/main" id="{E0220E2E-88FC-4D46-9176-238BBA860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9" y="4985623"/>
            <a:ext cx="804390" cy="782769"/>
          </a:xfrm>
          <a:prstGeom prst="ellipse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5991" rIns="35991" anchor="ctr"/>
          <a:lstStyle/>
          <a:p>
            <a:pPr algn="ctr"/>
            <a:r>
              <a:rPr lang="en-US" sz="29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</a:t>
            </a:r>
            <a:endParaRPr lang="bg-BG" sz="299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27360B-4161-440C-A780-79943DA96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3453" y="4985623"/>
            <a:ext cx="804390" cy="782769"/>
          </a:xfrm>
          <a:prstGeom prst="ellipse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5991" rIns="35991" anchor="ctr"/>
          <a:lstStyle/>
          <a:p>
            <a:pPr algn="ctr"/>
            <a:r>
              <a:rPr lang="en-US" sz="29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B</a:t>
            </a:r>
            <a:endParaRPr lang="bg-BG" sz="299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E22164AA-D522-4D9F-BBF2-F56A6D3F2688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9172111" y="5360793"/>
            <a:ext cx="981343" cy="1621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Slide Number">
            <a:extLst>
              <a:ext uri="{FF2B5EF4-FFF2-40B4-BE49-F238E27FC236}">
                <a16:creationId xmlns:a16="http://schemas.microsoft.com/office/drawing/2014/main" id="{215A6CBA-8AF5-6373-D1FB-0DA3142F80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86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Какво научихме 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9186" y="1340769"/>
            <a:ext cx="1173362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11502" y="1647238"/>
            <a:ext cx="11189498" cy="4734091"/>
          </a:xfrm>
          <a:prstGeom prst="rect">
            <a:avLst/>
          </a:prstGeom>
        </p:spPr>
        <p:txBody>
          <a:bodyPr vert="horz" lIns="107944" tIns="35982" rIns="107944" bIns="35982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Структури от данни </a:t>
            </a:r>
            <a:r>
              <a:rPr lang="en-US" sz="3600" dirty="0">
                <a:solidFill>
                  <a:schemeClr val="bg2"/>
                </a:solidFill>
              </a:rPr>
              <a:t>–</a:t>
            </a:r>
            <a:r>
              <a:rPr lang="en-US" sz="3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организират данни в компютърната система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за </a:t>
            </a:r>
            <a:r>
              <a:rPr lang="bg-BG" sz="3600" b="1" dirty="0">
                <a:solidFill>
                  <a:schemeClr val="bg2"/>
                </a:solidFill>
              </a:rPr>
              <a:t>по-добра ефективност</a:t>
            </a:r>
            <a:endParaRPr lang="en-US" sz="3600" b="1" dirty="0">
              <a:solidFill>
                <a:schemeClr val="bg2"/>
              </a:solidFill>
            </a:endParaRP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Абстрактни типове данни</a:t>
            </a:r>
            <a:r>
              <a:rPr lang="bg-BG" sz="3400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(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АТД</a:t>
            </a:r>
            <a:r>
              <a:rPr lang="en-US" sz="3400" dirty="0">
                <a:solidFill>
                  <a:schemeClr val="bg2"/>
                </a:solidFill>
              </a:rPr>
              <a:t>) – </a:t>
            </a:r>
            <a:r>
              <a:rPr lang="bg-BG" sz="3400" dirty="0">
                <a:solidFill>
                  <a:schemeClr val="bg2"/>
                </a:solidFill>
              </a:rPr>
              <a:t>описват </a:t>
            </a:r>
            <a:r>
              <a:rPr lang="bg-BG" sz="3400" b="1" dirty="0">
                <a:solidFill>
                  <a:schemeClr val="bg2"/>
                </a:solidFill>
              </a:rPr>
              <a:t>набор от операции</a:t>
            </a:r>
            <a:endParaRPr lang="en-US" sz="3400" b="1" dirty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Линейни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структури от данни</a:t>
            </a:r>
            <a:r>
              <a:rPr lang="en-US" sz="3600" dirty="0">
                <a:solidFill>
                  <a:schemeClr val="bg2"/>
                </a:solidFill>
              </a:rPr>
              <a:t>: </a:t>
            </a:r>
            <a:r>
              <a:rPr lang="bg-BG" sz="3600" dirty="0">
                <a:solidFill>
                  <a:schemeClr val="bg2"/>
                </a:solidFill>
              </a:rPr>
              <a:t>масив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bg-BG" sz="3600" dirty="0">
                <a:solidFill>
                  <a:schemeClr val="bg2"/>
                </a:solidFill>
              </a:rPr>
              <a:t>списък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bg-BG" sz="3600" dirty="0">
                <a:solidFill>
                  <a:schemeClr val="bg2"/>
                </a:solidFill>
              </a:rPr>
              <a:t>стек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bg-BG" sz="3600" dirty="0">
                <a:solidFill>
                  <a:schemeClr val="bg2"/>
                </a:solidFill>
              </a:rPr>
              <a:t>опашка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bg-BG" sz="3600" dirty="0">
                <a:solidFill>
                  <a:schemeClr val="bg2"/>
                </a:solidFill>
              </a:rPr>
              <a:t>свързан списък</a:t>
            </a:r>
            <a:endParaRPr lang="en-US" sz="36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Сложни</a:t>
            </a:r>
            <a:r>
              <a:rPr lang="bg-BG" sz="3600" b="1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структури</a:t>
            </a:r>
            <a:r>
              <a:rPr lang="bg-BG" sz="3600" b="1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от данни</a:t>
            </a:r>
            <a:r>
              <a:rPr lang="en-US" sz="3600" b="1" dirty="0">
                <a:solidFill>
                  <a:schemeClr val="bg2"/>
                </a:solidFill>
              </a:rPr>
              <a:t>: </a:t>
            </a:r>
            <a:r>
              <a:rPr lang="bg-BG" sz="3600" dirty="0">
                <a:solidFill>
                  <a:schemeClr val="bg2"/>
                </a:solidFill>
              </a:rPr>
              <a:t>речник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дърво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bg-BG" sz="3600" dirty="0">
                <a:solidFill>
                  <a:schemeClr val="bg2"/>
                </a:solidFill>
              </a:rPr>
              <a:t>граф и др.</a:t>
            </a:r>
            <a:endParaRPr lang="en-US" sz="3198" b="1" dirty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endParaRPr lang="en-US" sz="3198" b="1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00DED71-A745-DD7A-1279-A132731253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523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18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F095CA54-DDFC-4D90-2E51-C9C350D522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6525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Резултат с изображение за „data computers“">
            <a:extLst>
              <a:ext uri="{FF2B5EF4-FFF2-40B4-BE49-F238E27FC236}">
                <a16:creationId xmlns:a16="http://schemas.microsoft.com/office/drawing/2014/main" id="{7B2A1737-8359-4B6A-A18D-02852DC41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974" y="572085"/>
            <a:ext cx="7468055" cy="389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DEE649F6-519A-70A7-CD7C-BD0F19AEE6D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779000"/>
            <a:ext cx="10961783" cy="768084"/>
          </a:xfrm>
        </p:spPr>
        <p:txBody>
          <a:bodyPr/>
          <a:lstStyle/>
          <a:p>
            <a:r>
              <a:rPr lang="bg-BG" dirty="0"/>
              <a:t>Данни в компютъра</a:t>
            </a:r>
          </a:p>
        </p:txBody>
      </p:sp>
    </p:spTree>
    <p:extLst>
      <p:ext uri="{BB962C8B-B14F-4D97-AF65-F5344CB8AC3E}">
        <p14:creationId xmlns:p14="http://schemas.microsoft.com/office/powerpoint/2010/main" val="242637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Компютърът чете </a:t>
            </a:r>
            <a:r>
              <a:rPr lang="bg-BG" sz="3600" b="1" dirty="0">
                <a:solidFill>
                  <a:schemeClr val="bg1"/>
                </a:solidFill>
              </a:rPr>
              <a:t>битове</a:t>
            </a:r>
            <a:r>
              <a:rPr lang="bg-BG" sz="3600" dirty="0"/>
              <a:t> и ги съхранява като информация от определен </a:t>
            </a:r>
            <a:r>
              <a:rPr lang="bg-BG" sz="3600" b="1" dirty="0">
                <a:solidFill>
                  <a:schemeClr val="bg1"/>
                </a:solidFill>
              </a:rPr>
              <a:t>тип</a:t>
            </a:r>
            <a:r>
              <a:rPr lang="bg-BG" sz="3600" dirty="0"/>
              <a:t> в </a:t>
            </a:r>
            <a:r>
              <a:rPr lang="bg-BG" sz="3600" b="1" dirty="0">
                <a:solidFill>
                  <a:schemeClr val="bg1"/>
                </a:solidFill>
              </a:rPr>
              <a:t>паметта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bg-BG" sz="3600" dirty="0"/>
              <a:t>Примери</a:t>
            </a:r>
            <a:r>
              <a:rPr lang="en-US" sz="3600" dirty="0"/>
              <a:t>:</a:t>
            </a:r>
            <a:endParaRPr lang="en-US" sz="3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000" y="100750"/>
            <a:ext cx="9900000" cy="882654"/>
          </a:xfrm>
        </p:spPr>
        <p:txBody>
          <a:bodyPr>
            <a:normAutofit/>
          </a:bodyPr>
          <a:lstStyle/>
          <a:p>
            <a:r>
              <a:rPr lang="bg-BG" sz="3800" dirty="0"/>
              <a:t>Как се запаметяват данните в компютъра? (1)</a:t>
            </a:r>
            <a:endParaRPr lang="en-US" sz="3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487994"/>
              </p:ext>
            </p:extLst>
          </p:nvPr>
        </p:nvGraphicFramePr>
        <p:xfrm>
          <a:off x="1663500" y="3780935"/>
          <a:ext cx="8865000" cy="19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500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4432500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660000">
                <a:tc>
                  <a:txBody>
                    <a:bodyPr/>
                    <a:lstStyle/>
                    <a:p>
                      <a:pPr algn="ctr"/>
                      <a:r>
                        <a:rPr lang="bg-BG" sz="2400" dirty="0">
                          <a:solidFill>
                            <a:schemeClr val="tx1"/>
                          </a:solidFill>
                        </a:rPr>
                        <a:t>Двоична дата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dirty="0">
                          <a:solidFill>
                            <a:schemeClr val="tx1"/>
                          </a:solidFill>
                        </a:rPr>
                        <a:t>Преведено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65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AFD975B7-EEB9-E1E0-196B-A8FDB462ED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48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Информацията от битове може да се преведе по </a:t>
            </a:r>
            <a:r>
              <a:rPr lang="bg-BG" b="1" dirty="0">
                <a:solidFill>
                  <a:schemeClr val="bg1"/>
                </a:solidFill>
              </a:rPr>
              <a:t>различни начини </a:t>
            </a:r>
            <a:r>
              <a:rPr lang="bg-BG" dirty="0"/>
              <a:t>в зависимост от </a:t>
            </a:r>
            <a:r>
              <a:rPr lang="bg-BG" b="1" dirty="0">
                <a:solidFill>
                  <a:schemeClr val="bg1"/>
                </a:solidFill>
              </a:rPr>
              <a:t>типа на данните</a:t>
            </a:r>
          </a:p>
          <a:p>
            <a:pPr lvl="1"/>
            <a:r>
              <a:rPr lang="bg-BG" sz="3200" dirty="0"/>
              <a:t>Все пак битовете имат само </a:t>
            </a:r>
            <a:r>
              <a:rPr lang="bg-BG" sz="3200" b="1" dirty="0">
                <a:solidFill>
                  <a:schemeClr val="bg1"/>
                </a:solidFill>
              </a:rPr>
              <a:t>0</a:t>
            </a:r>
            <a:r>
              <a:rPr lang="bg-BG" sz="3200" dirty="0"/>
              <a:t> или </a:t>
            </a:r>
            <a:r>
              <a:rPr lang="bg-BG" sz="3200" b="1" dirty="0">
                <a:solidFill>
                  <a:schemeClr val="bg1"/>
                </a:solidFill>
              </a:rPr>
              <a:t>1</a:t>
            </a:r>
            <a:r>
              <a:rPr lang="bg-BG" sz="3200" dirty="0"/>
              <a:t> като стойност</a:t>
            </a:r>
          </a:p>
          <a:p>
            <a:r>
              <a:rPr lang="bg-BG" sz="3600" dirty="0"/>
              <a:t>Примери:</a:t>
            </a:r>
            <a:endParaRPr lang="bg-BG" sz="3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bg-BG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bg-BG" b="1" dirty="0">
                <a:solidFill>
                  <a:schemeClr val="accent2"/>
                </a:solidFill>
              </a:rPr>
              <a:t>	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000" y="100750"/>
            <a:ext cx="9906000" cy="882654"/>
          </a:xfrm>
        </p:spPr>
        <p:txBody>
          <a:bodyPr>
            <a:noAutofit/>
          </a:bodyPr>
          <a:lstStyle/>
          <a:p>
            <a:r>
              <a:rPr lang="bg-BG" sz="3800" dirty="0"/>
              <a:t>Как се запаметяват данните в компютъра? (2)</a:t>
            </a:r>
            <a:endParaRPr lang="en-US" sz="3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116509"/>
              </p:ext>
            </p:extLst>
          </p:nvPr>
        </p:nvGraphicFramePr>
        <p:xfrm>
          <a:off x="3351000" y="3424740"/>
          <a:ext cx="7560000" cy="243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84118302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bg-BG" sz="2600" dirty="0">
                          <a:solidFill>
                            <a:schemeClr val="tx1"/>
                          </a:solidFill>
                        </a:rPr>
                        <a:t>Тип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dirty="0">
                          <a:solidFill>
                            <a:schemeClr val="tx1"/>
                          </a:solidFill>
                        </a:rPr>
                        <a:t>Двоични данни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dirty="0">
                          <a:solidFill>
                            <a:schemeClr val="tx1"/>
                          </a:solidFill>
                        </a:rPr>
                        <a:t>Преведено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Integer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600" dirty="0"/>
                        <a:t>100 0001</a:t>
                      </a:r>
                      <a:r>
                        <a:rPr lang="en-US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26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65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Character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6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'A'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Double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6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65.0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25877274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Color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6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3588792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9027890" y="5458185"/>
            <a:ext cx="1298110" cy="310815"/>
          </a:xfrm>
          <a:prstGeom prst="rect">
            <a:avLst/>
          </a:prstGeom>
          <a:solidFill>
            <a:srgbClr val="000041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8BFEBA9-01FC-0080-3CB8-EB021C53C8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962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5727288" y="942480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386517" y="2279561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061964" y="2279561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727288" y="3626162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stCxn id="7" idx="7"/>
            <a:endCxn id="4" idx="3"/>
          </p:cNvCxnSpPr>
          <p:nvPr/>
        </p:nvCxnSpPr>
        <p:spPr>
          <a:xfrm flipV="1">
            <a:off x="5010747" y="1551104"/>
            <a:ext cx="823643" cy="83288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21" idx="0"/>
          </p:cNvCxnSpPr>
          <p:nvPr/>
        </p:nvCxnSpPr>
        <p:spPr>
          <a:xfrm>
            <a:off x="6458619" y="1299003"/>
            <a:ext cx="970467" cy="980558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7"/>
          </p:cNvCxnSpPr>
          <p:nvPr/>
        </p:nvCxnSpPr>
        <p:spPr>
          <a:xfrm flipH="1">
            <a:off x="6351517" y="2888185"/>
            <a:ext cx="817549" cy="842401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86694" y="2301991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71977" y="2279562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34389" y="3608639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34389" y="934197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A</a:t>
            </a:r>
          </a:p>
        </p:txBody>
      </p:sp>
      <p:cxnSp>
        <p:nvCxnSpPr>
          <p:cNvPr id="24" name="Straight Arrow Connector 23"/>
          <p:cNvCxnSpPr>
            <a:stCxn id="22" idx="0"/>
            <a:endCxn id="4" idx="4"/>
          </p:cNvCxnSpPr>
          <p:nvPr/>
        </p:nvCxnSpPr>
        <p:spPr>
          <a:xfrm flipV="1">
            <a:off x="6091497" y="1655527"/>
            <a:ext cx="1456" cy="1953111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7" idx="6"/>
          </p:cNvCxnSpPr>
          <p:nvPr/>
        </p:nvCxnSpPr>
        <p:spPr>
          <a:xfrm flipH="1">
            <a:off x="5117847" y="2636084"/>
            <a:ext cx="1944118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4" idx="5"/>
          </p:cNvCxnSpPr>
          <p:nvPr/>
        </p:nvCxnSpPr>
        <p:spPr>
          <a:xfrm flipH="1" flipV="1">
            <a:off x="6351517" y="1551104"/>
            <a:ext cx="817549" cy="83288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одзаглавие 9">
            <a:extLst>
              <a:ext uri="{FF2B5EF4-FFF2-40B4-BE49-F238E27FC236}">
                <a16:creationId xmlns:a16="http://schemas.microsoft.com/office/drawing/2014/main" id="{94911252-E3F5-82F5-41F3-9ADB0693D1A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Определение и видове</a:t>
            </a:r>
          </a:p>
        </p:txBody>
      </p:sp>
      <p:sp>
        <p:nvSpPr>
          <p:cNvPr id="13" name="Заглавие 12">
            <a:extLst>
              <a:ext uri="{FF2B5EF4-FFF2-40B4-BE49-F238E27FC236}">
                <a16:creationId xmlns:a16="http://schemas.microsoft.com/office/drawing/2014/main" id="{21E08575-2ED9-31AC-F5E1-DE44E5CEDF1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Структури от данни</a:t>
            </a:r>
          </a:p>
        </p:txBody>
      </p:sp>
    </p:spTree>
    <p:extLst>
      <p:ext uri="{BB962C8B-B14F-4D97-AF65-F5344CB8AC3E}">
        <p14:creationId xmlns:p14="http://schemas.microsoft.com/office/powerpoint/2010/main" val="309086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Структура от данни </a:t>
            </a:r>
            <a:r>
              <a:rPr lang="en-US" sz="3399" dirty="0"/>
              <a:t>==</a:t>
            </a:r>
            <a:r>
              <a:rPr lang="bg-BG" sz="3399" dirty="0"/>
              <a:t> обект, който отговаря за организацията на </a:t>
            </a:r>
            <a:r>
              <a:rPr lang="bg-BG" sz="3399" b="1" dirty="0">
                <a:solidFill>
                  <a:schemeClr val="bg1"/>
                </a:solidFill>
              </a:rPr>
              <a:t>данните</a:t>
            </a:r>
            <a:r>
              <a:rPr lang="bg-BG" sz="3399" dirty="0"/>
              <a:t>, </a:t>
            </a:r>
            <a:r>
              <a:rPr lang="bg-BG" sz="3399" b="1" dirty="0">
                <a:solidFill>
                  <a:schemeClr val="bg1"/>
                </a:solidFill>
              </a:rPr>
              <a:t>мястото</a:t>
            </a:r>
            <a:r>
              <a:rPr lang="bg-BG" sz="3399" dirty="0"/>
              <a:t> и управлението им по </a:t>
            </a:r>
            <a:r>
              <a:rPr lang="bg-BG" sz="3399" b="1" dirty="0">
                <a:solidFill>
                  <a:schemeClr val="bg1"/>
                </a:solidFill>
              </a:rPr>
              <a:t>ефективен</a:t>
            </a:r>
            <a:r>
              <a:rPr lang="bg-BG" sz="3399" dirty="0"/>
              <a:t> начин</a:t>
            </a:r>
            <a:endParaRPr lang="en-US" sz="3399" b="1" dirty="0">
              <a:solidFill>
                <a:schemeClr val="bg1"/>
              </a:solidFill>
            </a:endParaRPr>
          </a:p>
          <a:p>
            <a:r>
              <a:rPr lang="bg-BG" sz="3399" dirty="0"/>
              <a:t>Съхраняването на променливи изисква консумация на памет</a:t>
            </a:r>
            <a:r>
              <a:rPr lang="en-US" sz="3399" dirty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от данни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34000"/>
              </p:ext>
            </p:extLst>
          </p:nvPr>
        </p:nvGraphicFramePr>
        <p:xfrm>
          <a:off x="2496000" y="3609000"/>
          <a:ext cx="8865000" cy="298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716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5927284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bg-BG" sz="2200" baseline="0" dirty="0">
                          <a:solidFill>
                            <a:schemeClr val="tx1"/>
                          </a:solidFill>
                        </a:rPr>
                        <a:t>Структура от данни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dirty="0">
                          <a:solidFill>
                            <a:schemeClr val="tx1"/>
                          </a:solidFill>
                        </a:rPr>
                        <a:t>Размер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int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= 4 </a:t>
                      </a:r>
                      <a:r>
                        <a:rPr lang="bg-BG" sz="2200" dirty="0"/>
                        <a:t>байта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float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= 4 </a:t>
                      </a:r>
                      <a:r>
                        <a:rPr lang="bg-BG" sz="2200" dirty="0"/>
                        <a:t>байта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long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= 8 </a:t>
                      </a:r>
                      <a:r>
                        <a:rPr lang="bg-BG" sz="2200" dirty="0"/>
                        <a:t>байта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206808386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double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=</a:t>
                      </a:r>
                      <a:r>
                        <a:rPr lang="bg-BG" sz="2200" dirty="0"/>
                        <a:t> </a:t>
                      </a:r>
                      <a:r>
                        <a:rPr lang="en-US" sz="2200" dirty="0"/>
                        <a:t>8</a:t>
                      </a:r>
                      <a:r>
                        <a:rPr lang="bg-BG" sz="2200" dirty="0"/>
                        <a:t> байта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77157898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int[]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sz="2200" dirty="0"/>
                        <a:t> (</a:t>
                      </a:r>
                      <a:r>
                        <a:rPr lang="bg-BG" sz="2200" dirty="0"/>
                        <a:t>дължината на масива</a:t>
                      </a:r>
                      <a:r>
                        <a:rPr lang="en-US" sz="2200" baseline="0" dirty="0"/>
                        <a:t>) * 4 </a:t>
                      </a:r>
                      <a:r>
                        <a:rPr lang="bg-BG" sz="2200" dirty="0"/>
                        <a:t>байта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523829611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List&lt;double&gt;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sz="2200" dirty="0"/>
                        <a:t> (</a:t>
                      </a:r>
                      <a:r>
                        <a:rPr lang="bg-BG" sz="2200" dirty="0"/>
                        <a:t>размера на списъка</a:t>
                      </a:r>
                      <a:r>
                        <a:rPr lang="en-US" sz="2200" baseline="0" dirty="0"/>
                        <a:t>) * 8 </a:t>
                      </a:r>
                      <a:r>
                        <a:rPr lang="bg-BG" sz="2200" dirty="0"/>
                        <a:t>байта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149192876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16D99C50-7CC7-8247-8688-D1D1D5452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490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Линейни структури</a:t>
            </a:r>
            <a:endParaRPr lang="en-US" b="1" dirty="0">
              <a:solidFill>
                <a:schemeClr val="bg1"/>
              </a:solidFill>
            </a:endParaRPr>
          </a:p>
          <a:p>
            <a:pPr marL="696704" lvl="1" indent="-239641">
              <a:lnSpc>
                <a:spcPct val="100000"/>
              </a:lnSpc>
            </a:pPr>
            <a:r>
              <a:rPr lang="bg-BG" dirty="0"/>
              <a:t>Масив</a:t>
            </a:r>
            <a:endParaRPr lang="en-US" dirty="0"/>
          </a:p>
          <a:p>
            <a:pPr marL="696704" lvl="1" indent="-239641">
              <a:lnSpc>
                <a:spcPct val="100000"/>
              </a:lnSpc>
            </a:pPr>
            <a:r>
              <a:rPr lang="bg-BG" dirty="0"/>
              <a:t>Списък</a:t>
            </a:r>
          </a:p>
          <a:p>
            <a:pPr marL="696704" lvl="1" indent="-239641">
              <a:lnSpc>
                <a:spcPct val="100000"/>
              </a:lnSpc>
            </a:pPr>
            <a:r>
              <a:rPr lang="bg-BG" dirty="0"/>
              <a:t>Стек</a:t>
            </a:r>
            <a:endParaRPr lang="en-US" dirty="0"/>
          </a:p>
          <a:p>
            <a:pPr marL="696704" lvl="1" indent="-239641">
              <a:lnSpc>
                <a:spcPct val="100000"/>
              </a:lnSpc>
            </a:pPr>
            <a:r>
              <a:rPr lang="bg-BG" dirty="0"/>
              <a:t>Опашка</a:t>
            </a:r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структури от данни (1)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B6D6AED-CCE4-9DD8-81C0-F635FB842C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ED3B9-5AD0-D3D7-7A5C-52583E7BF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000" y="1449000"/>
            <a:ext cx="4441800" cy="148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D1E695-2870-EAF0-3089-61859FC76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050" y="3142321"/>
            <a:ext cx="2796950" cy="3081989"/>
          </a:xfrm>
          <a:prstGeom prst="rect">
            <a:avLst/>
          </a:prstGeom>
        </p:spPr>
      </p:pic>
      <p:pic>
        <p:nvPicPr>
          <p:cNvPr id="8" name="Picture 4" descr="Javascript Data Structures - Queues &amp; Priority Queues - Way2Net">
            <a:extLst>
              <a:ext uri="{FF2B5EF4-FFF2-40B4-BE49-F238E27FC236}">
                <a16:creationId xmlns:a16="http://schemas.microsoft.com/office/drawing/2014/main" id="{785EAD92-758D-25CA-B380-E2C31AB6F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451" y="4059000"/>
            <a:ext cx="5488567" cy="182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67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Сложни</a:t>
            </a:r>
            <a:r>
              <a:rPr lang="bg-BG" sz="3600" dirty="0"/>
              <a:t> структури от данни</a:t>
            </a:r>
          </a:p>
          <a:p>
            <a:pPr lvl="1">
              <a:lnSpc>
                <a:spcPct val="95000"/>
              </a:lnSpc>
              <a:buClr>
                <a:schemeClr val="tx1"/>
              </a:buClr>
            </a:pPr>
            <a:r>
              <a:rPr lang="bg-BG" sz="3400" dirty="0"/>
              <a:t>Дърво</a:t>
            </a:r>
            <a:endParaRPr lang="en-US" sz="3299" b="1" dirty="0">
              <a:solidFill>
                <a:schemeClr val="bg1"/>
              </a:solidFill>
            </a:endParaRPr>
          </a:p>
          <a:p>
            <a:pPr lvl="1">
              <a:lnSpc>
                <a:spcPct val="95000"/>
              </a:lnSpc>
              <a:buClr>
                <a:schemeClr val="tx1"/>
              </a:buClr>
            </a:pPr>
            <a:r>
              <a:rPr lang="bg-BG" sz="3299" dirty="0"/>
              <a:t>Сет</a:t>
            </a:r>
            <a:r>
              <a:rPr lang="en-US" sz="3299" dirty="0"/>
              <a:t>, </a:t>
            </a:r>
            <a:r>
              <a:rPr lang="bg-BG" sz="3299" dirty="0"/>
              <a:t>мулти сет</a:t>
            </a:r>
            <a:r>
              <a:rPr lang="en-US" sz="3299" dirty="0"/>
              <a:t> </a:t>
            </a:r>
            <a:r>
              <a:rPr lang="bg-BG" sz="3299" dirty="0"/>
              <a:t>и</a:t>
            </a:r>
            <a:r>
              <a:rPr lang="en-US" sz="3299" dirty="0"/>
              <a:t> bags</a:t>
            </a:r>
          </a:p>
          <a:p>
            <a:pPr lvl="1">
              <a:lnSpc>
                <a:spcPct val="95000"/>
              </a:lnSpc>
              <a:buClr>
                <a:schemeClr val="tx1"/>
              </a:buClr>
            </a:pPr>
            <a:r>
              <a:rPr lang="bg-BG" sz="3299" dirty="0"/>
              <a:t>Сортиран сет и</a:t>
            </a:r>
            <a:r>
              <a:rPr lang="en-US" sz="3299" dirty="0"/>
              <a:t> </a:t>
            </a:r>
            <a:r>
              <a:rPr lang="bg-BG" sz="3299" dirty="0"/>
              <a:t>речници</a:t>
            </a:r>
            <a:endParaRPr lang="en-US" sz="3299" dirty="0"/>
          </a:p>
          <a:p>
            <a:pPr lvl="1">
              <a:lnSpc>
                <a:spcPct val="95000"/>
              </a:lnSpc>
              <a:buClr>
                <a:schemeClr val="tx1"/>
              </a:buClr>
            </a:pPr>
            <a:r>
              <a:rPr lang="bg-BG" sz="3299" dirty="0"/>
              <a:t>Приоритетна опашка </a:t>
            </a:r>
            <a:r>
              <a:rPr lang="en-US" sz="3299" dirty="0"/>
              <a:t>/</a:t>
            </a:r>
            <a:r>
              <a:rPr lang="bg-BG" sz="3299" dirty="0"/>
              <a:t> </a:t>
            </a:r>
            <a:r>
              <a:rPr lang="en-US" sz="3299" dirty="0"/>
              <a:t>heap</a:t>
            </a:r>
          </a:p>
          <a:p>
            <a:pPr lvl="1">
              <a:lnSpc>
                <a:spcPct val="95000"/>
              </a:lnSpc>
              <a:buClr>
                <a:schemeClr val="tx1"/>
              </a:buClr>
            </a:pPr>
            <a:r>
              <a:rPr lang="bg-BG" sz="3299" dirty="0"/>
              <a:t>Графи</a:t>
            </a:r>
            <a:endParaRPr lang="en-US" sz="32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структури от данни </a:t>
            </a:r>
            <a:r>
              <a:rPr lang="en-US" dirty="0"/>
              <a:t>(2)</a:t>
            </a:r>
          </a:p>
        </p:txBody>
      </p:sp>
      <p:pic>
        <p:nvPicPr>
          <p:cNvPr id="5124" name="Picture 4" descr="add, bag, basket, buy, cart, ecommerce, magazine, shipping, shop, shopping, shopping cart, webshop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000" y="2539340"/>
            <a:ext cx="1035818" cy="103581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777icons.com/libs/fire-toolbar/sorting_a-z-icon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952" y="3509246"/>
            <a:ext cx="1035818" cy="1035818"/>
          </a:xfrm>
          <a:prstGeom prst="roundRect">
            <a:avLst>
              <a:gd name="adj" fmla="val 2830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Резултат с изображение за „graph structure“">
            <a:extLst>
              <a:ext uri="{FF2B5EF4-FFF2-40B4-BE49-F238E27FC236}">
                <a16:creationId xmlns:a16="http://schemas.microsoft.com/office/drawing/2014/main" id="{595873EE-C419-47B2-BDCF-65A8E9A0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000" y="4711490"/>
            <a:ext cx="2258313" cy="149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0E1A33B5-F406-94A3-3D38-ACBBE8BD41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5" name="Picture 2" descr="binary, department, organization chart, tree icon">
            <a:extLst>
              <a:ext uri="{FF2B5EF4-FFF2-40B4-BE49-F238E27FC236}">
                <a16:creationId xmlns:a16="http://schemas.microsoft.com/office/drawing/2014/main" id="{ECD04A53-F9D3-6E31-7D11-6FC5165F3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609" y="1117016"/>
            <a:ext cx="1752144" cy="1752144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8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3964</TotalTime>
  <Words>1463</Words>
  <Application>Microsoft Macintosh PowerPoint</Application>
  <PresentationFormat>Widescreen</PresentationFormat>
  <Paragraphs>333</Paragraphs>
  <Slides>27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굴림</vt:lpstr>
      <vt:lpstr>Arial</vt:lpstr>
      <vt:lpstr>Calibri</vt:lpstr>
      <vt:lpstr>Consolas</vt:lpstr>
      <vt:lpstr>Segoe UI Symbol</vt:lpstr>
      <vt:lpstr>Symbol</vt:lpstr>
      <vt:lpstr>Wingdings</vt:lpstr>
      <vt:lpstr>SoftUni</vt:lpstr>
      <vt:lpstr>Въведение в структурите от данни</vt:lpstr>
      <vt:lpstr>Съдържание</vt:lpstr>
      <vt:lpstr>Данни в компютъра</vt:lpstr>
      <vt:lpstr>Как се запаметяват данните в компютъра? (1)</vt:lpstr>
      <vt:lpstr>Как се запаметяват данните в компютъра? (2)</vt:lpstr>
      <vt:lpstr>Структури от данни</vt:lpstr>
      <vt:lpstr>Структура от данни</vt:lpstr>
      <vt:lpstr>Типове структури от данни (1)</vt:lpstr>
      <vt:lpstr>Типове структури от данни (2)</vt:lpstr>
      <vt:lpstr>Абстрактни типове данни (АТД)</vt:lpstr>
      <vt:lpstr>Линейни структури от данни</vt:lpstr>
      <vt:lpstr>Масив</vt:lpstr>
      <vt:lpstr>Защо масивите са толкова бързи? </vt:lpstr>
      <vt:lpstr>Списък: преоразмеряване *2 – Добавяне O(1)</vt:lpstr>
      <vt:lpstr>Свързан списък (LinkedList)</vt:lpstr>
      <vt:lpstr>Примери: LinkedList&lt;T&gt;</vt:lpstr>
      <vt:lpstr>Стек</vt:lpstr>
      <vt:lpstr>Опашка</vt:lpstr>
      <vt:lpstr>Сложни структури от данни</vt:lpstr>
      <vt:lpstr>Речник (Мап)</vt:lpstr>
      <vt:lpstr>Речник – Пример</vt:lpstr>
      <vt:lpstr>SortedDictionary&lt;TKey,TValue&gt;</vt:lpstr>
      <vt:lpstr>Дърво</vt:lpstr>
      <vt:lpstr>Графи</vt:lpstr>
      <vt:lpstr>Какво научихме 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структурите от данни</dc:title>
  <dc:subject>Модул 2 - Структури от данни и алгоритми</dc:subject>
  <dc:creator>BG-IT-Edu</dc:creator>
  <cp:keywords>Software University; SoftUni; programming; coding; software development; education; training; course; algorithms; C#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178</cp:revision>
  <dcterms:created xsi:type="dcterms:W3CDTF">2018-05-23T13:08:44Z</dcterms:created>
  <dcterms:modified xsi:type="dcterms:W3CDTF">2024-07-08T13:16:49Z</dcterms:modified>
  <cp:category>computer programming;programming</cp:category>
</cp:coreProperties>
</file>